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60" r:id="rId5"/>
    <p:sldMasterId id="2147483687" r:id="rId6"/>
    <p:sldMasterId id="2147483688" r:id="rId7"/>
  </p:sldMasterIdLst>
  <p:notesMasterIdLst>
    <p:notesMasterId r:id="rId17"/>
  </p:notesMasterIdLst>
  <p:handoutMasterIdLst>
    <p:handoutMasterId r:id="rId18"/>
  </p:handoutMasterIdLst>
  <p:sldIdLst>
    <p:sldId id="278" r:id="rId8"/>
    <p:sldId id="294" r:id="rId9"/>
    <p:sldId id="288" r:id="rId10"/>
    <p:sldId id="295" r:id="rId11"/>
    <p:sldId id="289" r:id="rId12"/>
    <p:sldId id="297" r:id="rId13"/>
    <p:sldId id="296" r:id="rId14"/>
    <p:sldId id="29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06E08E-CBF0-40D4-8E37-6B80D2BE699E}">
          <p14:sldIdLst>
            <p14:sldId id="278"/>
            <p14:sldId id="294"/>
          </p14:sldIdLst>
        </p14:section>
        <p14:section name="Untitled Section" id="{76F13E91-D736-4FF8-9F05-1F564A73E68A}">
          <p14:sldIdLst>
            <p14:sldId id="288"/>
            <p14:sldId id="295"/>
            <p14:sldId id="289"/>
            <p14:sldId id="297"/>
            <p14:sldId id="296"/>
            <p14:sldId id="29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uessig" initials="SM" lastIdx="1" clrIdx="0">
    <p:extLst>
      <p:ext uri="{19B8F6BF-5375-455C-9EA6-DF929625EA0E}">
        <p15:presenceInfo xmlns:p15="http://schemas.microsoft.com/office/powerpoint/2012/main" userId="S::783655@derby.ac.uk::7cbef656-c224-4823-a7ca-5bdfffe51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A5F"/>
    <a:srgbClr val="9DA0A1"/>
    <a:srgbClr val="CECFD0"/>
    <a:srgbClr val="EDF4F5"/>
    <a:srgbClr val="FEF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8516" autoAdjust="0"/>
  </p:normalViewPr>
  <p:slideViewPr>
    <p:cSldViewPr snapToGrid="0" showGuides="1">
      <p:cViewPr varScale="1">
        <p:scale>
          <a:sx n="66" d="100"/>
          <a:sy n="66" d="100"/>
        </p:scale>
        <p:origin x="2256" y="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04652-5E11-4230-9000-8C3508297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5CF6F-D16A-4F0E-B917-05BE8D0834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0036-09DF-4D2A-AEFF-E9AB792F28D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F2FA1-71D1-470E-B479-A40F32829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055A2-8A6C-43FA-9F2D-E10D53E42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236D-37A7-43F7-9CEB-34F295D1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0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7E37-832C-664C-BDB4-9F676282EE6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E1DBF-69B2-394D-A23A-ABB67D0C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5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E1DBF-69B2-394D-A23A-ABB67D0C3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iversity of Derby Logo">
            <a:extLst>
              <a:ext uri="{FF2B5EF4-FFF2-40B4-BE49-F238E27FC236}">
                <a16:creationId xmlns:a16="http://schemas.microsoft.com/office/drawing/2014/main" id="{56D74247-88E8-486E-9FA8-3C25A135B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 Slide Op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D82556-2707-4120-AE1E-2EDE4D78BF8F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3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 Slide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D82556-2707-4120-AE1E-2EDE4D78BF8F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67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Derby Logo">
            <a:extLst>
              <a:ext uri="{FF2B5EF4-FFF2-40B4-BE49-F238E27FC236}">
                <a16:creationId xmlns:a16="http://schemas.microsoft.com/office/drawing/2014/main" id="{49F110C8-00E9-4485-9DEE-9E479AE662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Derby Logo">
            <a:extLst>
              <a:ext uri="{FF2B5EF4-FFF2-40B4-BE49-F238E27FC236}">
                <a16:creationId xmlns:a16="http://schemas.microsoft.com/office/drawing/2014/main" id="{444FD617-6C2D-4513-9458-B423D236D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Derby Logo">
            <a:extLst>
              <a:ext uri="{FF2B5EF4-FFF2-40B4-BE49-F238E27FC236}">
                <a16:creationId xmlns:a16="http://schemas.microsoft.com/office/drawing/2014/main" id="{298B09FA-9037-457E-ABF5-4606C5BB6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I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/Blue Accessibility Option">
    <p:bg>
      <p:bgPr>
        <a:solidFill>
          <a:srgbClr val="ED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55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slexia Accessibility Option">
    <p:bg>
      <p:bgPr>
        <a:solidFill>
          <a:srgbClr val="FEF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52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Option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D82556-2707-4120-AE1E-2EDE4D78BF8F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 Slide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D82556-2707-4120-AE1E-2EDE4D78BF8F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EB9286DE-D286-45D1-B9D6-B0AF16D897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026513-00F0-497C-A8E4-4A16673B33C6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12" name="Picture 11" descr="University of Derby Logo">
            <a:extLst>
              <a:ext uri="{FF2B5EF4-FFF2-40B4-BE49-F238E27FC236}">
                <a16:creationId xmlns:a16="http://schemas.microsoft.com/office/drawing/2014/main" id="{CBF90EDD-5451-46EF-9F62-35CB0625CD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  <p:sp>
        <p:nvSpPr>
          <p:cNvPr id="2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B39568AD-72A2-4781-A757-04E1A87B76AD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8527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6C0F0-6525-4640-8756-D75A5DA0972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4413" y="6064371"/>
            <a:ext cx="11716378" cy="0"/>
          </a:xfrm>
          <a:prstGeom prst="line">
            <a:avLst/>
          </a:prstGeom>
          <a:ln w="25400">
            <a:solidFill>
              <a:srgbClr val="9DA0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7B83616-CECF-476F-A98B-502B4428A4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49" y="226334"/>
            <a:ext cx="970338" cy="983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BB7826-BDB1-4376-8783-E00BD22989CB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sp>
        <p:nvSpPr>
          <p:cNvPr id="2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132796A4-9D1C-42FF-82AE-27FFF427A11F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14761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7FED7D-E66B-4339-B572-1436715172FE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59A55C01-8423-4497-AD19-EECED43F37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76" y="373818"/>
            <a:ext cx="970338" cy="983022"/>
          </a:xfrm>
          <a:prstGeom prst="rect">
            <a:avLst/>
          </a:prstGeom>
        </p:spPr>
      </p:pic>
      <p:sp>
        <p:nvSpPr>
          <p:cNvPr id="2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97CB1977-ABC0-40B7-BCA3-ED54771DC7B6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1957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E1A538-DB2A-4A51-BE42-F32633149C5E}"/>
              </a:ext>
            </a:extLst>
          </p:cNvPr>
          <p:cNvSpPr txBox="1"/>
          <p:nvPr userDrawn="1"/>
        </p:nvSpPr>
        <p:spPr>
          <a:xfrm>
            <a:off x="10713314" y="6266587"/>
            <a:ext cx="1198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derby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.ac.uk</a:t>
            </a:r>
          </a:p>
        </p:txBody>
      </p:sp>
      <p:pic>
        <p:nvPicPr>
          <p:cNvPr id="9" name="Picture 8" descr="University of Derby Logo">
            <a:extLst>
              <a:ext uri="{FF2B5EF4-FFF2-40B4-BE49-F238E27FC236}">
                <a16:creationId xmlns:a16="http://schemas.microsoft.com/office/drawing/2014/main" id="{1ED7BD53-FEB5-4B7E-A03C-B2E105D4E3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1" y="373818"/>
            <a:ext cx="976408" cy="989171"/>
          </a:xfrm>
          <a:prstGeom prst="rect">
            <a:avLst/>
          </a:prstGeom>
        </p:spPr>
      </p:pic>
      <p:pic>
        <p:nvPicPr>
          <p:cNvPr id="10" name="Picture 9" descr="University of Derby Social Media Icons - Instagram, Facebook and Twitter.">
            <a:extLst>
              <a:ext uri="{FF2B5EF4-FFF2-40B4-BE49-F238E27FC236}">
                <a16:creationId xmlns:a16="http://schemas.microsoft.com/office/drawing/2014/main" id="{23918B86-6EAC-48BC-934C-E30B4D729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010" y="776986"/>
            <a:ext cx="1063361" cy="267204"/>
          </a:xfrm>
          <a:prstGeom prst="rect">
            <a:avLst/>
          </a:prstGeom>
        </p:spPr>
      </p:pic>
      <p:sp>
        <p:nvSpPr>
          <p:cNvPr id="2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DC9B47C8-0BB2-443F-B339-297CA4858DCA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42518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D88945-5DE5-3E41-9D55-7476573D3A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859971" cy="183515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en-US" sz="800" baseline="0" dirty="0">
                <a:latin typeface="Arial" panose="020B0604020202020204" pitchFamily="34" charset="0"/>
                <a:cs typeface="Arial" panose="020B0604020202020204" pitchFamily="34" charset="0"/>
              </a:rPr>
              <a:t> option 4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43F9C-E50E-43E0-A16B-D7BA277D04B4}"/>
              </a:ext>
            </a:extLst>
          </p:cNvPr>
          <p:cNvSpPr txBox="1"/>
          <p:nvPr/>
        </p:nvSpPr>
        <p:spPr>
          <a:xfrm>
            <a:off x="2821021" y="5262427"/>
            <a:ext cx="658562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Jo Astley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University of Derby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the NERUPI framework in your APP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May 2022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1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/>
              <a:t>NERUPI and the APP </a:t>
            </a:r>
            <a:endParaRPr lang="en-GB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35457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587952" y="1587633"/>
            <a:ext cx="8674639" cy="304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NERUPI then (the first round)?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NERUPI now?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 for Derby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/>
              <a:t>Why NERUPI? -Then </a:t>
            </a:r>
            <a:endParaRPr lang="en-GB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35457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684642" y="1631602"/>
            <a:ext cx="8674639" cy="449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2018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APPs and NERUPI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 of Change and a theory/evidence based framework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Informing practice, strategy and APPs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Responding to policy and the requirements of network members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0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 err="1"/>
              <a:t>UoD</a:t>
            </a:r>
            <a:r>
              <a:rPr lang="en-US" sz="3200" dirty="0"/>
              <a:t> Theory of Change 5 stage model </a:t>
            </a:r>
            <a:endParaRPr lang="en-GB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35457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466928" y="2407903"/>
            <a:ext cx="8674639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650A0-41E9-4176-9398-4B5B37C1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14" y="1125047"/>
            <a:ext cx="5824572" cy="48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3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200" dirty="0"/>
              <a:t>And now – ‘variations’, rewrites and practice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749317" y="1696989"/>
            <a:ext cx="8674639" cy="750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remains his ‘highest priority’ (2022)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of an ‘eco-system of evidence-based practice’ (2022)</a:t>
            </a:r>
          </a:p>
          <a:p>
            <a:pPr lvl="0">
              <a:lnSpc>
                <a:spcPct val="107000"/>
              </a:lnSpc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 that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‘review and enquiry’ against  APP activity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approached ‘like any academic endeavour and area of study’ (2022)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Blake T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 Conference 2022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Blake T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 Conference 2022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3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200" dirty="0"/>
              <a:t>And now – ‘variations’, rewrites and practice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749317" y="1696989"/>
            <a:ext cx="8674639" cy="486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schools and on attainment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‘Marking our own homework’ (2022)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NERUPI - ‘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middle ground – evidencing the steps to achieving increased attainment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Blake T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 Conference 2022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4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200" dirty="0"/>
              <a:t>Next steps for Derby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98809" y="2598197"/>
            <a:ext cx="10613939" cy="2746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Await the new APP guidance and work on our variations submission</a:t>
            </a:r>
          </a:p>
          <a:p>
            <a:pPr lvl="0">
              <a:lnSpc>
                <a:spcPct val="107000"/>
              </a:lnSpc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in the mean time………….</a:t>
            </a:r>
          </a:p>
          <a:p>
            <a:pPr lvl="0">
              <a:lnSpc>
                <a:spcPct val="107000"/>
              </a:lnSpc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8297-919F-4848-B068-255627CB03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878874" cy="183515"/>
          </a:xfrm>
          <a:prstGeom prst="rect">
            <a:avLst/>
          </a:prstGeom>
        </p:spPr>
        <p:txBody>
          <a:bodyPr/>
          <a:lstStyle/>
          <a:p>
            <a:r>
              <a:rPr lang="en-US" sz="800" b="0" dirty="0"/>
              <a:t>Main body</a:t>
            </a:r>
            <a:r>
              <a:rPr lang="en-US" sz="800" b="0" baseline="0" dirty="0"/>
              <a:t> option 1 white background</a:t>
            </a:r>
            <a:endParaRPr lang="en-US" sz="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B323E2-F1C5-402D-A1AF-46E267066060}"/>
              </a:ext>
            </a:extLst>
          </p:cNvPr>
          <p:cNvSpPr txBox="1">
            <a:spLocks/>
          </p:cNvSpPr>
          <p:nvPr/>
        </p:nvSpPr>
        <p:spPr>
          <a:xfrm>
            <a:off x="376813" y="378734"/>
            <a:ext cx="10488901" cy="62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200" dirty="0"/>
              <a:t>Next steps for Derby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B252FB-6D45-433E-BF8F-1C6C982C158D}"/>
              </a:ext>
            </a:extLst>
          </p:cNvPr>
          <p:cNvSpPr txBox="1">
            <a:spLocks/>
          </p:cNvSpPr>
          <p:nvPr/>
        </p:nvSpPr>
        <p:spPr>
          <a:xfrm>
            <a:off x="376813" y="1206274"/>
            <a:ext cx="11716378" cy="46565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62B39-5E9B-4C12-AC1A-FB6E51DC522D}"/>
              </a:ext>
            </a:extLst>
          </p:cNvPr>
          <p:cNvSpPr txBox="1"/>
          <p:nvPr/>
        </p:nvSpPr>
        <p:spPr>
          <a:xfrm>
            <a:off x="251775" y="1611226"/>
            <a:ext cx="8674639" cy="402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intermediate outcomes that lead to attainment</a:t>
            </a:r>
          </a:p>
          <a:p>
            <a:pPr lvl="0">
              <a:lnSpc>
                <a:spcPct val="107000"/>
              </a:lnSpc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continue to build our evidence bank to inform SMs and our delivery</a:t>
            </a:r>
          </a:p>
          <a:p>
            <a:pPr lvl="0">
              <a:lnSpc>
                <a:spcPct val="107000"/>
              </a:lnSpc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colleagues engagement with our APP evaluation/guidance/Knowledge Hub and NERUPI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the most of everything that NERUPI has to offer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4C4E6-896A-496C-97C3-1377EEB9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132" y="1382793"/>
            <a:ext cx="3723093" cy="205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1A69E-F2CC-4B3A-9493-435E13261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132" y="3833951"/>
            <a:ext cx="3723093" cy="20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B6F5E3-4A89-4347-99CF-A9A07FCEA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83515"/>
            <a:ext cx="1552303" cy="183515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Thank you and contact details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33316-8273-4E46-B90C-4545810CEEA1}"/>
              </a:ext>
            </a:extLst>
          </p:cNvPr>
          <p:cNvSpPr txBox="1"/>
          <p:nvPr/>
        </p:nvSpPr>
        <p:spPr>
          <a:xfrm>
            <a:off x="8643416" y="303658"/>
            <a:ext cx="3254584" cy="41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GB" sz="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Derby</a:t>
            </a:r>
            <a:r>
              <a:rPr lang="en-GB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Kedleston Road, Derby, DE22 1GB</a:t>
            </a:r>
          </a:p>
          <a:p>
            <a:pPr algn="r">
              <a:lnSpc>
                <a:spcPts val="1300"/>
              </a:lnSpc>
            </a:pPr>
            <a:r>
              <a:rPr lang="en-GB" sz="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  <a:r>
              <a:rPr lang="en-GB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 (0)1332 591044   </a:t>
            </a:r>
            <a:r>
              <a:rPr lang="en-GB" sz="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lang="en-GB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opendays@derby.ac.uk</a:t>
            </a:r>
          </a:p>
        </p:txBody>
      </p:sp>
    </p:spTree>
    <p:extLst>
      <p:ext uri="{BB962C8B-B14F-4D97-AF65-F5344CB8AC3E}">
        <p14:creationId xmlns:p14="http://schemas.microsoft.com/office/powerpoint/2010/main" val="79487187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Inner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A0A1"/>
        </a:solidFill>
        <a:ln>
          <a:solidFill>
            <a:srgbClr val="9DA0A1"/>
          </a:solidFill>
        </a:ln>
      </a:spPr>
      <a:bodyPr rtlCol="0" anchor="ctr"/>
      <a:lstStyle>
        <a:defPPr algn="ctr">
          <a:defRPr sz="1400" baseline="-25000" dirty="0">
            <a:latin typeface="NeuzeitGro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Title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Title Slide Op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B64EAFBE1F7459CF2C9B34A62DE1E" ma:contentTypeVersion="13" ma:contentTypeDescription="Create a new document." ma:contentTypeScope="" ma:versionID="0e74cf9fd1e9fb3430f7b207059f7ee0">
  <xsd:schema xmlns:xsd="http://www.w3.org/2001/XMLSchema" xmlns:xs="http://www.w3.org/2001/XMLSchema" xmlns:p="http://schemas.microsoft.com/office/2006/metadata/properties" xmlns:ns2="77a58c61-4c42-4e23-a055-f19e631f8731" xmlns:ns3="2acbdcc0-1ff7-4b30-bc36-37de75a0f888" targetNamespace="http://schemas.microsoft.com/office/2006/metadata/properties" ma:root="true" ma:fieldsID="ce5adaf158f4e381777220d4894795ab" ns2:_="" ns3:_="">
    <xsd:import namespace="77a58c61-4c42-4e23-a055-f19e631f8731"/>
    <xsd:import namespace="2acbdcc0-1ff7-4b30-bc36-37de75a0f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58c61-4c42-4e23-a055-f19e631f8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bdcc0-1ff7-4b30-bc36-37de75a0f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67308-3EC4-4C3B-94DB-2C74D5E85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54C04-115B-4EAC-977B-04051640A5B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cbdcc0-1ff7-4b30-bc36-37de75a0f88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7a58c61-4c42-4e23-a055-f19e631f87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EA5723-6D69-43A4-9F63-9530B5E28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58c61-4c42-4e23-a055-f19e631f8731"/>
    <ds:schemaRef ds:uri="2acbdcc0-1ff7-4b30-bc36-37de75a0f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346</Words>
  <Application>Microsoft Office PowerPoint</Application>
  <PresentationFormat>Widescreen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Title Slide Options</vt:lpstr>
      <vt:lpstr>Default Inner Slide Options</vt:lpstr>
      <vt:lpstr>Section Title Slide Options</vt:lpstr>
      <vt:lpstr>End Title Slide Option</vt:lpstr>
      <vt:lpstr>Cover option 4</vt:lpstr>
      <vt:lpstr>Main body option 1 white background</vt:lpstr>
      <vt:lpstr>Main body option 1 white background</vt:lpstr>
      <vt:lpstr>Main body option 1 white background</vt:lpstr>
      <vt:lpstr>Main body option 1 white background</vt:lpstr>
      <vt:lpstr>Main body option 1 white background</vt:lpstr>
      <vt:lpstr>Main body option 1 white background</vt:lpstr>
      <vt:lpstr>Main body option 1 white background</vt:lpstr>
      <vt:lpstr>Thank you and 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Muessig</dc:creator>
  <cp:lastModifiedBy>Annette Hayton</cp:lastModifiedBy>
  <cp:revision>184</cp:revision>
  <dcterms:created xsi:type="dcterms:W3CDTF">2021-03-18T09:19:43Z</dcterms:created>
  <dcterms:modified xsi:type="dcterms:W3CDTF">2022-05-25T16:20:43Z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Owner">
    <vt:lpwstr>784309@derby.ac.uk</vt:lpwstr>
  </property>
  <property fmtid="{D5CDD505-2E9C-101B-9397-08002B2CF9AE}" pid="5" name="MSIP_Label_b47d098f-2640-4837-b575-e0be04df0525_SetDate">
    <vt:lpwstr>2022-05-17T13:30:37.3772990Z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Application">
    <vt:lpwstr>Microsoft Azure Information Protection</vt:lpwstr>
  </property>
  <property fmtid="{D5CDD505-2E9C-101B-9397-08002B2CF9AE}" pid="8" name="MSIP_Label_b47d098f-2640-4837-b575-e0be04df0525_Extended_MSFT_Method">
    <vt:lpwstr>Automatic</vt:lpwstr>
  </property>
  <property fmtid="{D5CDD505-2E9C-101B-9397-08002B2CF9AE}" pid="9" name="MSIP_Label_501a0944-9d81-4c75-b857-2ec7863455b7_Enabled">
    <vt:lpwstr>True</vt:lpwstr>
  </property>
  <property fmtid="{D5CDD505-2E9C-101B-9397-08002B2CF9AE}" pid="10" name="MSIP_Label_501a0944-9d81-4c75-b857-2ec7863455b7_SiteId">
    <vt:lpwstr>98f1bb3a-5efa-4782-88ba-bd897db60e62</vt:lpwstr>
  </property>
  <property fmtid="{D5CDD505-2E9C-101B-9397-08002B2CF9AE}" pid="11" name="MSIP_Label_501a0944-9d81-4c75-b857-2ec7863455b7_Owner">
    <vt:lpwstr>784309@derby.ac.uk</vt:lpwstr>
  </property>
  <property fmtid="{D5CDD505-2E9C-101B-9397-08002B2CF9AE}" pid="12" name="MSIP_Label_501a0944-9d81-4c75-b857-2ec7863455b7_SetDate">
    <vt:lpwstr>2022-05-17T13:30:37.3772990Z</vt:lpwstr>
  </property>
  <property fmtid="{D5CDD505-2E9C-101B-9397-08002B2CF9AE}" pid="13" name="MSIP_Label_501a0944-9d81-4c75-b857-2ec7863455b7_Name">
    <vt:lpwstr>Internal with visible marking</vt:lpwstr>
  </property>
  <property fmtid="{D5CDD505-2E9C-101B-9397-08002B2CF9AE}" pid="14" name="MSIP_Label_501a0944-9d81-4c75-b857-2ec7863455b7_Application">
    <vt:lpwstr>Microsoft Azure Information Protection</vt:lpwstr>
  </property>
  <property fmtid="{D5CDD505-2E9C-101B-9397-08002B2CF9AE}" pid="15" name="MSIP_Label_501a0944-9d81-4c75-b857-2ec7863455b7_Parent">
    <vt:lpwstr>b47d098f-2640-4837-b575-e0be04df0525</vt:lpwstr>
  </property>
  <property fmtid="{D5CDD505-2E9C-101B-9397-08002B2CF9AE}" pid="16" name="MSIP_Label_501a0944-9d81-4c75-b857-2ec7863455b7_Extended_MSFT_Method">
    <vt:lpwstr>Automatic</vt:lpwstr>
  </property>
  <property fmtid="{D5CDD505-2E9C-101B-9397-08002B2CF9AE}" pid="17" name="Sensitivity">
    <vt:lpwstr>Internal Internal with visible marking</vt:lpwstr>
  </property>
  <property fmtid="{D5CDD505-2E9C-101B-9397-08002B2CF9AE}" pid="18" name="ContentTypeId">
    <vt:lpwstr>0x010100342B64EAFBE1F7459CF2C9B34A62DE1E</vt:lpwstr>
  </property>
</Properties>
</file>