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6" r:id="rId7"/>
    <p:sldId id="258" r:id="rId8"/>
    <p:sldId id="271" r:id="rId9"/>
    <p:sldId id="281" r:id="rId10"/>
    <p:sldId id="270" r:id="rId11"/>
    <p:sldId id="267" r:id="rId12"/>
    <p:sldId id="268" r:id="rId13"/>
    <p:sldId id="272" r:id="rId14"/>
    <p:sldId id="273" r:id="rId15"/>
    <p:sldId id="269" r:id="rId16"/>
    <p:sldId id="274" r:id="rId17"/>
    <p:sldId id="278" r:id="rId18"/>
    <p:sldId id="279" r:id="rId19"/>
    <p:sldId id="280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86"/>
    <a:srgbClr val="F8734A"/>
    <a:srgbClr val="FFCDFF"/>
    <a:srgbClr val="CCFFCC"/>
    <a:srgbClr val="BEB6E2"/>
    <a:srgbClr val="F5D7D7"/>
    <a:srgbClr val="CCFF66"/>
    <a:srgbClr val="FAED9E"/>
    <a:srgbClr val="8890E0"/>
    <a:srgbClr val="637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likely are you to apply to higher education?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Sheet7!$L$7</c:f>
              <c:strCache>
                <c:ptCount val="1"/>
                <c:pt idx="0">
                  <c:v>Column2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4-46CF-B1BC-FE2574CCEA3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4-46CF-B1BC-FE2574CCEA30}"/>
              </c:ext>
            </c:extLst>
          </c:dPt>
          <c:dPt>
            <c:idx val="2"/>
            <c:bubble3D val="0"/>
            <c:spPr>
              <a:solidFill>
                <a:srgbClr val="FFA8A3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B4-46CF-B1BC-FE2574CCEA3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B4-46CF-B1BC-FE2574CCEA30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B4-46CF-B1BC-FE2574CCEA30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B4-46CF-B1BC-FE2574CCEA30}"/>
              </c:ext>
            </c:extLst>
          </c:dPt>
          <c:cat>
            <c:strRef>
              <c:f>Sheet7!$K$8:$K$13</c:f>
              <c:strCache>
                <c:ptCount val="6"/>
                <c:pt idx="0">
                  <c:v>Definitely won't apply</c:v>
                </c:pt>
                <c:pt idx="1">
                  <c:v>Fairly unlikely</c:v>
                </c:pt>
                <c:pt idx="2">
                  <c:v>Don't know/unsure</c:v>
                </c:pt>
                <c:pt idx="3">
                  <c:v>Fairly likely</c:v>
                </c:pt>
                <c:pt idx="4">
                  <c:v>Very likely</c:v>
                </c:pt>
                <c:pt idx="5">
                  <c:v>Definitely will apply</c:v>
                </c:pt>
              </c:strCache>
            </c:strRef>
          </c:cat>
          <c:val>
            <c:numRef>
              <c:f>Sheet7!$L$8:$L$13</c:f>
              <c:numCache>
                <c:formatCode>General</c:formatCode>
                <c:ptCount val="6"/>
                <c:pt idx="0">
                  <c:v>1.5151515151515152E-2</c:v>
                </c:pt>
                <c:pt idx="1">
                  <c:v>1.5151515151515152E-2</c:v>
                </c:pt>
                <c:pt idx="2">
                  <c:v>4.5454545454545456E-2</c:v>
                </c:pt>
                <c:pt idx="3">
                  <c:v>0.27272727272727271</c:v>
                </c:pt>
                <c:pt idx="4">
                  <c:v>0.30303030303030304</c:v>
                </c:pt>
                <c:pt idx="5">
                  <c:v>0.34848484848484851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B4-46CF-B1BC-FE2574CCE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Has this event in any way affected your decision?</a:t>
            </a:r>
          </a:p>
        </c:rich>
      </c:tx>
      <c:layout>
        <c:manualLayout>
          <c:xMode val="edge"/>
          <c:yMode val="edge"/>
          <c:x val="0.140347615085323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67470547857117"/>
          <c:y val="0.13810430966967713"/>
          <c:w val="0.84924774302246731"/>
          <c:h val="0.79120218353990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Sheet7!$H$38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8A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C-44CD-AAAF-1525A3F694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C-44CD-AAAF-1525A3F6940A}"/>
              </c:ext>
            </c:extLst>
          </c:dPt>
          <c:cat>
            <c:strRef>
              <c:f>Sheet7!$G$39:$G$40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Sheet7!$H$39:$H$40</c:f>
              <c:numCache>
                <c:formatCode>0%</c:formatCode>
                <c:ptCount val="2"/>
                <c:pt idx="0">
                  <c:v>0.45454545454545453</c:v>
                </c:pt>
                <c:pt idx="1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BC-44CD-AAAF-1525A3F69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95488"/>
        <c:axId val="58097024"/>
      </c:barChart>
      <c:catAx>
        <c:axId val="580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7024"/>
        <c:crosses val="autoZero"/>
        <c:auto val="1"/>
        <c:lblAlgn val="ctr"/>
        <c:lblOffset val="100"/>
        <c:noMultiLvlLbl val="0"/>
      </c:catAx>
      <c:valAx>
        <c:axId val="580970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Participants’ ratings – Usefulness of talks</a:t>
            </a:r>
          </a:p>
        </c:rich>
      </c:tx>
      <c:layout>
        <c:manualLayout>
          <c:xMode val="edge"/>
          <c:yMode val="edge"/>
          <c:x val="0.37013010614394748"/>
          <c:y val="2.6041565067181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Sheet5!$Q$8</c:f>
              <c:strCache>
                <c:ptCount val="1"/>
                <c:pt idx="0">
                  <c:v>Average Score out of 10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Sheet5!$P$9:$P$16</c:f>
              <c:strCache>
                <c:ptCount val="8"/>
                <c:pt idx="0">
                  <c:v>Accommodation</c:v>
                </c:pt>
                <c:pt idx="1">
                  <c:v>Student finance and budgeting</c:v>
                </c:pt>
                <c:pt idx="2">
                  <c:v>Student life</c:v>
                </c:pt>
                <c:pt idx="3">
                  <c:v>What to expect at university</c:v>
                </c:pt>
                <c:pt idx="4">
                  <c:v>How to make the most out of an open day</c:v>
                </c:pt>
                <c:pt idx="5">
                  <c:v>Academic research</c:v>
                </c:pt>
                <c:pt idx="6">
                  <c:v>Personal statements</c:v>
                </c:pt>
                <c:pt idx="7">
                  <c:v>How to find and choose open days</c:v>
                </c:pt>
              </c:strCache>
            </c:strRef>
          </c:cat>
          <c:val>
            <c:numRef>
              <c:f>Sheet5!$Q$9:$Q$16</c:f>
              <c:numCache>
                <c:formatCode>General</c:formatCode>
                <c:ptCount val="8"/>
                <c:pt idx="0">
                  <c:v>9</c:v>
                </c:pt>
                <c:pt idx="1">
                  <c:v>9.526315789473685</c:v>
                </c:pt>
                <c:pt idx="2">
                  <c:v>9.4</c:v>
                </c:pt>
                <c:pt idx="3">
                  <c:v>9.25</c:v>
                </c:pt>
                <c:pt idx="4">
                  <c:v>9.3076923076923084</c:v>
                </c:pt>
                <c:pt idx="5">
                  <c:v>7</c:v>
                </c:pt>
                <c:pt idx="6">
                  <c:v>8.875</c:v>
                </c:pt>
                <c:pt idx="7">
                  <c:v>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A-462E-BA03-EC609BB06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466560"/>
        <c:axId val="234165376"/>
      </c:barChart>
      <c:catAx>
        <c:axId val="2204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165376"/>
        <c:crosses val="autoZero"/>
        <c:auto val="1"/>
        <c:lblAlgn val="ctr"/>
        <c:lblOffset val="100"/>
        <c:noMultiLvlLbl val="0"/>
      </c:catAx>
      <c:valAx>
        <c:axId val="2341653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46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much do you agree with the following statements?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Sheet2!$X$7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Sheet2!$W$8:$W$10</c:f>
              <c:strCache>
                <c:ptCount val="3"/>
                <c:pt idx="0">
                  <c:v> I feel more knowledgeable about Higher Education as a result of this event</c:v>
                </c:pt>
                <c:pt idx="1">
                  <c:v> I feel more confident about attending future open days as a result of this event</c:v>
                </c:pt>
                <c:pt idx="2">
                  <c:v> I feel more confident speaking to people about my future and my options</c:v>
                </c:pt>
              </c:strCache>
            </c:strRef>
          </c:cat>
          <c:val>
            <c:numRef>
              <c:f>Sheet2!$X$8:$X$10</c:f>
              <c:numCache>
                <c:formatCode>0%</c:formatCode>
                <c:ptCount val="3"/>
                <c:pt idx="0">
                  <c:v>6.0606060606060608E-2</c:v>
                </c:pt>
                <c:pt idx="1">
                  <c:v>6.0606060606060608E-2</c:v>
                </c:pt>
                <c:pt idx="2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8-4F35-B419-6480068D3F40}"/>
            </c:ext>
          </c:extLst>
        </c:ser>
        <c:ser>
          <c:idx val="1"/>
          <c:order val="1"/>
          <c:tx>
            <c:strRef>
              <c:f>Sheet2!$Y$7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A8A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Sheet2!$W$8:$W$10</c:f>
              <c:strCache>
                <c:ptCount val="3"/>
                <c:pt idx="0">
                  <c:v> I feel more knowledgeable about Higher Education as a result of this event</c:v>
                </c:pt>
                <c:pt idx="1">
                  <c:v> I feel more confident about attending future open days as a result of this event</c:v>
                </c:pt>
                <c:pt idx="2">
                  <c:v> I feel more confident speaking to people about my future and my options</c:v>
                </c:pt>
              </c:strCache>
            </c:strRef>
          </c:cat>
          <c:val>
            <c:numRef>
              <c:f>Sheet2!$Y$8:$Y$10</c:f>
              <c:numCache>
                <c:formatCode>0%</c:formatCode>
                <c:ptCount val="3"/>
                <c:pt idx="0">
                  <c:v>4.5454545454545456E-2</c:v>
                </c:pt>
                <c:pt idx="1">
                  <c:v>1.5151515151515152E-2</c:v>
                </c:pt>
                <c:pt idx="2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8-4F35-B419-6480068D3F40}"/>
            </c:ext>
          </c:extLst>
        </c:ser>
        <c:ser>
          <c:idx val="2"/>
          <c:order val="2"/>
          <c:tx>
            <c:strRef>
              <c:f>Sheet2!$Z$7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Sheet2!$W$8:$W$10</c:f>
              <c:strCache>
                <c:ptCount val="3"/>
                <c:pt idx="0">
                  <c:v> I feel more knowledgeable about Higher Education as a result of this event</c:v>
                </c:pt>
                <c:pt idx="1">
                  <c:v> I feel more confident about attending future open days as a result of this event</c:v>
                </c:pt>
                <c:pt idx="2">
                  <c:v> I feel more confident speaking to people about my future and my options</c:v>
                </c:pt>
              </c:strCache>
            </c:strRef>
          </c:cat>
          <c:val>
            <c:numRef>
              <c:f>Sheet2!$Z$8:$Z$10</c:f>
              <c:numCache>
                <c:formatCode>0%</c:formatCode>
                <c:ptCount val="3"/>
                <c:pt idx="0">
                  <c:v>0.16666666666666666</c:v>
                </c:pt>
                <c:pt idx="1">
                  <c:v>0.15151515151515152</c:v>
                </c:pt>
                <c:pt idx="2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8-4F35-B419-6480068D3F40}"/>
            </c:ext>
          </c:extLst>
        </c:ser>
        <c:ser>
          <c:idx val="3"/>
          <c:order val="3"/>
          <c:tx>
            <c:strRef>
              <c:f>Sheet2!$AA$7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Sheet2!$W$8:$W$10</c:f>
              <c:strCache>
                <c:ptCount val="3"/>
                <c:pt idx="0">
                  <c:v> I feel more knowledgeable about Higher Education as a result of this event</c:v>
                </c:pt>
                <c:pt idx="1">
                  <c:v> I feel more confident about attending future open days as a result of this event</c:v>
                </c:pt>
                <c:pt idx="2">
                  <c:v> I feel more confident speaking to people about my future and my options</c:v>
                </c:pt>
              </c:strCache>
            </c:strRef>
          </c:cat>
          <c:val>
            <c:numRef>
              <c:f>Sheet2!$AA$8:$AA$10</c:f>
              <c:numCache>
                <c:formatCode>0%</c:formatCode>
                <c:ptCount val="3"/>
                <c:pt idx="0">
                  <c:v>0.45454545454545453</c:v>
                </c:pt>
                <c:pt idx="1">
                  <c:v>0.43939393939393939</c:v>
                </c:pt>
                <c:pt idx="2">
                  <c:v>0.39393939393939392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8-4F35-B419-6480068D3F40}"/>
            </c:ext>
          </c:extLst>
        </c:ser>
        <c:ser>
          <c:idx val="4"/>
          <c:order val="4"/>
          <c:tx>
            <c:strRef>
              <c:f>Sheet2!$AB$7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Sheet2!$W$8:$W$10</c:f>
              <c:strCache>
                <c:ptCount val="3"/>
                <c:pt idx="0">
                  <c:v> I feel more knowledgeable about Higher Education as a result of this event</c:v>
                </c:pt>
                <c:pt idx="1">
                  <c:v> I feel more confident about attending future open days as a result of this event</c:v>
                </c:pt>
                <c:pt idx="2">
                  <c:v> I feel more confident speaking to people about my future and my options</c:v>
                </c:pt>
              </c:strCache>
            </c:strRef>
          </c:cat>
          <c:val>
            <c:numRef>
              <c:f>Sheet2!$AB$8:$AB$10</c:f>
              <c:numCache>
                <c:formatCode>0%</c:formatCode>
                <c:ptCount val="3"/>
                <c:pt idx="0">
                  <c:v>0.25757575757575757</c:v>
                </c:pt>
                <c:pt idx="1">
                  <c:v>0.30303030303030304</c:v>
                </c:pt>
                <c:pt idx="2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68-4F35-B419-6480068D3F40}"/>
            </c:ext>
          </c:extLst>
        </c:ser>
        <c:ser>
          <c:idx val="5"/>
          <c:order val="5"/>
          <c:tx>
            <c:strRef>
              <c:f>Sheet2!$AC$7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Sheet2!$W$8:$W$10</c:f>
              <c:strCache>
                <c:ptCount val="3"/>
                <c:pt idx="0">
                  <c:v> I feel more knowledgeable about Higher Education as a result of this event</c:v>
                </c:pt>
                <c:pt idx="1">
                  <c:v> I feel more confident about attending future open days as a result of this event</c:v>
                </c:pt>
                <c:pt idx="2">
                  <c:v> I feel more confident speaking to people about my future and my options</c:v>
                </c:pt>
              </c:strCache>
            </c:strRef>
          </c:cat>
          <c:val>
            <c:numRef>
              <c:f>Sheet2!$AC$8:$AC$10</c:f>
              <c:numCache>
                <c:formatCode>0%</c:formatCode>
                <c:ptCount val="3"/>
                <c:pt idx="0">
                  <c:v>1.5151515151515152E-2</c:v>
                </c:pt>
                <c:pt idx="1">
                  <c:v>3.0303030303030304E-2</c:v>
                </c:pt>
                <c:pt idx="2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68-4F35-B419-6480068D3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120448"/>
        <c:axId val="58122240"/>
      </c:barChart>
      <c:catAx>
        <c:axId val="5812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2240"/>
        <c:crosses val="autoZero"/>
        <c:auto val="1"/>
        <c:lblAlgn val="ctr"/>
        <c:lblOffset val="100"/>
        <c:noMultiLvlLbl val="0"/>
      </c:catAx>
      <c:valAx>
        <c:axId val="5812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0C48-C5C9-4C36-A2D6-C4702EB1AB94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3CC5E-B841-4A80-A532-ABE61DB725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4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Data shows there are 2780 NCOP learners</a:t>
            </a:r>
          </a:p>
          <a:p>
            <a:r>
              <a:rPr lang="en-GB" dirty="0"/>
              <a:t>10 wards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0A726-EA39-4A12-8971-0032F87830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0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CC5E-B841-4A80-A532-ABE61DB725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1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Online booking system to mirror Open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Transport – Rail tickets for students in rural areas/schools with lower sign-up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CC5E-B841-4A80-A532-ABE61DB725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7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Approx. 100 attendees from 10 institutions (FE colleges and school sixth forms)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CC5E-B841-4A80-A532-ABE61DB725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7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CC5E-B841-4A80-A532-ABE61DB725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5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over 1/3 ‘Definitely will apply’</a:t>
            </a:r>
          </a:p>
          <a:p>
            <a:r>
              <a:rPr lang="en-GB" dirty="0"/>
              <a:t>30% Very Likely</a:t>
            </a:r>
          </a:p>
          <a:p>
            <a:r>
              <a:rPr lang="en-GB" dirty="0"/>
              <a:t>27% Fairly Likely</a:t>
            </a:r>
          </a:p>
          <a:p>
            <a:endParaRPr lang="en-GB" dirty="0"/>
          </a:p>
          <a:p>
            <a:r>
              <a:rPr lang="en-GB" dirty="0"/>
              <a:t>1.5% Definitely wont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CC5E-B841-4A80-A532-ABE61DB725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0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9.5 Finance and Budgeting</a:t>
            </a:r>
          </a:p>
          <a:p>
            <a:r>
              <a:rPr lang="en-GB" dirty="0"/>
              <a:t>9.25 How to find and choose an Open Day</a:t>
            </a:r>
          </a:p>
          <a:p>
            <a:r>
              <a:rPr lang="en-GB" dirty="0"/>
              <a:t>9 Accommodation</a:t>
            </a:r>
          </a:p>
          <a:p>
            <a:r>
              <a:rPr lang="en-GB" dirty="0"/>
              <a:t>9.3 How to make the most out of an Open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CC5E-B841-4A80-A532-ABE61DB725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0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of challenges:</a:t>
            </a:r>
          </a:p>
          <a:p>
            <a:pPr marL="171450" indent="-171450">
              <a:buFontTx/>
              <a:buChar char="-"/>
            </a:pPr>
            <a:r>
              <a:rPr lang="en-GB" dirty="0"/>
              <a:t>Institutional recruitment pressure</a:t>
            </a:r>
          </a:p>
          <a:p>
            <a:pPr marL="171450" indent="-171450">
              <a:buFontTx/>
              <a:buChar char="-"/>
            </a:pPr>
            <a:r>
              <a:rPr lang="en-GB" dirty="0"/>
              <a:t>Our collaborative challenges – logistics and recruiting the students who would potentially benefit the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CC5E-B841-4A80-A532-ABE61DB7258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2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48CC-431E-46F0-925E-51E109400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7BC80-BB6C-4DF6-B64C-BB3402D72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F5723-CDE4-401B-9C2F-B210BFD5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2421-ACDB-49A2-A239-BFC89B25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0416D-3411-4224-8383-29289376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7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4AAB-800D-4B1A-A2EA-055413BB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2E0E-E5A8-4280-9F57-D75ACA59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139C5-4CC5-4B25-9809-498F632D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48AF3-7AEB-4CFA-9AF1-37B5068C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9D55-0ADC-456F-A9AB-32FD28CD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2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18F47-4F94-4ED2-A1BB-B4F0F61CA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51668-0994-4FC8-834B-4F333178F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0CEDA-8912-49B6-B047-9B31FB1A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D450-3EDA-4C1D-B2DB-04F7BB00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7BA-DC4D-4BFE-8998-C46EF9A1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9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49B5-778C-4CD3-AE84-4F78A55C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3E1FD-EDB8-4055-8480-204A801A3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E170F-BD06-466E-AFE7-E3F9F69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1006-92EF-4BF0-9D22-F63F0839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272B6-1DA8-4855-8F09-92B65F7C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8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B696-965C-429C-8377-DDF15088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05E85-7122-490E-999F-333D78867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277A7-7258-4E27-A201-BDDEE8E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9106-52FB-4DC5-8DB1-4153A10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2E627-DB9D-4F65-8403-73495B33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0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14CC-2BDD-4B6E-A536-FAF1A58E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22CF-E2F5-4E8B-BB6A-3F77D360F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ED678-04AB-4EB0-BD7D-6FFCA08A0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901C5-06C1-423B-8699-EBCFE6AA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03BD1-8D4D-4E9D-B6C9-72EB18D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3191-8DFB-494A-8AA7-356D6355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8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DECC-BE26-4E1C-A625-2F88B579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9371-7F9C-4B91-8B52-769AFB79C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94E00-9459-4B3E-BF63-57ED804CE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1ED65-3167-4D94-B18B-2806DB166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94C44-8DBE-4E84-88A8-5B9946663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9FADB-9CF1-434B-AE33-F0270B40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49AE7-18EA-4742-92EB-0C29768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A0179-2C62-4AA7-9183-C6E4D171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0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1982-DA44-488F-851D-C22E20F2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81E4-8AC2-4A06-B048-987D853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554E3-C149-41A7-BF80-DE7351A9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8C03-B9CD-402A-A496-EE6D2CF4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0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D6440-B5C6-4E3D-96C5-E05CBAFE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546F5-583F-425C-9D38-1B483F55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29343-EDE9-4FE8-A034-B8F8386D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6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84B0-EE5B-429D-9DB5-7BD9A03A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8ED1-421F-4A55-8F37-16383EA7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B5401-50B5-4CCC-8E4E-3D5A288A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C10D5-F377-4701-9F01-0F9240E8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8606C-F573-4C2D-9E30-83D20322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E15FE-E7C1-4CC9-B568-357E8EBF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6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5F45-A496-4447-9F70-138DBEC3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95D322-9166-498B-AD19-BF166A027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71834-6CDB-4079-BCBB-5987C2EE1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6093A-7E21-4614-9525-77B6EB13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E0FAB-FAB4-4705-8E35-4BBC18B4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7FB90-5EB4-43F7-B616-8B6C61E0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407CE-0F97-4417-B937-397A842D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6D980-9842-4431-AEBD-2AE313756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C0C0-4242-4BF1-A623-96EDE22E4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2107-01DB-4CDF-84C4-5CB211F0C2B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C11E-4265-4150-80AE-0BE1F521E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B353-8993-4744-AE60-C741A25C2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14D5-6107-4F3F-9099-94793D9CA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3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hy.co.uk/about/evalu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rupi.co.uk/members/resources/nerupi-framework-for-levels-five-and-six-student-success-progress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88DD8-D3FC-42F1-8171-15A0E1BC6F0B}"/>
              </a:ext>
            </a:extLst>
          </p:cNvPr>
          <p:cNvSpPr/>
          <p:nvPr/>
        </p:nvSpPr>
        <p:spPr>
          <a:xfrm>
            <a:off x="-369116" y="2944536"/>
            <a:ext cx="12561116" cy="398477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C3067-B053-4F4A-9E82-1CA107146812}"/>
              </a:ext>
            </a:extLst>
          </p:cNvPr>
          <p:cNvSpPr txBox="1"/>
          <p:nvPr/>
        </p:nvSpPr>
        <p:spPr>
          <a:xfrm>
            <a:off x="419448" y="3252723"/>
            <a:ext cx="110225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Impact" panose="020B0806030902050204" pitchFamily="34" charset="0"/>
              </a:rPr>
              <a:t>Collaborative Outreach to Support Student Choice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4111900-9142-4D02-8932-DD1FF832B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19" y="4513277"/>
            <a:ext cx="3870145" cy="3244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05D57-5ACF-428B-BB79-075C25BAEE05}"/>
              </a:ext>
            </a:extLst>
          </p:cNvPr>
          <p:cNvSpPr txBox="1"/>
          <p:nvPr/>
        </p:nvSpPr>
        <p:spPr>
          <a:xfrm>
            <a:off x="649705" y="5962589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Rebecca Harland – Monitoring and Evaluation Officer</a:t>
            </a:r>
          </a:p>
        </p:txBody>
      </p:sp>
    </p:spTree>
    <p:extLst>
      <p:ext uri="{BB962C8B-B14F-4D97-AF65-F5344CB8AC3E}">
        <p14:creationId xmlns:p14="http://schemas.microsoft.com/office/powerpoint/2010/main" val="280500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F5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0" y="317122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>
                <a:latin typeface="Impact" panose="020B0806030902050204" pitchFamily="34" charset="0"/>
              </a:rPr>
              <a:t>The Mock Open Day &amp; Our Progression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A9C5C-F072-4DB3-97FF-4F348D31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722"/>
          <a:stretch/>
        </p:blipFill>
        <p:spPr>
          <a:xfrm>
            <a:off x="160056" y="1342238"/>
            <a:ext cx="11871888" cy="55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120316" y="317122"/>
            <a:ext cx="11951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>
                <a:latin typeface="Impact" panose="020B0806030902050204" pitchFamily="34" charset="0"/>
              </a:rPr>
              <a:t>The Mock Open Day &amp; Our Progression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0" y="1342238"/>
            <a:ext cx="1219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The </a:t>
            </a:r>
            <a:r>
              <a:rPr lang="en-GB" b="1" dirty="0" err="1">
                <a:latin typeface="+mj-lt"/>
              </a:rPr>
              <a:t>FutureHY</a:t>
            </a:r>
            <a:r>
              <a:rPr lang="en-GB" b="1" dirty="0">
                <a:latin typeface="+mj-lt"/>
              </a:rPr>
              <a:t> Progression Framework Level 3:</a:t>
            </a:r>
          </a:p>
          <a:p>
            <a:endParaRPr lang="en-GB" sz="1600" dirty="0">
              <a:latin typeface="Franklin Gothic Book" panose="020B0503020102020204" pitchFamily="34" charset="0"/>
            </a:endParaRPr>
          </a:p>
          <a:p>
            <a:r>
              <a:rPr lang="en-GB" sz="1600" b="1" dirty="0">
                <a:latin typeface="Franklin Gothic Book" panose="020B0503020102020204" pitchFamily="34" charset="0"/>
              </a:rPr>
              <a:t>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Discover course and placement opportunities in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Find out about research areas, expertise and facilities in Higher Education and new areas of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Explore social and leisure, and extra-curricular opportunities in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Find out about academic and information services, facilities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Book" panose="020B0503020102020204" pitchFamily="34" charset="0"/>
            </a:endParaRPr>
          </a:p>
          <a:p>
            <a:r>
              <a:rPr lang="en-GB" sz="1600" b="1" dirty="0">
                <a:latin typeface="Franklin Gothic Book" panose="020B0503020102020204" pitchFamily="34" charset="0"/>
              </a:rPr>
              <a:t>Choose</a:t>
            </a:r>
            <a:endParaRPr lang="en-GB" sz="16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Evaluate different types of Higher Education Institution in terms of personal interests and career aspirations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Compare degree courses and study options across a range of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Compare student finance, budgeting support and student employment opportunities across a range of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Franklin Gothic Book" panose="020B0503020102020204" pitchFamily="34" charset="0"/>
            </a:endParaRPr>
          </a:p>
          <a:p>
            <a:r>
              <a:rPr lang="en-GB" sz="1600" b="1" dirty="0">
                <a:latin typeface="Franklin Gothic Book" panose="020B0503020102020204" pitchFamily="34" charset="0"/>
              </a:rPr>
              <a:t>Become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Gain a positive first-hand experience of student life and a university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Become familiar with learning and teaching approaches in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Engage with academic and personal support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Interact with academic staff and other university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Interact with other students on programme, Student Ambassadors and current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Franklin Gothic Book" panose="020B0503020102020204" pitchFamily="34" charset="0"/>
              </a:rPr>
              <a:t>Access the information, advice &amp; guidance they need to make a successful transition to HE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A057A-9D36-4356-AEAB-952EA418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900" y="5059261"/>
            <a:ext cx="270685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FF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8024CA-DB2B-4C80-97B6-FDAC6D7B4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6" t="13860" r="34984"/>
          <a:stretch/>
        </p:blipFill>
        <p:spPr>
          <a:xfrm>
            <a:off x="259941" y="1342238"/>
            <a:ext cx="3976232" cy="5658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1D35E9-03E0-477E-8999-E60455078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0" t="13158" r="34715"/>
          <a:stretch/>
        </p:blipFill>
        <p:spPr>
          <a:xfrm>
            <a:off x="4236173" y="1342238"/>
            <a:ext cx="3909804" cy="5658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5B65A-9E1B-445C-A737-4D7510B60E79}"/>
              </a:ext>
            </a:extLst>
          </p:cNvPr>
          <p:cNvSpPr txBox="1"/>
          <p:nvPr/>
        </p:nvSpPr>
        <p:spPr>
          <a:xfrm>
            <a:off x="8518358" y="1574591"/>
            <a:ext cx="316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Post-intervention form for participants and their teachers.</a:t>
            </a:r>
          </a:p>
        </p:txBody>
      </p:sp>
    </p:spTree>
    <p:extLst>
      <p:ext uri="{BB962C8B-B14F-4D97-AF65-F5344CB8AC3E}">
        <p14:creationId xmlns:p14="http://schemas.microsoft.com/office/powerpoint/2010/main" val="143263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BE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Evaluation -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BB415D-0DE7-8247-B369-D27B078FD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398681"/>
              </p:ext>
            </p:extLst>
          </p:nvPr>
        </p:nvGraphicFramePr>
        <p:xfrm>
          <a:off x="248234" y="1574590"/>
          <a:ext cx="4684713" cy="496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5164399-F4A5-DC40-BA03-E7EDBC2EB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358789"/>
              </p:ext>
            </p:extLst>
          </p:nvPr>
        </p:nvGraphicFramePr>
        <p:xfrm>
          <a:off x="5267828" y="1742440"/>
          <a:ext cx="3982453" cy="479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09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FAE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Evaluation -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E91B69-D5B4-4040-90AD-42E9593C9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984494"/>
              </p:ext>
            </p:extLst>
          </p:nvPr>
        </p:nvGraphicFramePr>
        <p:xfrm>
          <a:off x="360726" y="1722120"/>
          <a:ext cx="11417985" cy="481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759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Evaluation -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B31ED8-F704-9E4E-8E6B-68EE8D346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894104"/>
              </p:ext>
            </p:extLst>
          </p:nvPr>
        </p:nvGraphicFramePr>
        <p:xfrm>
          <a:off x="360728" y="1342238"/>
          <a:ext cx="11526472" cy="533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67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Impact" panose="020B0806030902050204" pitchFamily="34" charset="0"/>
              </a:rPr>
              <a:t>Reflections on the Evaluation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Scope to better align the evaluation questions with the outcomes on the progression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Potential  to add qualitative element to capture any unexpected outcomes and to add narrative to our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Is it feasible to add a pre-intervention measure?</a:t>
            </a:r>
          </a:p>
        </p:txBody>
      </p:sp>
    </p:spTree>
    <p:extLst>
      <p:ext uri="{BB962C8B-B14F-4D97-AF65-F5344CB8AC3E}">
        <p14:creationId xmlns:p14="http://schemas.microsoft.com/office/powerpoint/2010/main" val="981213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673769" y="2850159"/>
            <a:ext cx="13103604" cy="1157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Impact" panose="020B0806030902050204" pitchFamily="34" charset="0"/>
              </a:rPr>
              <a:t>Any 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889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52B04-654F-43CF-94E2-8F3EABFC5D35}"/>
              </a:ext>
            </a:extLst>
          </p:cNvPr>
          <p:cNvSpPr txBox="1"/>
          <p:nvPr/>
        </p:nvSpPr>
        <p:spPr>
          <a:xfrm>
            <a:off x="156411" y="1792705"/>
            <a:ext cx="116826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Discuss in groups</a:t>
            </a:r>
            <a:r>
              <a:rPr lang="en-GB" b="1" dirty="0"/>
              <a:t>:</a:t>
            </a:r>
          </a:p>
          <a:p>
            <a:endParaRPr lang="en-GB" sz="2800" dirty="0"/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What interventions do or would you like your organisation to offer that enable students to build their capacity to make informed choices?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800" dirty="0"/>
          </a:p>
          <a:p>
            <a:r>
              <a:rPr lang="en-GB" sz="2800" dirty="0"/>
              <a:t>What challenges do you face in developing and delivering these types of activities? How do you overcome these challenges?</a:t>
            </a:r>
          </a:p>
        </p:txBody>
      </p:sp>
    </p:spTree>
    <p:extLst>
      <p:ext uri="{BB962C8B-B14F-4D97-AF65-F5344CB8AC3E}">
        <p14:creationId xmlns:p14="http://schemas.microsoft.com/office/powerpoint/2010/main" val="200176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5B65A-9E1B-445C-A737-4D7510B60E79}"/>
              </a:ext>
            </a:extLst>
          </p:cNvPr>
          <p:cNvSpPr txBox="1"/>
          <p:nvPr/>
        </p:nvSpPr>
        <p:spPr>
          <a:xfrm>
            <a:off x="360728" y="1574591"/>
            <a:ext cx="11321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FutureHY</a:t>
            </a:r>
            <a:r>
              <a:rPr lang="en-GB" sz="2400" dirty="0"/>
              <a:t> (2019) </a:t>
            </a:r>
            <a:r>
              <a:rPr lang="en-GB" sz="2400" i="1" dirty="0"/>
              <a:t>Our Evaluation Model </a:t>
            </a:r>
            <a:r>
              <a:rPr lang="en-GB" sz="2400" dirty="0"/>
              <a:t>[Online]. Available at: </a:t>
            </a:r>
            <a:r>
              <a:rPr lang="en-GB" sz="2400" dirty="0">
                <a:hlinkClick r:id="rId3"/>
              </a:rPr>
              <a:t>https://www.futurehy.co.uk/about/evaluation/</a:t>
            </a:r>
            <a:r>
              <a:rPr lang="en-GB" sz="2400" dirty="0"/>
              <a:t> (Accessed 13 January 2020).</a:t>
            </a:r>
          </a:p>
          <a:p>
            <a:endParaRPr lang="en-GB" sz="2400" dirty="0"/>
          </a:p>
          <a:p>
            <a:r>
              <a:rPr lang="en-GB" sz="2400" dirty="0"/>
              <a:t>Hayton, A. (2018) NERUPI: A praxis-based framework. In Burke, P.J., Hayton, A. &amp; Stevenson, J. (Eds.) </a:t>
            </a:r>
            <a:r>
              <a:rPr lang="en-GB" sz="2400" i="1" dirty="0"/>
              <a:t>Evaluating Equity and Widening Participation in Higher Education</a:t>
            </a:r>
            <a:r>
              <a:rPr lang="en-GB" sz="2400" dirty="0"/>
              <a:t> (pp.33-58)</a:t>
            </a:r>
            <a:r>
              <a:rPr lang="en-GB" sz="2400" i="1" dirty="0"/>
              <a:t>.</a:t>
            </a:r>
            <a:r>
              <a:rPr lang="en-GB" sz="2400" dirty="0"/>
              <a:t> London: UCL Institute of Education Press.</a:t>
            </a:r>
          </a:p>
          <a:p>
            <a:endParaRPr lang="en-GB" sz="2400" dirty="0"/>
          </a:p>
          <a:p>
            <a:r>
              <a:rPr lang="en-GB" sz="2400" dirty="0"/>
              <a:t>NERUPI (2019) </a:t>
            </a:r>
            <a:r>
              <a:rPr lang="en-GB" sz="2400" i="1" dirty="0"/>
              <a:t>Framework: Version 20 (2019-20) </a:t>
            </a:r>
            <a:r>
              <a:rPr lang="en-GB" sz="2400" dirty="0"/>
              <a:t>[Online]. Available at: </a:t>
            </a:r>
            <a:r>
              <a:rPr lang="en-GB" sz="2400" dirty="0">
                <a:hlinkClick r:id="rId4"/>
              </a:rPr>
              <a:t>http://www.nerupi.co.uk/members/resources/nerupi-framework-for-levels-five-and-six-student-success-progression</a:t>
            </a:r>
            <a:r>
              <a:rPr lang="en-GB" sz="2400" dirty="0"/>
              <a:t> (Accessed 14 January 2020).</a:t>
            </a:r>
            <a:endParaRPr lang="en-GB" sz="2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72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80785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latin typeface="+mj-lt"/>
              </a:rPr>
              <a:t>Local Context</a:t>
            </a:r>
          </a:p>
          <a:p>
            <a:endParaRPr lang="en-GB" sz="3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latin typeface="+mj-lt"/>
              </a:rPr>
              <a:t>The NERUPI Framework and Student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latin typeface="+mj-lt"/>
              </a:rPr>
              <a:t>The ‘Mock Open Day’: A Collaborative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latin typeface="+mj-lt"/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95" y="4694712"/>
            <a:ext cx="3348864" cy="28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6" y="317122"/>
            <a:ext cx="11593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NCOP York &amp; North Yorkshire (</a:t>
            </a:r>
            <a:r>
              <a:rPr lang="en-GB" sz="5200" dirty="0" err="1">
                <a:latin typeface="Impact" panose="020B0806030902050204" pitchFamily="34" charset="0"/>
              </a:rPr>
              <a:t>FutureHY</a:t>
            </a:r>
            <a:r>
              <a:rPr lang="en-GB" sz="5200" dirty="0">
                <a:latin typeface="Impact" panose="020B0806030902050204" pitchFamily="34" charset="0"/>
              </a:rPr>
              <a:t>)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300870"/>
            <a:ext cx="2709044" cy="2201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24939-B2C8-4230-96B4-A5B8B17D9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/>
          <a:stretch/>
        </p:blipFill>
        <p:spPr>
          <a:xfrm>
            <a:off x="2340244" y="1454044"/>
            <a:ext cx="9614428" cy="5219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B7BCB-A0B8-4AA4-BCA8-084EC679B23A}"/>
              </a:ext>
            </a:extLst>
          </p:cNvPr>
          <p:cNvSpPr txBox="1"/>
          <p:nvPr/>
        </p:nvSpPr>
        <p:spPr>
          <a:xfrm>
            <a:off x="456404" y="4481436"/>
            <a:ext cx="1649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Partner Institutions</a:t>
            </a:r>
          </a:p>
          <a:p>
            <a:endParaRPr lang="en-GB" dirty="0"/>
          </a:p>
          <a:p>
            <a:r>
              <a:rPr lang="en-GB" dirty="0"/>
              <a:t>Schools</a:t>
            </a:r>
          </a:p>
          <a:p>
            <a:endParaRPr lang="en-GB" dirty="0"/>
          </a:p>
          <a:p>
            <a:r>
              <a:rPr lang="en-GB" dirty="0"/>
              <a:t>Community </a:t>
            </a:r>
          </a:p>
          <a:p>
            <a:r>
              <a:rPr lang="en-GB" dirty="0"/>
              <a:t>Activity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196CB7-1F38-4E42-A125-9570B2961EED}"/>
              </a:ext>
            </a:extLst>
          </p:cNvPr>
          <p:cNvSpPr/>
          <p:nvPr/>
        </p:nvSpPr>
        <p:spPr>
          <a:xfrm>
            <a:off x="177436" y="6070842"/>
            <a:ext cx="219076" cy="2214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F5475D-34C5-4E51-8A81-BEC52CEDD64B}"/>
              </a:ext>
            </a:extLst>
          </p:cNvPr>
          <p:cNvSpPr/>
          <p:nvPr/>
        </p:nvSpPr>
        <p:spPr>
          <a:xfrm>
            <a:off x="172312" y="5386375"/>
            <a:ext cx="219076" cy="221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4B5200-0DB9-4E55-B7D5-D59645748311}"/>
              </a:ext>
            </a:extLst>
          </p:cNvPr>
          <p:cNvSpPr/>
          <p:nvPr/>
        </p:nvSpPr>
        <p:spPr>
          <a:xfrm>
            <a:off x="172312" y="4591185"/>
            <a:ext cx="219076" cy="2214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592F3-2318-4400-B70F-1AEAB8723D5E}"/>
              </a:ext>
            </a:extLst>
          </p:cNvPr>
          <p:cNvSpPr txBox="1"/>
          <p:nvPr/>
        </p:nvSpPr>
        <p:spPr>
          <a:xfrm>
            <a:off x="172312" y="1425802"/>
            <a:ext cx="1941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10 Target 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3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6 FE Colleges with 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Over 3,000 square miles!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A3FB93B-2804-448D-A978-FA07A10A4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38" y="695726"/>
            <a:ext cx="3414445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213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NCOP York &amp; North Yorkshire (</a:t>
            </a:r>
            <a:r>
              <a:rPr lang="en-GB" sz="5200" dirty="0" err="1">
                <a:latin typeface="Impact" panose="020B0806030902050204" pitchFamily="34" charset="0"/>
              </a:rPr>
              <a:t>FutureHY</a:t>
            </a:r>
            <a:r>
              <a:rPr lang="en-GB" sz="5200" dirty="0">
                <a:latin typeface="Impact" panose="020B080603090205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E4329-E5EB-4DC5-B7DC-9FBC154A9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6" t="12983" r="42402" b="22280"/>
          <a:stretch/>
        </p:blipFill>
        <p:spPr>
          <a:xfrm>
            <a:off x="228380" y="1408881"/>
            <a:ext cx="3645789" cy="5194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A29FE-BEB9-4A9D-B77F-56BA9C0D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5" t="26491" r="42268" b="8596"/>
          <a:stretch/>
        </p:blipFill>
        <p:spPr>
          <a:xfrm>
            <a:off x="8249151" y="1335566"/>
            <a:ext cx="3858628" cy="5522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34C60-441F-46A2-A984-F0C635C8A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01" t="19474" r="41998" b="15438"/>
          <a:stretch/>
        </p:blipFill>
        <p:spPr>
          <a:xfrm>
            <a:off x="4135289" y="1335566"/>
            <a:ext cx="3936963" cy="55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NERUPI Framework and Student Choice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5A5DA-1671-4502-BA6C-7063BD7464AC}"/>
              </a:ext>
            </a:extLst>
          </p:cNvPr>
          <p:cNvSpPr txBox="1"/>
          <p:nvPr/>
        </p:nvSpPr>
        <p:spPr>
          <a:xfrm>
            <a:off x="890336" y="1780674"/>
            <a:ext cx="10629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“The process of choosing and applying to an undergraduate degree requires a highly sophisticated understanding between school subjects, undergraduate degrees, type of HEI and potential careers”. </a:t>
            </a:r>
          </a:p>
          <a:p>
            <a:pPr algn="r"/>
            <a:r>
              <a:rPr lang="en-GB" sz="2400" dirty="0"/>
              <a:t>(Hayton, 2018, p.44).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691AD-07F0-4419-A26A-96FB0473FF96}"/>
              </a:ext>
            </a:extLst>
          </p:cNvPr>
          <p:cNvSpPr txBox="1"/>
          <p:nvPr/>
        </p:nvSpPr>
        <p:spPr>
          <a:xfrm>
            <a:off x="489284" y="3156600"/>
            <a:ext cx="1121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E87D1-4150-4A66-86D8-86CB195EB72E}"/>
              </a:ext>
            </a:extLst>
          </p:cNvPr>
          <p:cNvSpPr/>
          <p:nvPr/>
        </p:nvSpPr>
        <p:spPr>
          <a:xfrm>
            <a:off x="1303420" y="3639994"/>
            <a:ext cx="9585159" cy="147732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b="1" dirty="0"/>
              <a:t>CHOOSE</a:t>
            </a:r>
            <a:r>
              <a:rPr lang="en-GB" sz="2400" dirty="0"/>
              <a:t>: Develop students' capacity to navigate higher education and graduate employment sectors and make informed choices</a:t>
            </a:r>
            <a:endParaRPr lang="en-GB" dirty="0"/>
          </a:p>
          <a:p>
            <a:pPr algn="ctr"/>
            <a:r>
              <a:rPr lang="en-GB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BE0A0-DBD4-49BB-99EE-F4C4E38373DB}"/>
              </a:ext>
            </a:extLst>
          </p:cNvPr>
          <p:cNvSpPr txBox="1"/>
          <p:nvPr/>
        </p:nvSpPr>
        <p:spPr>
          <a:xfrm>
            <a:off x="9216189" y="5231072"/>
            <a:ext cx="167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(NERUPI, 2019).</a:t>
            </a:r>
          </a:p>
        </p:txBody>
      </p:sp>
    </p:spTree>
    <p:extLst>
      <p:ext uri="{BB962C8B-B14F-4D97-AF65-F5344CB8AC3E}">
        <p14:creationId xmlns:p14="http://schemas.microsoft.com/office/powerpoint/2010/main" val="174925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FAA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NERUPI Framework and Student Choice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691AD-07F0-4419-A26A-96FB0473FF96}"/>
              </a:ext>
            </a:extLst>
          </p:cNvPr>
          <p:cNvSpPr txBox="1"/>
          <p:nvPr/>
        </p:nvSpPr>
        <p:spPr>
          <a:xfrm>
            <a:off x="360727" y="1349188"/>
            <a:ext cx="1121343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NERUPI ‘Choose’ at Level 3:</a:t>
            </a:r>
          </a:p>
          <a:p>
            <a:endParaRPr lang="en-GB" sz="2400" b="1" dirty="0"/>
          </a:p>
          <a:p>
            <a:r>
              <a:rPr lang="en-GB" sz="2400" b="1" dirty="0"/>
              <a:t>Enable students to…</a:t>
            </a:r>
          </a:p>
          <a:p>
            <a:r>
              <a:rPr lang="en-GB" sz="2400" dirty="0"/>
              <a:t>Evaluate course, student finance and graduate opportunities and make informed choices that align with personal interests and career aspirations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Evaluate different types of higher education institution in terms of personal interests and career aspirations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Compare degree courses and study options across a range of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Engage effectively with the UCAS process and generate and submit a strong university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Compare student finance, budgeting support and student employment opportunities across a range of universities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495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80785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Mock Open 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9942B-21DD-4A81-AB1F-A9BD56B74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75" y="1342238"/>
            <a:ext cx="6505249" cy="54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80785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Mock Open 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CD4F-CF6C-4540-93A1-E3DD65815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5" t="12983" r="33636"/>
          <a:stretch/>
        </p:blipFill>
        <p:spPr>
          <a:xfrm>
            <a:off x="4400026" y="1394232"/>
            <a:ext cx="4274077" cy="5463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2F49A-AF49-4D8C-9981-2526C0A5D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9" t="12993" r="66645" b="3619"/>
          <a:stretch/>
        </p:blipFill>
        <p:spPr>
          <a:xfrm>
            <a:off x="0" y="1394232"/>
            <a:ext cx="4348383" cy="5463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EC9FD-85B4-4765-A28C-866E77D1B1A1}"/>
              </a:ext>
            </a:extLst>
          </p:cNvPr>
          <p:cNvSpPr txBox="1"/>
          <p:nvPr/>
        </p:nvSpPr>
        <p:spPr>
          <a:xfrm>
            <a:off x="8758989" y="1600200"/>
            <a:ext cx="32846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Talk Options (choose 3 of 4):</a:t>
            </a:r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What to Expect at 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Student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Student Finance and 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Accommodation</a:t>
            </a:r>
          </a:p>
        </p:txBody>
      </p:sp>
    </p:spTree>
    <p:extLst>
      <p:ext uri="{BB962C8B-B14F-4D97-AF65-F5344CB8AC3E}">
        <p14:creationId xmlns:p14="http://schemas.microsoft.com/office/powerpoint/2010/main" val="68923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21B2-C66B-40F2-9EAF-4B95A94FA84B}"/>
              </a:ext>
            </a:extLst>
          </p:cNvPr>
          <p:cNvSpPr/>
          <p:nvPr/>
        </p:nvSpPr>
        <p:spPr>
          <a:xfrm>
            <a:off x="-360727" y="184558"/>
            <a:ext cx="13103604" cy="115768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9E3C8-EDE6-4DBE-B21D-252606A0449D}"/>
              </a:ext>
            </a:extLst>
          </p:cNvPr>
          <p:cNvSpPr txBox="1"/>
          <p:nvPr/>
        </p:nvSpPr>
        <p:spPr>
          <a:xfrm>
            <a:off x="360727" y="317122"/>
            <a:ext cx="11711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dirty="0">
                <a:latin typeface="Impact" panose="020B0806030902050204" pitchFamily="34" charset="0"/>
              </a:rPr>
              <a:t>The Mock Open Day – NERUPI &amp; Gatsby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536CA-B1C1-43C8-85FE-053F1FBE1D6E}"/>
              </a:ext>
            </a:extLst>
          </p:cNvPr>
          <p:cNvSpPr txBox="1"/>
          <p:nvPr/>
        </p:nvSpPr>
        <p:spPr>
          <a:xfrm>
            <a:off x="1033943" y="1574591"/>
            <a:ext cx="1048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D4546-0118-4ED4-ACE3-2F054877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5" y="5231072"/>
            <a:ext cx="2709044" cy="227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FFC624-A196-449B-8DAE-1E3CEFC4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" t="37893" r="21228" b="43334"/>
          <a:stretch/>
        </p:blipFill>
        <p:spPr>
          <a:xfrm>
            <a:off x="290763" y="1585381"/>
            <a:ext cx="11610474" cy="2187183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8DDDCB0-4AE4-4274-B323-3652325B89D2}"/>
              </a:ext>
            </a:extLst>
          </p:cNvPr>
          <p:cNvSpPr/>
          <p:nvPr/>
        </p:nvSpPr>
        <p:spPr>
          <a:xfrm>
            <a:off x="8069522" y="3310690"/>
            <a:ext cx="336884" cy="1191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B8B0C3-EBD8-4E99-9FEE-4B1D90B50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14" y="3292698"/>
            <a:ext cx="371888" cy="120711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97C449-ADB6-4EA3-9583-B826BE3D2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827" y="3292698"/>
            <a:ext cx="371888" cy="12071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639954-E94D-4CFA-904D-83A565C34858}"/>
              </a:ext>
            </a:extLst>
          </p:cNvPr>
          <p:cNvSpPr txBox="1"/>
          <p:nvPr/>
        </p:nvSpPr>
        <p:spPr>
          <a:xfrm>
            <a:off x="6881082" y="4632158"/>
            <a:ext cx="83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KNOW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8623D-60C3-4DB8-ABAF-88B9EEBCAA88}"/>
              </a:ext>
            </a:extLst>
          </p:cNvPr>
          <p:cNvSpPr txBox="1"/>
          <p:nvPr/>
        </p:nvSpPr>
        <p:spPr>
          <a:xfrm>
            <a:off x="7717233" y="4648563"/>
            <a:ext cx="104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CHOOSE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BF7A9-40BB-4F95-A2AB-5B3B2399B697}"/>
              </a:ext>
            </a:extLst>
          </p:cNvPr>
          <p:cNvSpPr txBox="1"/>
          <p:nvPr/>
        </p:nvSpPr>
        <p:spPr>
          <a:xfrm>
            <a:off x="8758695" y="4644371"/>
            <a:ext cx="104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AB33E-2C20-40D6-9562-6EDC99358344}"/>
              </a:ext>
            </a:extLst>
          </p:cNvPr>
          <p:cNvSpPr txBox="1"/>
          <p:nvPr/>
        </p:nvSpPr>
        <p:spPr>
          <a:xfrm>
            <a:off x="529389" y="5231072"/>
            <a:ext cx="8746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Gatsby 4:  Linking curriculum learning to careers</a:t>
            </a:r>
          </a:p>
          <a:p>
            <a:endParaRPr lang="en-GB" sz="2400" dirty="0"/>
          </a:p>
          <a:p>
            <a:r>
              <a:rPr lang="en-GB" sz="2400" dirty="0"/>
              <a:t>Gatsby 7:  Encounters with further and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74738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39CA66AA49248849BCD813D28E224" ma:contentTypeVersion="5" ma:contentTypeDescription="Create a new document." ma:contentTypeScope="" ma:versionID="36b2f86e369e80b0bb2650de76c23b11">
  <xsd:schema xmlns:xsd="http://www.w3.org/2001/XMLSchema" xmlns:xs="http://www.w3.org/2001/XMLSchema" xmlns:p="http://schemas.microsoft.com/office/2006/metadata/properties" xmlns:ns3="67ecefdf-c10f-434c-bf5b-03e7fb3712a7" xmlns:ns4="f5094655-eca4-441a-bd6f-def582efe34e" targetNamespace="http://schemas.microsoft.com/office/2006/metadata/properties" ma:root="true" ma:fieldsID="2fc81142a5489d4bf64cb01a405b8ec3" ns3:_="" ns4:_="">
    <xsd:import namespace="67ecefdf-c10f-434c-bf5b-03e7fb3712a7"/>
    <xsd:import namespace="f5094655-eca4-441a-bd6f-def582efe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cefdf-c10f-434c-bf5b-03e7fb371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94655-eca4-441a-bd6f-def582efe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FB8EF6-DB0D-4B5B-B3C4-D76F5647F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cefdf-c10f-434c-bf5b-03e7fb3712a7"/>
    <ds:schemaRef ds:uri="f5094655-eca4-441a-bd6f-def582efe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16649C-FCBA-4224-AB9F-2B1AB8B9C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36DD07-9F6F-43E3-8607-12ED2FB429E2}">
  <ds:schemaRefs>
    <ds:schemaRef ds:uri="f5094655-eca4-441a-bd6f-def582efe34e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67ecefdf-c10f-434c-bf5b-03e7fb3712a7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854</Words>
  <Application>Microsoft Office PowerPoint</Application>
  <PresentationFormat>Widescreen</PresentationFormat>
  <Paragraphs>138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Izzy Tooke</dc:creator>
  <cp:lastModifiedBy>Kate Holmes</cp:lastModifiedBy>
  <cp:revision>13</cp:revision>
  <dcterms:created xsi:type="dcterms:W3CDTF">2019-08-05T16:18:08Z</dcterms:created>
  <dcterms:modified xsi:type="dcterms:W3CDTF">2020-01-16T16:57:15Z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0x01010006439CA66AA49248849BCD813D28E224</vt:lpwstr>
  </property>
</Properties>
</file>