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4yS2CqcTiLPNigOHSHK5k6RSv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fficeforstudents.org.uk/news-blog-and-events/blog/white-students-who-are-left-behind-the-importance-of-pla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496103/Social_Mobility_Index.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4ed62bcc8c_0_672:notes"/>
          <p:cNvSpPr txBox="1">
            <a:spLocks noGrp="1"/>
          </p:cNvSpPr>
          <p:nvPr>
            <p:ph type="body" idx="1"/>
          </p:nvPr>
        </p:nvSpPr>
        <p:spPr>
          <a:xfrm>
            <a:off x="468198" y="6445778"/>
            <a:ext cx="3745500" cy="527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24ed62bcc8c_0_672:notes"/>
          <p:cNvSpPr>
            <a:spLocks noGrp="1" noRot="1" noChangeAspect="1"/>
          </p:cNvSpPr>
          <p:nvPr>
            <p:ph type="sldImg" idx="2"/>
          </p:nvPr>
        </p:nvSpPr>
        <p:spPr>
          <a:xfrm>
            <a:off x="-671513" y="1674813"/>
            <a:ext cx="6024563" cy="4519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Can overlay lots of data - IMD, IDACI, TUNDRA. Keeps school while understanding different types of need. Can see change over time. </a:t>
            </a:r>
            <a:endParaRPr/>
          </a:p>
        </p:txBody>
      </p:sp>
      <p:sp>
        <p:nvSpPr>
          <p:cNvPr id="259" name="Google Shape;259;p33: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4ed62bcc8c_0_1005:notes"/>
          <p:cNvSpPr txBox="1">
            <a:spLocks noGrp="1"/>
          </p:cNvSpPr>
          <p:nvPr>
            <p:ph type="body" idx="1"/>
          </p:nvPr>
        </p:nvSpPr>
        <p:spPr>
          <a:xfrm>
            <a:off x="468198" y="6445778"/>
            <a:ext cx="3745500" cy="527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4ed62bcc8c_0_1005:notes"/>
          <p:cNvSpPr>
            <a:spLocks noGrp="1" noRot="1" noChangeAspect="1"/>
          </p:cNvSpPr>
          <p:nvPr>
            <p:ph type="sldImg" idx="2"/>
          </p:nvPr>
        </p:nvSpPr>
        <p:spPr>
          <a:xfrm>
            <a:off x="-671513" y="1674813"/>
            <a:ext cx="6024563" cy="4519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4ed62bcc8c_0_1145:notes"/>
          <p:cNvSpPr txBox="1">
            <a:spLocks noGrp="1"/>
          </p:cNvSpPr>
          <p:nvPr>
            <p:ph type="body" idx="1"/>
          </p:nvPr>
        </p:nvSpPr>
        <p:spPr>
          <a:xfrm>
            <a:off x="468198" y="6445778"/>
            <a:ext cx="3745500" cy="5274000"/>
          </a:xfrm>
          <a:prstGeom prst="rect">
            <a:avLst/>
          </a:prstGeom>
          <a:noFill/>
          <a:ln>
            <a:noFill/>
          </a:ln>
        </p:spPr>
        <p:txBody>
          <a:bodyPr spcFirstLastPara="1" wrap="square" lIns="91425" tIns="45700" rIns="91425" bIns="45700" anchor="t" anchorCtr="0">
            <a:noAutofit/>
          </a:bodyPr>
          <a:lstStyle/>
          <a:p>
            <a:pPr marL="228593" lvl="0" indent="-165093" algn="l" rtl="0">
              <a:lnSpc>
                <a:spcPct val="150000"/>
              </a:lnSpc>
              <a:spcBef>
                <a:spcPts val="0"/>
              </a:spcBef>
              <a:spcAft>
                <a:spcPts val="0"/>
              </a:spcAft>
              <a:buClr>
                <a:schemeClr val="dk1"/>
              </a:buClr>
              <a:buSzPts val="867"/>
              <a:buFont typeface="Calibri"/>
              <a:buChar char="•"/>
            </a:pPr>
            <a:r>
              <a:rPr lang="en-GB" sz="1600"/>
              <a:t>Due to geographical features of the town, many secondary school walk along the centre of the town.(Market Gates shopping centre). </a:t>
            </a:r>
            <a:endParaRPr sz="1600"/>
          </a:p>
          <a:p>
            <a:pPr marL="0" lvl="0" indent="0" algn="l" rtl="0">
              <a:lnSpc>
                <a:spcPct val="150000"/>
              </a:lnSpc>
              <a:spcBef>
                <a:spcPts val="0"/>
              </a:spcBef>
              <a:spcAft>
                <a:spcPts val="0"/>
              </a:spcAft>
              <a:buSzPts val="1400"/>
              <a:buNone/>
            </a:pPr>
            <a:r>
              <a:rPr lang="en-GB" sz="1600"/>
              <a:t>The Place - uni hub, library, collab with UEA, Suffolk and other HEIs, across the road from the centre. Yet to open. </a:t>
            </a:r>
            <a:r>
              <a:rPr lang="en-GB">
                <a:solidFill>
                  <a:srgbClr val="333333"/>
                </a:solidFill>
                <a:highlight>
                  <a:srgbClr val="FFFFFF"/>
                </a:highlight>
                <a:latin typeface="Arial"/>
                <a:ea typeface="Arial"/>
                <a:cs typeface="Arial"/>
                <a:sym typeface="Arial"/>
              </a:rPr>
              <a:t>East Coast College and the University of Suffolk are contributing £3.5m and Norfolk County Council £2m.</a:t>
            </a:r>
            <a:endParaRPr>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GB" b="1">
                <a:solidFill>
                  <a:srgbClr val="1D1D1B"/>
                </a:solidFill>
              </a:rPr>
              <a:t>The presence of Norwich was important in making this decision to set up in Great Yarmouth</a:t>
            </a:r>
            <a:endParaRPr>
              <a:solidFill>
                <a:srgbClr val="333333"/>
              </a:solidFill>
              <a:highlight>
                <a:srgbClr val="FFFFFF"/>
              </a:highlight>
              <a:latin typeface="Arial"/>
              <a:ea typeface="Arial"/>
              <a:cs typeface="Arial"/>
              <a:sym typeface="Arial"/>
            </a:endParaRPr>
          </a:p>
        </p:txBody>
      </p:sp>
      <p:sp>
        <p:nvSpPr>
          <p:cNvPr id="316" name="Google Shape;316;g24ed62bcc8c_0_1145:notes"/>
          <p:cNvSpPr>
            <a:spLocks noGrp="1" noRot="1" noChangeAspect="1"/>
          </p:cNvSpPr>
          <p:nvPr>
            <p:ph type="sldImg" idx="2"/>
          </p:nvPr>
        </p:nvSpPr>
        <p:spPr>
          <a:xfrm>
            <a:off x="-671513" y="1674813"/>
            <a:ext cx="6024563" cy="4519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4ed62bcc8c_0_1027:notes"/>
          <p:cNvSpPr txBox="1">
            <a:spLocks noGrp="1"/>
          </p:cNvSpPr>
          <p:nvPr>
            <p:ph type="body" idx="1"/>
          </p:nvPr>
        </p:nvSpPr>
        <p:spPr>
          <a:xfrm>
            <a:off x="474484" y="6510683"/>
            <a:ext cx="3795900" cy="53268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338" name="Google Shape;338;g24ed62bcc8c_0_1027:notes"/>
          <p:cNvSpPr>
            <a:spLocks noGrp="1" noRot="1" noChangeAspect="1"/>
          </p:cNvSpPr>
          <p:nvPr>
            <p:ph type="sldImg" idx="2"/>
          </p:nvPr>
        </p:nvSpPr>
        <p:spPr>
          <a:xfrm>
            <a:off x="-671513" y="1690688"/>
            <a:ext cx="6088063" cy="4567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4ed62bcc8c_0_1169:notes"/>
          <p:cNvSpPr txBox="1">
            <a:spLocks noGrp="1"/>
          </p:cNvSpPr>
          <p:nvPr>
            <p:ph type="body" idx="1"/>
          </p:nvPr>
        </p:nvSpPr>
        <p:spPr>
          <a:xfrm>
            <a:off x="468198" y="6445778"/>
            <a:ext cx="3745500" cy="527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24ed62bcc8c_0_1169:notes"/>
          <p:cNvSpPr>
            <a:spLocks noGrp="1" noRot="1" noChangeAspect="1"/>
          </p:cNvSpPr>
          <p:nvPr>
            <p:ph type="sldImg" idx="2"/>
          </p:nvPr>
        </p:nvSpPr>
        <p:spPr>
          <a:xfrm>
            <a:off x="-671513" y="1674813"/>
            <a:ext cx="6024563" cy="4519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4ed62bcc8c_0_690:notes"/>
          <p:cNvSpPr txBox="1">
            <a:spLocks noGrp="1"/>
          </p:cNvSpPr>
          <p:nvPr>
            <p:ph type="body" idx="1"/>
          </p:nvPr>
        </p:nvSpPr>
        <p:spPr>
          <a:xfrm>
            <a:off x="468198" y="6445778"/>
            <a:ext cx="3745500" cy="527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Calibri"/>
              <a:buNone/>
            </a:pPr>
            <a:r>
              <a:rPr lang="en-GB" b="1"/>
              <a:t>Into</a:t>
            </a:r>
            <a:r>
              <a:rPr lang="en-GB"/>
              <a:t>University, we provide local learning centres where young people are inspired to achieve. We provide crucial academic and pastoral support, where young people need it, close to home. </a:t>
            </a:r>
            <a:endParaRPr/>
          </a:p>
          <a:p>
            <a:pPr marL="0" lvl="0" indent="0" algn="l" rtl="0">
              <a:lnSpc>
                <a:spcPct val="100000"/>
              </a:lnSpc>
              <a:spcBef>
                <a:spcPts val="0"/>
              </a:spcBef>
              <a:spcAft>
                <a:spcPts val="0"/>
              </a:spcAft>
              <a:buSzPts val="1400"/>
              <a:buFont typeface="Calibri"/>
              <a:buNone/>
            </a:pPr>
            <a:endParaRPr/>
          </a:p>
          <a:p>
            <a:pPr marL="171450" marR="0" lvl="0" indent="-171450" algn="l" rtl="0">
              <a:lnSpc>
                <a:spcPct val="100000"/>
              </a:lnSpc>
              <a:spcBef>
                <a:spcPts val="0"/>
              </a:spcBef>
              <a:spcAft>
                <a:spcPts val="0"/>
              </a:spcAft>
              <a:buClr>
                <a:srgbClr val="000000"/>
              </a:buClr>
              <a:buSzPts val="1400"/>
              <a:buFont typeface="Calibri"/>
              <a:buChar char="-"/>
            </a:pPr>
            <a:r>
              <a:rPr lang="en-GB" sz="900" b="1">
                <a:solidFill>
                  <a:srgbClr val="1D1D1B"/>
                </a:solidFill>
                <a:latin typeface="Calibri"/>
                <a:ea typeface="Calibri"/>
                <a:cs typeface="Calibri"/>
                <a:sym typeface="Calibri"/>
              </a:rPr>
              <a:t>Into</a:t>
            </a:r>
            <a:r>
              <a:rPr lang="en-GB" sz="900">
                <a:solidFill>
                  <a:srgbClr val="1D1D1B"/>
                </a:solidFill>
                <a:latin typeface="Calibri"/>
                <a:ea typeface="Calibri"/>
                <a:cs typeface="Calibri"/>
                <a:sym typeface="Calibri"/>
              </a:rPr>
              <a:t>University</a:t>
            </a:r>
            <a:r>
              <a:rPr lang="en-GB" sz="900" b="1">
                <a:solidFill>
                  <a:srgbClr val="1D1D1B"/>
                </a:solidFill>
                <a:latin typeface="Calibri"/>
                <a:ea typeface="Calibri"/>
                <a:cs typeface="Calibri"/>
                <a:sym typeface="Calibri"/>
              </a:rPr>
              <a:t> </a:t>
            </a:r>
            <a:r>
              <a:rPr lang="en-GB" sz="900">
                <a:solidFill>
                  <a:srgbClr val="1D1D1B"/>
                </a:solidFill>
                <a:latin typeface="Calibri"/>
                <a:ea typeface="Calibri"/>
                <a:cs typeface="Calibri"/>
                <a:sym typeface="Calibri"/>
              </a:rPr>
              <a:t>initially began supporting young people in the North Kensington community with their schoolwork.  </a:t>
            </a:r>
            <a:endParaRPr/>
          </a:p>
          <a:p>
            <a:pPr marL="171450" marR="0" lvl="0" indent="-171450" algn="l" rtl="0">
              <a:lnSpc>
                <a:spcPct val="100000"/>
              </a:lnSpc>
              <a:spcBef>
                <a:spcPts val="0"/>
              </a:spcBef>
              <a:spcAft>
                <a:spcPts val="0"/>
              </a:spcAft>
              <a:buClr>
                <a:srgbClr val="000000"/>
              </a:buClr>
              <a:buSzPts val="1400"/>
              <a:buFont typeface="Calibri"/>
              <a:buChar char="-"/>
            </a:pPr>
            <a:r>
              <a:rPr lang="en-GB" sz="900">
                <a:solidFill>
                  <a:srgbClr val="1D1D1B"/>
                </a:solidFill>
                <a:latin typeface="Calibri"/>
                <a:ea typeface="Calibri"/>
                <a:cs typeface="Calibri"/>
                <a:sym typeface="Calibri"/>
              </a:rPr>
              <a:t>In 2007, </a:t>
            </a:r>
            <a:r>
              <a:rPr lang="en-GB" sz="900">
                <a:solidFill>
                  <a:schemeClr val="dk1"/>
                </a:solidFill>
                <a:latin typeface="Calibri"/>
                <a:ea typeface="Calibri"/>
                <a:cs typeface="Calibri"/>
                <a:sym typeface="Calibri"/>
              </a:rPr>
              <a:t>w</a:t>
            </a:r>
            <a:r>
              <a:rPr lang="en-GB" sz="900">
                <a:latin typeface="Calibri"/>
                <a:ea typeface="Calibri"/>
                <a:cs typeface="Calibri"/>
                <a:sym typeface="Calibri"/>
              </a:rPr>
              <a:t>e became a registered charity and started scaling up, rolling out new centres in high-need London communities.</a:t>
            </a:r>
            <a:endParaRPr/>
          </a:p>
          <a:p>
            <a:pPr marL="171450" marR="0" lvl="0" indent="-171450" algn="l" rtl="0">
              <a:lnSpc>
                <a:spcPct val="100000"/>
              </a:lnSpc>
              <a:spcBef>
                <a:spcPts val="0"/>
              </a:spcBef>
              <a:spcAft>
                <a:spcPts val="0"/>
              </a:spcAft>
              <a:buClr>
                <a:srgbClr val="000000"/>
              </a:buClr>
              <a:buSzPts val="1400"/>
              <a:buFont typeface="Calibri"/>
              <a:buChar char="-"/>
            </a:pPr>
            <a:r>
              <a:rPr lang="en-GB" sz="900">
                <a:solidFill>
                  <a:schemeClr val="dk1"/>
                </a:solidFill>
                <a:latin typeface="Calibri"/>
                <a:ea typeface="Calibri"/>
                <a:cs typeface="Calibri"/>
                <a:sym typeface="Calibri"/>
              </a:rPr>
              <a:t>In 2011 </a:t>
            </a:r>
            <a:r>
              <a:rPr lang="en-GB" sz="900" b="1">
                <a:solidFill>
                  <a:schemeClr val="dk1"/>
                </a:solidFill>
                <a:latin typeface="Calibri"/>
                <a:ea typeface="Calibri"/>
                <a:cs typeface="Calibri"/>
                <a:sym typeface="Calibri"/>
              </a:rPr>
              <a:t>Into</a:t>
            </a:r>
            <a:r>
              <a:rPr lang="en-GB" sz="900">
                <a:solidFill>
                  <a:schemeClr val="dk1"/>
                </a:solidFill>
                <a:latin typeface="Calibri"/>
                <a:ea typeface="Calibri"/>
                <a:cs typeface="Calibri"/>
                <a:sym typeface="Calibri"/>
              </a:rPr>
              <a:t>University set up our first university partnerships and</a:t>
            </a:r>
            <a:r>
              <a:rPr lang="en-GB" sz="900">
                <a:latin typeface="Calibri"/>
                <a:ea typeface="Calibri"/>
                <a:cs typeface="Calibri"/>
                <a:sym typeface="Calibri"/>
              </a:rPr>
              <a:t> launched our first centres outside London in Bristol and Nottingham. </a:t>
            </a:r>
            <a:endParaRPr/>
          </a:p>
          <a:p>
            <a:pPr marL="171450" marR="0" lvl="0" indent="-171450" algn="l" rtl="0">
              <a:lnSpc>
                <a:spcPct val="100000"/>
              </a:lnSpc>
              <a:spcBef>
                <a:spcPts val="0"/>
              </a:spcBef>
              <a:spcAft>
                <a:spcPts val="0"/>
              </a:spcAft>
              <a:buClr>
                <a:srgbClr val="000000"/>
              </a:buClr>
              <a:buSzPts val="1400"/>
              <a:buFont typeface="Calibri"/>
              <a:buChar char="-"/>
            </a:pPr>
            <a:r>
              <a:rPr lang="en-GB" sz="900">
                <a:solidFill>
                  <a:schemeClr val="dk1"/>
                </a:solidFill>
                <a:latin typeface="Calibri"/>
                <a:ea typeface="Calibri"/>
                <a:cs typeface="Calibri"/>
                <a:sym typeface="Calibri"/>
              </a:rPr>
              <a:t>In 2021, t</a:t>
            </a:r>
            <a:r>
              <a:rPr lang="en-GB" sz="900">
                <a:latin typeface="Calibri"/>
                <a:ea typeface="Calibri"/>
                <a:cs typeface="Calibri"/>
                <a:sym typeface="Calibri"/>
              </a:rPr>
              <a:t>hrough a ground-breaking collaboration with the Universities of Edinburgh and Glasgow, we opened three centres in Scotland: two in Glasgow and one in Edinburgh.</a:t>
            </a:r>
            <a:endParaRPr/>
          </a:p>
          <a:p>
            <a:pPr marL="171450" marR="0" lvl="0" indent="-171450" algn="l" rtl="0">
              <a:lnSpc>
                <a:spcPct val="100000"/>
              </a:lnSpc>
              <a:spcBef>
                <a:spcPts val="0"/>
              </a:spcBef>
              <a:spcAft>
                <a:spcPts val="0"/>
              </a:spcAft>
              <a:buClr>
                <a:srgbClr val="000000"/>
              </a:buClr>
              <a:buSzPts val="1400"/>
              <a:buFont typeface="Calibri"/>
              <a:buChar char="-"/>
            </a:pPr>
            <a:r>
              <a:rPr lang="en-GB" sz="900">
                <a:latin typeface="Calibri"/>
                <a:ea typeface="Calibri"/>
                <a:cs typeface="Calibri"/>
                <a:sym typeface="Calibri"/>
              </a:rPr>
              <a:t>We now operate 39 centres in 18 towns and cities across England and Scotland. Our next milestone is reaching 50 centres by 2026.</a:t>
            </a:r>
            <a:endParaRPr/>
          </a:p>
          <a:p>
            <a:pPr marL="171450" marR="0" lvl="0" indent="-82550" algn="l" rtl="0">
              <a:lnSpc>
                <a:spcPct val="100000"/>
              </a:lnSpc>
              <a:spcBef>
                <a:spcPts val="0"/>
              </a:spcBef>
              <a:spcAft>
                <a:spcPts val="0"/>
              </a:spcAft>
              <a:buClr>
                <a:srgbClr val="000000"/>
              </a:buClr>
              <a:buSzPts val="1400"/>
              <a:buFont typeface="Calibri"/>
              <a:buNone/>
            </a:pPr>
            <a:endParaRPr sz="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GB" sz="900">
                <a:solidFill>
                  <a:schemeClr val="dk1"/>
                </a:solidFill>
                <a:latin typeface="Calibri"/>
                <a:ea typeface="Calibri"/>
                <a:cs typeface="Calibri"/>
                <a:sym typeface="Calibri"/>
              </a:rPr>
              <a:t>Phases that IU has been through – big jumps for the charity. Incubating idea, national network, national contribution particularly in very challenging areas in which to work. We’re now a major contributor to helping social mobility crisis in the UK. </a:t>
            </a:r>
            <a:endParaRPr/>
          </a:p>
          <a:p>
            <a:pPr marL="457200" lvl="0" indent="-228600" algn="l" rtl="0">
              <a:lnSpc>
                <a:spcPct val="90000"/>
              </a:lnSpc>
              <a:spcBef>
                <a:spcPts val="0"/>
              </a:spcBef>
              <a:spcAft>
                <a:spcPts val="0"/>
              </a:spcAft>
              <a:buSzPts val="1400"/>
              <a:buNone/>
            </a:pPr>
            <a:endParaRPr sz="900">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Calibri"/>
              <a:buNone/>
            </a:pPr>
            <a:endParaRPr sz="900">
              <a:latin typeface="Calibri"/>
              <a:ea typeface="Calibri"/>
              <a:cs typeface="Calibri"/>
              <a:sym typeface="Calibri"/>
            </a:endParaRPr>
          </a:p>
          <a:p>
            <a:pPr marL="0" lvl="0" indent="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None/>
            </a:pPr>
            <a:endParaRPr/>
          </a:p>
        </p:txBody>
      </p:sp>
      <p:sp>
        <p:nvSpPr>
          <p:cNvPr id="88" name="Google Shape;88;g24ed62bcc8c_0_690:notes"/>
          <p:cNvSpPr>
            <a:spLocks noGrp="1" noRot="1" noChangeAspect="1"/>
          </p:cNvSpPr>
          <p:nvPr>
            <p:ph type="sldImg" idx="2"/>
          </p:nvPr>
        </p:nvSpPr>
        <p:spPr>
          <a:xfrm>
            <a:off x="-671513" y="1674813"/>
            <a:ext cx="6024563" cy="4519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4ed62bcc8c_0_738:notes"/>
          <p:cNvSpPr txBox="1">
            <a:spLocks noGrp="1"/>
          </p:cNvSpPr>
          <p:nvPr>
            <p:ph type="body" idx="1"/>
          </p:nvPr>
        </p:nvSpPr>
        <p:spPr>
          <a:xfrm>
            <a:off x="474484" y="6510683"/>
            <a:ext cx="3795900" cy="53268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GB" b="1">
                <a:solidFill>
                  <a:srgbClr val="1D1D1B"/>
                </a:solidFill>
              </a:rPr>
              <a:t>Neighbourhood-based: </a:t>
            </a:r>
            <a:r>
              <a:rPr lang="en-GB">
                <a:solidFill>
                  <a:srgbClr val="1D1D1B"/>
                </a:solidFill>
              </a:rPr>
              <a:t>Centres are based at the </a:t>
            </a:r>
            <a:r>
              <a:rPr lang="en-GB">
                <a:solidFill>
                  <a:srgbClr val="990033"/>
                </a:solidFill>
              </a:rPr>
              <a:t>heart of communities</a:t>
            </a:r>
            <a:r>
              <a:rPr lang="en-GB">
                <a:solidFill>
                  <a:srgbClr val="1D1D1B"/>
                </a:solidFill>
              </a:rPr>
              <a:t>, allowing us to forge </a:t>
            </a:r>
            <a:r>
              <a:rPr lang="en-GB">
                <a:solidFill>
                  <a:srgbClr val="990033"/>
                </a:solidFill>
              </a:rPr>
              <a:t>strong relationships</a:t>
            </a:r>
            <a:r>
              <a:rPr lang="en-GB">
                <a:solidFill>
                  <a:srgbClr val="1D1D1B"/>
                </a:solidFill>
              </a:rPr>
              <a:t> with families and create local traditions of success.</a:t>
            </a:r>
            <a:endParaRPr/>
          </a:p>
          <a:p>
            <a:pPr marL="0" lvl="0" indent="0" algn="l" rtl="0">
              <a:lnSpc>
                <a:spcPct val="100000"/>
              </a:lnSpc>
              <a:spcBef>
                <a:spcPts val="0"/>
              </a:spcBef>
              <a:spcAft>
                <a:spcPts val="0"/>
              </a:spcAft>
              <a:buSzPts val="1400"/>
              <a:buNone/>
            </a:pPr>
            <a:endParaRPr>
              <a:solidFill>
                <a:srgbClr val="1D1D1B"/>
              </a:solidFill>
            </a:endParaRPr>
          </a:p>
          <a:p>
            <a:pPr marL="0" lvl="0" indent="0" algn="l" rtl="0">
              <a:lnSpc>
                <a:spcPct val="100000"/>
              </a:lnSpc>
              <a:spcBef>
                <a:spcPts val="0"/>
              </a:spcBef>
              <a:spcAft>
                <a:spcPts val="0"/>
              </a:spcAft>
              <a:buSzPts val="1400"/>
              <a:buNone/>
            </a:pPr>
            <a:r>
              <a:rPr lang="en-GB" b="1">
                <a:solidFill>
                  <a:srgbClr val="1D1D1B"/>
                </a:solidFill>
              </a:rPr>
              <a:t>No academic criteria: </a:t>
            </a:r>
            <a:r>
              <a:rPr lang="en-GB">
                <a:latin typeface="Calibri"/>
                <a:ea typeface="Calibri"/>
                <a:cs typeface="Calibri"/>
                <a:sym typeface="Calibri"/>
              </a:rPr>
              <a:t>We believe in the </a:t>
            </a:r>
            <a:r>
              <a:rPr lang="en-GB">
                <a:solidFill>
                  <a:srgbClr val="990033"/>
                </a:solidFill>
                <a:latin typeface="Calibri"/>
                <a:ea typeface="Calibri"/>
                <a:cs typeface="Calibri"/>
                <a:sym typeface="Calibri"/>
              </a:rPr>
              <a:t>talent of every young person</a:t>
            </a:r>
            <a:r>
              <a:rPr lang="en-GB">
                <a:latin typeface="Calibri"/>
                <a:ea typeface="Calibri"/>
                <a:cs typeface="Calibri"/>
                <a:sym typeface="Calibri"/>
              </a:rPr>
              <a:t>, and do not limit our support to those who have been labelled ‘bright’ or ‘gifted’.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Progression - 68% compared to 41% nationally and 26% FSM</a:t>
            </a:r>
            <a:endParaRPr/>
          </a:p>
          <a:p>
            <a:pPr marL="0" lvl="0" indent="0" algn="l" rtl="0">
              <a:lnSpc>
                <a:spcPct val="100000"/>
              </a:lnSpc>
              <a:spcBef>
                <a:spcPts val="0"/>
              </a:spcBef>
              <a:spcAft>
                <a:spcPts val="0"/>
              </a:spcAft>
              <a:buSzPts val="1400"/>
              <a:buNone/>
            </a:pPr>
            <a:endParaRPr>
              <a:solidFill>
                <a:srgbClr val="1D1D1B"/>
              </a:solidFill>
            </a:endParaRPr>
          </a:p>
          <a:p>
            <a:pPr marL="0" lvl="0" indent="0" algn="l" rtl="0">
              <a:lnSpc>
                <a:spcPct val="100000"/>
              </a:lnSpc>
              <a:spcBef>
                <a:spcPts val="0"/>
              </a:spcBef>
              <a:spcAft>
                <a:spcPts val="0"/>
              </a:spcAft>
              <a:buSzPts val="1400"/>
              <a:buNone/>
            </a:pPr>
            <a:r>
              <a:rPr lang="en-GB" b="1">
                <a:solidFill>
                  <a:srgbClr val="1D1D1B"/>
                </a:solidFill>
              </a:rPr>
              <a:t>Scalable model to reach social mobility cold spots: </a:t>
            </a:r>
            <a:r>
              <a:rPr lang="en-GB">
                <a:solidFill>
                  <a:srgbClr val="1D1D1B"/>
                </a:solidFill>
              </a:rPr>
              <a:t>We can </a:t>
            </a:r>
            <a:r>
              <a:rPr lang="en-GB">
                <a:solidFill>
                  <a:srgbClr val="990033"/>
                </a:solidFill>
              </a:rPr>
              <a:t>scale rapidly and effectively </a:t>
            </a:r>
            <a:r>
              <a:rPr lang="en-GB">
                <a:solidFill>
                  <a:srgbClr val="1D1D1B"/>
                </a:solidFill>
              </a:rPr>
              <a:t>to address need in educational and social mobility cold spots.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solidFill>
                  <a:srgbClr val="1D1D1B"/>
                </a:solidFill>
              </a:rPr>
              <a:t>Rigorous impact measurement: </a:t>
            </a:r>
            <a:r>
              <a:rPr lang="en-GB">
                <a:solidFill>
                  <a:srgbClr val="1D1D1B"/>
                </a:solidFill>
              </a:rPr>
              <a:t>We have effective monitoring and evaluation systems with </a:t>
            </a:r>
            <a:r>
              <a:rPr lang="en-GB">
                <a:solidFill>
                  <a:srgbClr val="990033"/>
                </a:solidFill>
              </a:rPr>
              <a:t>powerful evidence of impact</a:t>
            </a:r>
            <a:r>
              <a:rPr lang="en-GB">
                <a:solidFill>
                  <a:srgbClr val="1D1D1B"/>
                </a:solidFill>
              </a:rPr>
              <a:t>.</a:t>
            </a:r>
            <a:endParaRPr/>
          </a:p>
          <a:p>
            <a:pPr marL="0" lvl="0" indent="0" algn="l" rtl="0">
              <a:lnSpc>
                <a:spcPct val="100000"/>
              </a:lnSpc>
              <a:spcBef>
                <a:spcPts val="0"/>
              </a:spcBef>
              <a:spcAft>
                <a:spcPts val="0"/>
              </a:spcAft>
              <a:buSzPts val="1400"/>
              <a:buNone/>
            </a:pPr>
            <a:endParaRPr b="1">
              <a:solidFill>
                <a:srgbClr val="990033"/>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b="1">
                <a:solidFill>
                  <a:srgbClr val="1D1D1B"/>
                </a:solidFill>
              </a:rPr>
              <a:t>Early and Sustained Intervention: </a:t>
            </a:r>
            <a:r>
              <a:rPr lang="en-GB">
                <a:solidFill>
                  <a:srgbClr val="1D1D1B"/>
                </a:solidFill>
              </a:rPr>
              <a:t>Our programmes run from ages 7-18, supporting students over </a:t>
            </a:r>
            <a:r>
              <a:rPr lang="en-GB">
                <a:solidFill>
                  <a:srgbClr val="990033"/>
                </a:solidFill>
              </a:rPr>
              <a:t>the long term</a:t>
            </a:r>
            <a:r>
              <a:rPr lang="en-GB">
                <a:solidFill>
                  <a:srgbClr val="1D1D1B"/>
                </a:solidFill>
              </a:rPr>
              <a:t> and enabling them to engage positively with their education </a:t>
            </a:r>
            <a:r>
              <a:rPr lang="en-GB">
                <a:solidFill>
                  <a:srgbClr val="990033"/>
                </a:solidFill>
              </a:rPr>
              <a:t>from a young age</a:t>
            </a:r>
            <a:r>
              <a:rPr lang="en-GB">
                <a:solidFill>
                  <a:srgbClr val="1D1D1B"/>
                </a:solidFill>
              </a:rPr>
              <a:t>.</a:t>
            </a:r>
            <a:endParaRPr/>
          </a:p>
          <a:p>
            <a:pPr marL="0" lvl="0" indent="0" algn="l" rtl="0">
              <a:lnSpc>
                <a:spcPct val="100000"/>
              </a:lnSpc>
              <a:spcBef>
                <a:spcPts val="0"/>
              </a:spcBef>
              <a:spcAft>
                <a:spcPts val="0"/>
              </a:spcAft>
              <a:buSzPts val="1400"/>
              <a:buNone/>
            </a:pPr>
            <a:endParaRPr b="1">
              <a:solidFill>
                <a:srgbClr val="990033"/>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3" name="Google Shape;113;g24ed62bcc8c_0_738:notes"/>
          <p:cNvSpPr>
            <a:spLocks noGrp="1" noRot="1" noChangeAspect="1"/>
          </p:cNvSpPr>
          <p:nvPr>
            <p:ph type="sldImg" idx="2"/>
          </p:nvPr>
        </p:nvSpPr>
        <p:spPr>
          <a:xfrm>
            <a:off x="-671513" y="1690688"/>
            <a:ext cx="6088063" cy="4567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ed62bcc8c_0_789:notes"/>
          <p:cNvSpPr txBox="1">
            <a:spLocks noGrp="1"/>
          </p:cNvSpPr>
          <p:nvPr>
            <p:ph type="body" idx="1"/>
          </p:nvPr>
        </p:nvSpPr>
        <p:spPr>
          <a:xfrm>
            <a:off x="468198" y="6445778"/>
            <a:ext cx="3745500" cy="527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24ed62bcc8c_0_789:notes"/>
          <p:cNvSpPr>
            <a:spLocks noGrp="1" noRot="1" noChangeAspect="1"/>
          </p:cNvSpPr>
          <p:nvPr>
            <p:ph type="sldImg" idx="2"/>
          </p:nvPr>
        </p:nvSpPr>
        <p:spPr>
          <a:xfrm>
            <a:off x="-671513" y="1674813"/>
            <a:ext cx="6024563" cy="4519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ed62bcc8c_0_811:notes"/>
          <p:cNvSpPr>
            <a:spLocks noGrp="1" noRot="1" noChangeAspect="1"/>
          </p:cNvSpPr>
          <p:nvPr>
            <p:ph type="sldImg" idx="2"/>
          </p:nvPr>
        </p:nvSpPr>
        <p:spPr>
          <a:xfrm>
            <a:off x="1147763" y="1231900"/>
            <a:ext cx="4440237"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4ed62bcc8c_0_811:notes"/>
          <p:cNvSpPr txBox="1">
            <a:spLocks noGrp="1"/>
          </p:cNvSpPr>
          <p:nvPr>
            <p:ph type="body" idx="1"/>
          </p:nvPr>
        </p:nvSpPr>
        <p:spPr>
          <a:xfrm>
            <a:off x="673576" y="4748166"/>
            <a:ext cx="5388600" cy="38850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Mention APPs</a:t>
            </a:r>
            <a:endParaRPr/>
          </a:p>
        </p:txBody>
      </p:sp>
      <p:sp>
        <p:nvSpPr>
          <p:cNvPr id="165" name="Google Shape;165;g24ed62bcc8c_0_811:notes"/>
          <p:cNvSpPr txBox="1">
            <a:spLocks noGrp="1"/>
          </p:cNvSpPr>
          <p:nvPr>
            <p:ph type="sldNum" idx="12"/>
          </p:nvPr>
        </p:nvSpPr>
        <p:spPr>
          <a:xfrm>
            <a:off x="3815371" y="9371292"/>
            <a:ext cx="2918700" cy="495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ed62bcc8c_0_947:notes"/>
          <p:cNvSpPr txBox="1">
            <a:spLocks noGrp="1"/>
          </p:cNvSpPr>
          <p:nvPr>
            <p:ph type="body" idx="1"/>
          </p:nvPr>
        </p:nvSpPr>
        <p:spPr>
          <a:xfrm>
            <a:off x="673576" y="4748166"/>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24ed62bcc8c_0_947:notes"/>
          <p:cNvSpPr>
            <a:spLocks noGrp="1" noRot="1" noChangeAspect="1"/>
          </p:cNvSpPr>
          <p:nvPr>
            <p:ph type="sldImg" idx="2"/>
          </p:nvPr>
        </p:nvSpPr>
        <p:spPr>
          <a:xfrm>
            <a:off x="1147763" y="1231900"/>
            <a:ext cx="4440237"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4ed62bcc8c_0_965:notes"/>
          <p:cNvSpPr txBox="1">
            <a:spLocks noGrp="1"/>
          </p:cNvSpPr>
          <p:nvPr>
            <p:ph type="body" idx="1"/>
          </p:nvPr>
        </p:nvSpPr>
        <p:spPr>
          <a:xfrm>
            <a:off x="673576" y="4748168"/>
            <a:ext cx="5388600" cy="3885000"/>
          </a:xfrm>
          <a:prstGeom prst="rect">
            <a:avLst/>
          </a:prstGeom>
          <a:noFill/>
          <a:ln>
            <a:noFill/>
          </a:ln>
        </p:spPr>
        <p:txBody>
          <a:bodyPr spcFirstLastPara="1" wrap="square" lIns="91400" tIns="45700" rIns="91400" bIns="45700" anchor="t" anchorCtr="0">
            <a:noAutofit/>
          </a:bodyPr>
          <a:lstStyle/>
          <a:p>
            <a:pPr marL="0" lvl="0" indent="0" algn="just" rtl="0">
              <a:lnSpc>
                <a:spcPct val="100000"/>
              </a:lnSpc>
              <a:spcBef>
                <a:spcPts val="0"/>
              </a:spcBef>
              <a:spcAft>
                <a:spcPts val="0"/>
              </a:spcAft>
              <a:buSzPts val="1200"/>
              <a:buNone/>
            </a:pPr>
            <a:r>
              <a:rPr lang="en-GB" b="1"/>
              <a:t>Into</a:t>
            </a:r>
            <a:r>
              <a:rPr lang="en-GB"/>
              <a:t>University uses Free School Meals (FSM) as an identifier of disadvantage and Ever6 (students who have been eligible for FSM within the past 6 years) for longer-term disadvantage. Each </a:t>
            </a:r>
            <a:r>
              <a:rPr lang="en-GB" b="1"/>
              <a:t>Into</a:t>
            </a:r>
            <a:r>
              <a:rPr lang="en-GB"/>
              <a:t>University centre requires 8 classes per year group within 3.5 km of the centre. We work with Primary schools that have at least 30% of pupils eligible for FSM or at least 40% eligible for FSM over 6 years.</a:t>
            </a:r>
            <a:endParaRPr/>
          </a:p>
          <a:p>
            <a:pPr marL="0" lvl="0" indent="0" algn="just" rtl="0">
              <a:lnSpc>
                <a:spcPct val="100000"/>
              </a:lnSpc>
              <a:spcBef>
                <a:spcPts val="0"/>
              </a:spcBef>
              <a:spcAft>
                <a:spcPts val="0"/>
              </a:spcAft>
              <a:buSzPts val="1200"/>
              <a:buNone/>
            </a:pPr>
            <a:endParaRPr/>
          </a:p>
          <a:p>
            <a:pPr marL="0" lvl="0" indent="0" algn="ctr" rtl="0">
              <a:lnSpc>
                <a:spcPct val="100000"/>
              </a:lnSpc>
              <a:spcBef>
                <a:spcPts val="0"/>
              </a:spcBef>
              <a:spcAft>
                <a:spcPts val="0"/>
              </a:spcAft>
              <a:buClr>
                <a:schemeClr val="dk1"/>
              </a:buClr>
              <a:buSzPts val="1400"/>
              <a:buFont typeface="Arial"/>
              <a:buNone/>
            </a:pPr>
            <a:endParaRPr sz="1000"/>
          </a:p>
          <a:p>
            <a:pPr marL="0" lvl="0" indent="0" algn="just" rtl="0">
              <a:lnSpc>
                <a:spcPct val="100000"/>
              </a:lnSpc>
              <a:spcBef>
                <a:spcPts val="0"/>
              </a:spcBef>
              <a:spcAft>
                <a:spcPts val="0"/>
              </a:spcAft>
              <a:buClr>
                <a:schemeClr val="dk1"/>
              </a:buClr>
              <a:buSzPts val="1200"/>
              <a:buFont typeface="Arial"/>
              <a:buNone/>
            </a:pPr>
            <a:r>
              <a:rPr lang="en-GB"/>
              <a:t>Once we are confident that an area is viable and suitable we will undertake an in-depth, on-the-ground assessment of the practical considerations of operating in that area. We consider if there are potential sites which will be compatible with our requirements for a local learning centre and identify any geographical or physical barriers which will limit young people from accessing the site. </a:t>
            </a:r>
            <a:endParaRPr/>
          </a:p>
          <a:p>
            <a:pPr marL="0" lvl="0" indent="0" algn="just" rtl="0">
              <a:lnSpc>
                <a:spcPct val="100000"/>
              </a:lnSpc>
              <a:spcBef>
                <a:spcPts val="0"/>
              </a:spcBef>
              <a:spcAft>
                <a:spcPts val="0"/>
              </a:spcAft>
              <a:buClr>
                <a:schemeClr val="dk1"/>
              </a:buClr>
              <a:buSzPts val="1200"/>
              <a:buFont typeface="Arial"/>
              <a:buNone/>
            </a:pPr>
            <a:r>
              <a:rPr lang="en-GB"/>
              <a:t>To have the greatest impact we aim to work with the students who are least likely to progress to Higher Education by operating in areas that are primarily TUNDRA quintile 1 or 2. We also look at the Index of Multiple Deprivation (IMD) to determine the material deprivation levels of an area. </a:t>
            </a:r>
            <a:r>
              <a:rPr lang="en-GB" b="1"/>
              <a:t>Into</a:t>
            </a:r>
            <a:r>
              <a:rPr lang="en-GB"/>
              <a:t>University centres are predominately in IMD decile 1 and 2 areas. </a:t>
            </a:r>
            <a:endParaRPr/>
          </a:p>
          <a:p>
            <a:pPr marL="0" lvl="0" indent="0" algn="just" rtl="0">
              <a:lnSpc>
                <a:spcPct val="100000"/>
              </a:lnSpc>
              <a:spcBef>
                <a:spcPts val="0"/>
              </a:spcBef>
              <a:spcAft>
                <a:spcPts val="0"/>
              </a:spcAft>
              <a:buSzPts val="1200"/>
              <a:buNone/>
            </a:pPr>
            <a:endParaRPr/>
          </a:p>
          <a:p>
            <a:pPr marL="0" lvl="0" indent="0" algn="just" rtl="0">
              <a:lnSpc>
                <a:spcPct val="100000"/>
              </a:lnSpc>
              <a:spcBef>
                <a:spcPts val="0"/>
              </a:spcBef>
              <a:spcAft>
                <a:spcPts val="0"/>
              </a:spcAft>
              <a:buClr>
                <a:schemeClr val="dk1"/>
              </a:buClr>
              <a:buSzPts val="1200"/>
              <a:buFont typeface="Arial"/>
              <a:buNone/>
            </a:pPr>
            <a:endParaRPr/>
          </a:p>
        </p:txBody>
      </p:sp>
      <p:sp>
        <p:nvSpPr>
          <p:cNvPr id="225" name="Google Shape;225;g24ed62bcc8c_0_965:notes"/>
          <p:cNvSpPr>
            <a:spLocks noGrp="1" noRot="1" noChangeAspect="1"/>
          </p:cNvSpPr>
          <p:nvPr>
            <p:ph type="sldImg" idx="2"/>
          </p:nvPr>
        </p:nvSpPr>
        <p:spPr>
          <a:xfrm>
            <a:off x="1150938" y="1235075"/>
            <a:ext cx="4433887"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4ed62bcc8c_0_1056:notes"/>
          <p:cNvSpPr>
            <a:spLocks noGrp="1" noRot="1" noChangeAspect="1"/>
          </p:cNvSpPr>
          <p:nvPr>
            <p:ph type="sldImg" idx="2"/>
          </p:nvPr>
        </p:nvSpPr>
        <p:spPr>
          <a:xfrm>
            <a:off x="1147763" y="1233488"/>
            <a:ext cx="4440237"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4ed62bcc8c_0_1056:notes"/>
          <p:cNvSpPr txBox="1">
            <a:spLocks noGrp="1"/>
          </p:cNvSpPr>
          <p:nvPr>
            <p:ph type="body" idx="1"/>
          </p:nvPr>
        </p:nvSpPr>
        <p:spPr>
          <a:xfrm>
            <a:off x="673575" y="4748157"/>
            <a:ext cx="5388600" cy="388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u="sng">
                <a:solidFill>
                  <a:schemeClr val="hlink"/>
                </a:solidFill>
                <a:hlinkClick r:id="rId3"/>
              </a:rPr>
              <a:t>https://www.officeforstudents.org.uk/news-blog-and-events/blog/white-students-who-are-left-behind-the-importance-of-place/</a:t>
            </a:r>
            <a:endParaRPr/>
          </a:p>
          <a:p>
            <a:pPr marL="0" marR="0" lvl="0" indent="0" algn="l" rtl="0">
              <a:lnSpc>
                <a:spcPct val="100000"/>
              </a:lnSpc>
              <a:spcBef>
                <a:spcPts val="0"/>
              </a:spcBef>
              <a:spcAft>
                <a:spcPts val="0"/>
              </a:spcAft>
              <a:buClr>
                <a:schemeClr val="dk1"/>
              </a:buClr>
              <a:buSzPts val="1200"/>
              <a:buFont typeface="Calibri"/>
              <a:buNone/>
            </a:pPr>
            <a:r>
              <a:rPr lang="en-GB" u="sng">
                <a:solidFill>
                  <a:schemeClr val="hlink"/>
                </a:solidFill>
                <a:hlinkClick r:id="rId4"/>
              </a:rPr>
              <a:t>https://assets.publishing.service.gov.uk/government/uploads/system/uploads/attachment_data/file/496103/Social_Mobility_Index.pdf</a:t>
            </a:r>
            <a:r>
              <a:rPr lang="en-GB"/>
              <a:t>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41" name="Google Shape;241;g24ed62bcc8c_0_1056:notes"/>
          <p:cNvSpPr txBox="1">
            <a:spLocks noGrp="1"/>
          </p:cNvSpPr>
          <p:nvPr>
            <p:ph type="sldNum" idx="12"/>
          </p:nvPr>
        </p:nvSpPr>
        <p:spPr>
          <a:xfrm>
            <a:off x="3815366" y="9371273"/>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FSM density of schools and progression to uni data (IMD, IDACI, POLAR4, now using TUNDRA)</a:t>
            </a:r>
            <a:endParaRPr/>
          </a:p>
        </p:txBody>
      </p:sp>
      <p:sp>
        <p:nvSpPr>
          <p:cNvPr id="250" name="Google Shape;250;p24:notes"/>
          <p:cNvSpPr>
            <a:spLocks noGrp="1" noRot="1" noChangeAspect="1"/>
          </p:cNvSpPr>
          <p:nvPr>
            <p:ph type="sldImg" idx="2"/>
          </p:nvPr>
        </p:nvSpPr>
        <p:spPr>
          <a:xfrm>
            <a:off x="1149350" y="1233488"/>
            <a:ext cx="443706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g24ed62bcc8c_0_986"/>
          <p:cNvSpPr txBox="1">
            <a:spLocks noGrp="1"/>
          </p:cNvSpPr>
          <p:nvPr>
            <p:ph type="sldNum" idx="12"/>
          </p:nvPr>
        </p:nvSpPr>
        <p:spPr>
          <a:xfrm>
            <a:off x="6457950" y="6356352"/>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6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8" name="Google Shape;58;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59"/>
        <p:cNvGrpSpPr/>
        <p:nvPr/>
      </p:nvGrpSpPr>
      <p:grpSpPr>
        <a:xfrm>
          <a:off x="0" y="0"/>
          <a:ext cx="0" cy="0"/>
          <a:chOff x="0" y="0"/>
          <a:chExt cx="0" cy="0"/>
        </a:xfrm>
      </p:grpSpPr>
      <p:sp>
        <p:nvSpPr>
          <p:cNvPr id="60" name="Google Shape;60;p69"/>
          <p:cNvSpPr txBox="1">
            <a:spLocks noGrp="1"/>
          </p:cNvSpPr>
          <p:nvPr>
            <p:ph type="title"/>
          </p:nvPr>
        </p:nvSpPr>
        <p:spPr>
          <a:xfrm>
            <a:off x="628650" y="66516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69"/>
          <p:cNvSpPr txBox="1">
            <a:spLocks noGrp="1"/>
          </p:cNvSpPr>
          <p:nvPr>
            <p:ph type="sldNum" idx="12"/>
          </p:nvPr>
        </p:nvSpPr>
        <p:spPr>
          <a:xfrm>
            <a:off x="7874758" y="6356350"/>
            <a:ext cx="64059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3"/>
        <p:cNvGrpSpPr/>
        <p:nvPr/>
      </p:nvGrpSpPr>
      <p:grpSpPr>
        <a:xfrm>
          <a:off x="0" y="0"/>
          <a:ext cx="0" cy="0"/>
          <a:chOff x="0" y="0"/>
          <a:chExt cx="0" cy="0"/>
        </a:xfrm>
      </p:grpSpPr>
      <p:sp>
        <p:nvSpPr>
          <p:cNvPr id="64" name="Google Shape;64;p70"/>
          <p:cNvSpPr txBox="1">
            <a:spLocks noGrp="1"/>
          </p:cNvSpPr>
          <p:nvPr>
            <p:ph type="title"/>
          </p:nvPr>
        </p:nvSpPr>
        <p:spPr>
          <a:xfrm>
            <a:off x="628650" y="66516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g24ed62bcc8c_0_988"/>
          <p:cNvSpPr txBox="1">
            <a:spLocks noGrp="1"/>
          </p:cNvSpPr>
          <p:nvPr>
            <p:ph type="title"/>
          </p:nvPr>
        </p:nvSpPr>
        <p:spPr>
          <a:xfrm>
            <a:off x="457200" y="457201"/>
            <a:ext cx="8229600" cy="132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1D1D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24ed62bcc8c_0_988"/>
          <p:cNvSpPr txBox="1">
            <a:spLocks noGrp="1"/>
          </p:cNvSpPr>
          <p:nvPr>
            <p:ph type="sldNum" idx="12"/>
          </p:nvPr>
        </p:nvSpPr>
        <p:spPr>
          <a:xfrm>
            <a:off x="7501235" y="6629904"/>
            <a:ext cx="1392000" cy="164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067"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g24ed62bcc8c_0_991"/>
          <p:cNvSpPr txBox="1">
            <a:spLocks noGrp="1"/>
          </p:cNvSpPr>
          <p:nvPr>
            <p:ph type="title"/>
          </p:nvPr>
        </p:nvSpPr>
        <p:spPr>
          <a:xfrm>
            <a:off x="244547" y="860426"/>
            <a:ext cx="8270700" cy="132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24ed62bcc8c_0_991"/>
          <p:cNvSpPr txBox="1">
            <a:spLocks noGrp="1"/>
          </p:cNvSpPr>
          <p:nvPr>
            <p:ph type="body" idx="1"/>
          </p:nvPr>
        </p:nvSpPr>
        <p:spPr>
          <a:xfrm>
            <a:off x="269039" y="2386643"/>
            <a:ext cx="8246400" cy="383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g24ed62bcc8c_0_991"/>
          <p:cNvSpPr txBox="1">
            <a:spLocks noGrp="1"/>
          </p:cNvSpPr>
          <p:nvPr>
            <p:ph type="sldNum" idx="12"/>
          </p:nvPr>
        </p:nvSpPr>
        <p:spPr>
          <a:xfrm>
            <a:off x="6457950" y="6356352"/>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3" name="Google Shape;23;g24ed62bcc8c_0_991"/>
          <p:cNvPicPr preferRelativeResize="0"/>
          <p:nvPr/>
        </p:nvPicPr>
        <p:blipFill rotWithShape="1">
          <a:blip r:embed="rId2">
            <a:alphaModFix/>
          </a:blip>
          <a:srcRect/>
          <a:stretch/>
        </p:blipFill>
        <p:spPr>
          <a:xfrm>
            <a:off x="7486650" y="196996"/>
            <a:ext cx="1280169" cy="279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g24ed62bcc8c_0_996"/>
          <p:cNvSpPr txBox="1">
            <a:spLocks noGrp="1"/>
          </p:cNvSpPr>
          <p:nvPr>
            <p:ph type="title"/>
          </p:nvPr>
        </p:nvSpPr>
        <p:spPr>
          <a:xfrm>
            <a:off x="275953" y="95295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24ed62bcc8c_0_996"/>
          <p:cNvSpPr txBox="1">
            <a:spLocks noGrp="1"/>
          </p:cNvSpPr>
          <p:nvPr>
            <p:ph type="sldNum" idx="12"/>
          </p:nvPr>
        </p:nvSpPr>
        <p:spPr>
          <a:xfrm>
            <a:off x="6457950" y="6356352"/>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7" name="Google Shape;27;g24ed62bcc8c_0_996"/>
          <p:cNvPicPr preferRelativeResize="0"/>
          <p:nvPr/>
        </p:nvPicPr>
        <p:blipFill rotWithShape="1">
          <a:blip r:embed="rId2">
            <a:alphaModFix/>
          </a:blip>
          <a:srcRect/>
          <a:stretch/>
        </p:blipFill>
        <p:spPr>
          <a:xfrm>
            <a:off x="7486650" y="196996"/>
            <a:ext cx="1280169" cy="2794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24ed62bcc8c_0_1000"/>
          <p:cNvSpPr txBox="1">
            <a:spLocks noGrp="1"/>
          </p:cNvSpPr>
          <p:nvPr>
            <p:ph type="title"/>
          </p:nvPr>
        </p:nvSpPr>
        <p:spPr>
          <a:xfrm>
            <a:off x="258129" y="965158"/>
            <a:ext cx="82524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24ed62bcc8c_0_1000"/>
          <p:cNvSpPr txBox="1">
            <a:spLocks noGrp="1"/>
          </p:cNvSpPr>
          <p:nvPr>
            <p:ph type="body" idx="1"/>
          </p:nvPr>
        </p:nvSpPr>
        <p:spPr>
          <a:xfrm>
            <a:off x="258128" y="4093077"/>
            <a:ext cx="82524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D28888"/>
              </a:buClr>
              <a:buSzPts val="2400"/>
              <a:buNone/>
              <a:defRPr sz="2400">
                <a:solidFill>
                  <a:srgbClr val="D28888"/>
                </a:solidFill>
              </a:defRPr>
            </a:lvl1pPr>
            <a:lvl2pPr marL="914400" lvl="1" indent="-228600" algn="l">
              <a:lnSpc>
                <a:spcPct val="90000"/>
              </a:lnSpc>
              <a:spcBef>
                <a:spcPts val="500"/>
              </a:spcBef>
              <a:spcAft>
                <a:spcPts val="0"/>
              </a:spcAft>
              <a:buClr>
                <a:srgbClr val="D28888"/>
              </a:buClr>
              <a:buSzPts val="2000"/>
              <a:buNone/>
              <a:defRPr sz="2000">
                <a:solidFill>
                  <a:srgbClr val="D28888"/>
                </a:solidFill>
              </a:defRPr>
            </a:lvl2pPr>
            <a:lvl3pPr marL="1371600" lvl="2" indent="-228600" algn="l">
              <a:lnSpc>
                <a:spcPct val="90000"/>
              </a:lnSpc>
              <a:spcBef>
                <a:spcPts val="500"/>
              </a:spcBef>
              <a:spcAft>
                <a:spcPts val="0"/>
              </a:spcAft>
              <a:buClr>
                <a:srgbClr val="D28888"/>
              </a:buClr>
              <a:buSzPts val="1800"/>
              <a:buNone/>
              <a:defRPr sz="1800">
                <a:solidFill>
                  <a:srgbClr val="D28888"/>
                </a:solidFill>
              </a:defRPr>
            </a:lvl3pPr>
            <a:lvl4pPr marL="1828800" lvl="3" indent="-228600" algn="l">
              <a:lnSpc>
                <a:spcPct val="90000"/>
              </a:lnSpc>
              <a:spcBef>
                <a:spcPts val="500"/>
              </a:spcBef>
              <a:spcAft>
                <a:spcPts val="0"/>
              </a:spcAft>
              <a:buClr>
                <a:srgbClr val="D28888"/>
              </a:buClr>
              <a:buSzPts val="1600"/>
              <a:buNone/>
              <a:defRPr sz="1600">
                <a:solidFill>
                  <a:srgbClr val="D28888"/>
                </a:solidFill>
              </a:defRPr>
            </a:lvl4pPr>
            <a:lvl5pPr marL="2286000" lvl="4" indent="-228600" algn="l">
              <a:lnSpc>
                <a:spcPct val="90000"/>
              </a:lnSpc>
              <a:spcBef>
                <a:spcPts val="500"/>
              </a:spcBef>
              <a:spcAft>
                <a:spcPts val="0"/>
              </a:spcAft>
              <a:buClr>
                <a:srgbClr val="D28888"/>
              </a:buClr>
              <a:buSzPts val="1600"/>
              <a:buNone/>
              <a:defRPr sz="1600">
                <a:solidFill>
                  <a:srgbClr val="D28888"/>
                </a:solidFill>
              </a:defRPr>
            </a:lvl5pPr>
            <a:lvl6pPr marL="2743200" lvl="5" indent="-228600" algn="l">
              <a:lnSpc>
                <a:spcPct val="90000"/>
              </a:lnSpc>
              <a:spcBef>
                <a:spcPts val="500"/>
              </a:spcBef>
              <a:spcAft>
                <a:spcPts val="0"/>
              </a:spcAft>
              <a:buClr>
                <a:srgbClr val="D28888"/>
              </a:buClr>
              <a:buSzPts val="1600"/>
              <a:buNone/>
              <a:defRPr sz="1600">
                <a:solidFill>
                  <a:srgbClr val="D28888"/>
                </a:solidFill>
              </a:defRPr>
            </a:lvl6pPr>
            <a:lvl7pPr marL="3200400" lvl="6" indent="-228600" algn="l">
              <a:lnSpc>
                <a:spcPct val="90000"/>
              </a:lnSpc>
              <a:spcBef>
                <a:spcPts val="500"/>
              </a:spcBef>
              <a:spcAft>
                <a:spcPts val="0"/>
              </a:spcAft>
              <a:buClr>
                <a:srgbClr val="D28888"/>
              </a:buClr>
              <a:buSzPts val="1600"/>
              <a:buNone/>
              <a:defRPr sz="1600">
                <a:solidFill>
                  <a:srgbClr val="D28888"/>
                </a:solidFill>
              </a:defRPr>
            </a:lvl7pPr>
            <a:lvl8pPr marL="3657600" lvl="7" indent="-228600" algn="l">
              <a:lnSpc>
                <a:spcPct val="90000"/>
              </a:lnSpc>
              <a:spcBef>
                <a:spcPts val="500"/>
              </a:spcBef>
              <a:spcAft>
                <a:spcPts val="0"/>
              </a:spcAft>
              <a:buClr>
                <a:srgbClr val="D28888"/>
              </a:buClr>
              <a:buSzPts val="1600"/>
              <a:buNone/>
              <a:defRPr sz="1600">
                <a:solidFill>
                  <a:srgbClr val="D28888"/>
                </a:solidFill>
              </a:defRPr>
            </a:lvl8pPr>
            <a:lvl9pPr marL="4114800" lvl="8" indent="-228600" algn="l">
              <a:lnSpc>
                <a:spcPct val="90000"/>
              </a:lnSpc>
              <a:spcBef>
                <a:spcPts val="500"/>
              </a:spcBef>
              <a:spcAft>
                <a:spcPts val="0"/>
              </a:spcAft>
              <a:buClr>
                <a:srgbClr val="D28888"/>
              </a:buClr>
              <a:buSzPts val="1600"/>
              <a:buNone/>
              <a:defRPr sz="1600">
                <a:solidFill>
                  <a:srgbClr val="D28888"/>
                </a:solidFill>
              </a:defRPr>
            </a:lvl9pPr>
          </a:lstStyle>
          <a:p>
            <a:endParaRPr/>
          </a:p>
        </p:txBody>
      </p:sp>
      <p:sp>
        <p:nvSpPr>
          <p:cNvPr id="31" name="Google Shape;31;g24ed62bcc8c_0_1000"/>
          <p:cNvSpPr txBox="1">
            <a:spLocks noGrp="1"/>
          </p:cNvSpPr>
          <p:nvPr>
            <p:ph type="sldNum" idx="12"/>
          </p:nvPr>
        </p:nvSpPr>
        <p:spPr>
          <a:xfrm>
            <a:off x="6457950" y="6356352"/>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g24ed62bcc8c_0_1000"/>
          <p:cNvPicPr preferRelativeResize="0"/>
          <p:nvPr/>
        </p:nvPicPr>
        <p:blipFill rotWithShape="1">
          <a:blip r:embed="rId2">
            <a:alphaModFix/>
          </a:blip>
          <a:srcRect/>
          <a:stretch/>
        </p:blipFill>
        <p:spPr>
          <a:xfrm>
            <a:off x="7486650" y="196996"/>
            <a:ext cx="1280169" cy="2794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6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3"/>
          <p:cNvSpPr txBox="1">
            <a:spLocks noGrp="1"/>
          </p:cNvSpPr>
          <p:nvPr>
            <p:ph type="ftr" idx="11"/>
          </p:nvPr>
        </p:nvSpPr>
        <p:spPr>
          <a:xfrm>
            <a:off x="3024187" y="6218505"/>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64"/>
          <p:cNvSpPr txBox="1">
            <a:spLocks noGrp="1"/>
          </p:cNvSpPr>
          <p:nvPr>
            <p:ph type="title"/>
          </p:nvPr>
        </p:nvSpPr>
        <p:spPr>
          <a:xfrm>
            <a:off x="628650" y="66516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4"/>
          <p:cNvSpPr txBox="1">
            <a:spLocks noGrp="1"/>
          </p:cNvSpPr>
          <p:nvPr>
            <p:ph type="body" idx="1"/>
          </p:nvPr>
        </p:nvSpPr>
        <p:spPr>
          <a:xfrm>
            <a:off x="623887" y="2093916"/>
            <a:ext cx="7886700" cy="410527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7"/>
        <p:cNvGrpSpPr/>
        <p:nvPr/>
      </p:nvGrpSpPr>
      <p:grpSpPr>
        <a:xfrm>
          <a:off x="0" y="0"/>
          <a:ext cx="0" cy="0"/>
          <a:chOff x="0" y="0"/>
          <a:chExt cx="0" cy="0"/>
        </a:xfrm>
      </p:grpSpPr>
      <p:sp>
        <p:nvSpPr>
          <p:cNvPr id="48" name="Google Shape;48;p65"/>
          <p:cNvSpPr txBox="1">
            <a:spLocks noGrp="1"/>
          </p:cNvSpPr>
          <p:nvPr>
            <p:ph type="title"/>
          </p:nvPr>
        </p:nvSpPr>
        <p:spPr>
          <a:xfrm>
            <a:off x="628650" y="66516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5"/>
          <p:cNvSpPr txBox="1">
            <a:spLocks noGrp="1"/>
          </p:cNvSpPr>
          <p:nvPr>
            <p:ph type="sldNum" idx="12"/>
          </p:nvPr>
        </p:nvSpPr>
        <p:spPr>
          <a:xfrm>
            <a:off x="7874758" y="6356350"/>
            <a:ext cx="64059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1"/>
        <p:cNvGrpSpPr/>
        <p:nvPr/>
      </p:nvGrpSpPr>
      <p:grpSpPr>
        <a:xfrm>
          <a:off x="0" y="0"/>
          <a:ext cx="0" cy="0"/>
          <a:chOff x="0" y="0"/>
          <a:chExt cx="0" cy="0"/>
        </a:xfrm>
      </p:grpSpPr>
      <p:sp>
        <p:nvSpPr>
          <p:cNvPr id="52" name="Google Shape;52;p66"/>
          <p:cNvSpPr txBox="1">
            <a:spLocks noGrp="1"/>
          </p:cNvSpPr>
          <p:nvPr>
            <p:ph type="title"/>
          </p:nvPr>
        </p:nvSpPr>
        <p:spPr>
          <a:xfrm>
            <a:off x="628650" y="66516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4ed62bcc8c_0_981"/>
          <p:cNvSpPr txBox="1">
            <a:spLocks noGrp="1"/>
          </p:cNvSpPr>
          <p:nvPr>
            <p:ph type="title"/>
          </p:nvPr>
        </p:nvSpPr>
        <p:spPr>
          <a:xfrm>
            <a:off x="244547" y="860426"/>
            <a:ext cx="8270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4ed62bcc8c_0_981"/>
          <p:cNvSpPr txBox="1">
            <a:spLocks noGrp="1"/>
          </p:cNvSpPr>
          <p:nvPr>
            <p:ph type="body" idx="1"/>
          </p:nvPr>
        </p:nvSpPr>
        <p:spPr>
          <a:xfrm>
            <a:off x="269039" y="2386643"/>
            <a:ext cx="8246400" cy="38328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4ed62bcc8c_0_981"/>
          <p:cNvSpPr txBox="1">
            <a:spLocks noGrp="1"/>
          </p:cNvSpPr>
          <p:nvPr>
            <p:ph type="sldNum" idx="12"/>
          </p:nvPr>
        </p:nvSpPr>
        <p:spPr>
          <a:xfrm>
            <a:off x="6457950" y="6356352"/>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2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g24ed62bcc8c_0_981"/>
          <p:cNvPicPr preferRelativeResize="0"/>
          <p:nvPr/>
        </p:nvPicPr>
        <p:blipFill rotWithShape="1">
          <a:blip r:embed="rId7">
            <a:alphaModFix/>
          </a:blip>
          <a:srcRect/>
          <a:stretch/>
        </p:blipFill>
        <p:spPr>
          <a:xfrm>
            <a:off x="7486650" y="196996"/>
            <a:ext cx="1280169" cy="2794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628650" y="66516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61"/>
          <p:cNvSpPr txBox="1">
            <a:spLocks noGrp="1"/>
          </p:cNvSpPr>
          <p:nvPr>
            <p:ph type="body" idx="1"/>
          </p:nvPr>
        </p:nvSpPr>
        <p:spPr>
          <a:xfrm>
            <a:off x="623887" y="2093916"/>
            <a:ext cx="7886700" cy="410527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37" name="Google Shape;37;p61"/>
          <p:cNvCxnSpPr/>
          <p:nvPr/>
        </p:nvCxnSpPr>
        <p:spPr>
          <a:xfrm>
            <a:off x="161925" y="552450"/>
            <a:ext cx="8810625" cy="0"/>
          </a:xfrm>
          <a:prstGeom prst="straightConnector1">
            <a:avLst/>
          </a:prstGeom>
          <a:noFill/>
          <a:ln w="9525" cap="flat" cmpd="sng">
            <a:solidFill>
              <a:srgbClr val="C00000"/>
            </a:solidFill>
            <a:prstDash val="solid"/>
            <a:miter lim="800000"/>
            <a:headEnd type="none" w="sm" len="sm"/>
            <a:tailEnd type="none" w="sm" len="sm"/>
          </a:ln>
        </p:spPr>
      </p:cxnSp>
      <p:pic>
        <p:nvPicPr>
          <p:cNvPr id="38" name="Google Shape;38;p61"/>
          <p:cNvPicPr preferRelativeResize="0"/>
          <p:nvPr/>
        </p:nvPicPr>
        <p:blipFill rotWithShape="1">
          <a:blip r:embed="rId9">
            <a:alphaModFix/>
          </a:blip>
          <a:srcRect/>
          <a:stretch/>
        </p:blipFill>
        <p:spPr>
          <a:xfrm>
            <a:off x="7486650" y="196996"/>
            <a:ext cx="1280169" cy="2794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eilis.odonnell@intouniversity.or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24ed62bcc8c_0_672" descr="A person smiling and holding a pen&#10;&#10;Description automatically generated with low confidence"/>
          <p:cNvPicPr preferRelativeResize="0"/>
          <p:nvPr/>
        </p:nvPicPr>
        <p:blipFill rotWithShape="1">
          <a:blip r:embed="rId3">
            <a:alphaModFix/>
          </a:blip>
          <a:srcRect l="8985" r="16012"/>
          <a:stretch/>
        </p:blipFill>
        <p:spPr>
          <a:xfrm>
            <a:off x="0" y="0"/>
            <a:ext cx="9144000" cy="6858000"/>
          </a:xfrm>
          <a:prstGeom prst="rect">
            <a:avLst/>
          </a:prstGeom>
          <a:noFill/>
          <a:ln>
            <a:noFill/>
          </a:ln>
        </p:spPr>
      </p:pic>
      <p:sp>
        <p:nvSpPr>
          <p:cNvPr id="72" name="Google Shape;72;g24ed62bcc8c_0_672"/>
          <p:cNvSpPr/>
          <p:nvPr/>
        </p:nvSpPr>
        <p:spPr>
          <a:xfrm>
            <a:off x="0" y="6565955"/>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0" i="0" u="none" strike="noStrike" cap="none">
                <a:solidFill>
                  <a:srgbClr val="1D1D1B"/>
                </a:solidFill>
                <a:latin typeface="Calibri"/>
                <a:ea typeface="Calibri"/>
                <a:cs typeface="Calibri"/>
                <a:sym typeface="Calibri"/>
              </a:rPr>
              <a:t>Registered Charity Number 1118525 (England and Wales) SC049776 (Scotland). Company Registration Number 6019150.</a:t>
            </a:r>
            <a:endParaRPr sz="1867" b="0" i="0" u="none" strike="noStrike" cap="none">
              <a:solidFill>
                <a:srgbClr val="000000"/>
              </a:solidFill>
              <a:latin typeface="Arial"/>
              <a:ea typeface="Arial"/>
              <a:cs typeface="Arial"/>
              <a:sym typeface="Arial"/>
            </a:endParaRPr>
          </a:p>
        </p:txBody>
      </p:sp>
      <p:sp>
        <p:nvSpPr>
          <p:cNvPr id="73" name="Google Shape;73;g24ed62bcc8c_0_672"/>
          <p:cNvSpPr/>
          <p:nvPr/>
        </p:nvSpPr>
        <p:spPr>
          <a:xfrm>
            <a:off x="0" y="0"/>
            <a:ext cx="9144000" cy="6859200"/>
          </a:xfrm>
          <a:prstGeom prst="rect">
            <a:avLst/>
          </a:prstGeom>
          <a:gradFill>
            <a:gsLst>
              <a:gs pos="0">
                <a:schemeClr val="lt1"/>
              </a:gs>
              <a:gs pos="39000">
                <a:srgbClr val="FFFFFF">
                  <a:alpha val="20000"/>
                </a:srgbClr>
              </a:gs>
              <a:gs pos="100000">
                <a:srgbClr val="FFFFFF">
                  <a:alpha val="0"/>
                </a:srgbClr>
              </a:gs>
            </a:gsLst>
            <a:lin ang="2700006"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 name="Google Shape;74;g24ed62bcc8c_0_672"/>
          <p:cNvPicPr preferRelativeResize="0"/>
          <p:nvPr/>
        </p:nvPicPr>
        <p:blipFill rotWithShape="1">
          <a:blip r:embed="rId4">
            <a:alphaModFix/>
          </a:blip>
          <a:srcRect/>
          <a:stretch/>
        </p:blipFill>
        <p:spPr>
          <a:xfrm>
            <a:off x="501687" y="214296"/>
            <a:ext cx="3565547" cy="736363"/>
          </a:xfrm>
          <a:prstGeom prst="rect">
            <a:avLst/>
          </a:prstGeom>
          <a:noFill/>
          <a:ln>
            <a:noFill/>
          </a:ln>
        </p:spPr>
      </p:pic>
      <p:sp>
        <p:nvSpPr>
          <p:cNvPr id="75" name="Google Shape;75;g24ed62bcc8c_0_672"/>
          <p:cNvSpPr/>
          <p:nvPr/>
        </p:nvSpPr>
        <p:spPr>
          <a:xfrm rot="5400000">
            <a:off x="8244512" y="5424496"/>
            <a:ext cx="548695" cy="475198"/>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C66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g24ed62bcc8c_0_672"/>
          <p:cNvSpPr txBox="1"/>
          <p:nvPr/>
        </p:nvSpPr>
        <p:spPr>
          <a:xfrm>
            <a:off x="301465" y="1382580"/>
            <a:ext cx="4942048" cy="1065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133"/>
              <a:buFont typeface="Arial"/>
              <a:buNone/>
            </a:pPr>
            <a:endParaRPr sz="2133"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33"/>
              <a:buFont typeface="Arial"/>
              <a:buNone/>
            </a:pPr>
            <a:r>
              <a:rPr lang="en-GB" sz="2133" b="1" i="0" u="none" strike="noStrike" cap="none" dirty="0" err="1">
                <a:solidFill>
                  <a:srgbClr val="000000"/>
                </a:solidFill>
                <a:latin typeface="Calibri"/>
                <a:ea typeface="Calibri"/>
                <a:cs typeface="Calibri"/>
                <a:sym typeface="Calibri"/>
              </a:rPr>
              <a:t>IntoUniversity</a:t>
            </a:r>
            <a:r>
              <a:rPr lang="en-GB" sz="2133" b="1" i="0" u="none" strike="noStrike" cap="none" dirty="0">
                <a:solidFill>
                  <a:srgbClr val="000000"/>
                </a:solidFill>
                <a:latin typeface="Calibri"/>
                <a:ea typeface="Calibri"/>
                <a:cs typeface="Calibri"/>
                <a:sym typeface="Calibri"/>
              </a:rPr>
              <a:t> and the Geography of Need</a:t>
            </a:r>
            <a:endParaRPr sz="2133" b="1"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33"/>
              <a:buFont typeface="Arial"/>
              <a:buNone/>
            </a:pPr>
            <a:endParaRPr sz="2133"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33"/>
              <a:buFont typeface="Arial"/>
              <a:buNone/>
            </a:pPr>
            <a:r>
              <a:rPr lang="en-GB" sz="2133" dirty="0">
                <a:latin typeface="Calibri"/>
                <a:ea typeface="Calibri"/>
                <a:cs typeface="Calibri"/>
                <a:sym typeface="Calibri"/>
              </a:rPr>
              <a:t>Eilis O’Donnell</a:t>
            </a:r>
            <a:endParaRPr sz="2133" dirty="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33"/>
              <a:buFont typeface="Arial"/>
              <a:buNone/>
            </a:pPr>
            <a:r>
              <a:rPr lang="en-GB" sz="2133" dirty="0">
                <a:latin typeface="Calibri"/>
                <a:ea typeface="Calibri"/>
                <a:cs typeface="Calibri"/>
                <a:sym typeface="Calibri"/>
              </a:rPr>
              <a:t>Director of Programmes and Delivery</a:t>
            </a:r>
            <a:endParaRPr sz="2133" dirty="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33"/>
              <a:buFont typeface="Arial"/>
              <a:buNone/>
            </a:pPr>
            <a:r>
              <a:rPr lang="en-GB" sz="2133" b="1" i="0" u="none" strike="noStrike" cap="none" dirty="0">
                <a:solidFill>
                  <a:srgbClr val="D51726"/>
                </a:solidFill>
                <a:latin typeface="Calibri"/>
                <a:ea typeface="Calibri"/>
                <a:cs typeface="Calibri"/>
                <a:sym typeface="Calibri"/>
              </a:rPr>
              <a:t>June 2023</a:t>
            </a:r>
            <a:endParaRPr sz="1867" b="0" i="0" u="none" strike="noStrike" cap="none" dirty="0">
              <a:solidFill>
                <a:srgbClr val="000000"/>
              </a:solidFill>
              <a:latin typeface="Arial"/>
              <a:ea typeface="Arial"/>
              <a:cs typeface="Arial"/>
              <a:sym typeface="Arial"/>
            </a:endParaRPr>
          </a:p>
        </p:txBody>
      </p:sp>
      <p:sp>
        <p:nvSpPr>
          <p:cNvPr id="77" name="Google Shape;77;g24ed62bcc8c_0_672"/>
          <p:cNvSpPr/>
          <p:nvPr/>
        </p:nvSpPr>
        <p:spPr>
          <a:xfrm rot="10800000">
            <a:off x="2629089" y="3235"/>
            <a:ext cx="4111443" cy="5171303"/>
          </a:xfrm>
          <a:custGeom>
            <a:avLst/>
            <a:gdLst/>
            <a:ahLst/>
            <a:cxnLst/>
            <a:rect l="l" t="t" r="r" b="b"/>
            <a:pathLst>
              <a:path w="3085511" h="3880903" extrusionOk="0">
                <a:moveTo>
                  <a:pt x="422503" y="3880903"/>
                </a:moveTo>
                <a:lnTo>
                  <a:pt x="0" y="3880903"/>
                </a:lnTo>
                <a:lnTo>
                  <a:pt x="2663008" y="0"/>
                </a:lnTo>
                <a:lnTo>
                  <a:pt x="3085511" y="0"/>
                </a:lnTo>
                <a:close/>
              </a:path>
            </a:pathLst>
          </a:custGeom>
          <a:solidFill>
            <a:srgbClr val="37333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8" name="Google Shape;78;g24ed62bcc8c_0_672"/>
          <p:cNvGrpSpPr/>
          <p:nvPr/>
        </p:nvGrpSpPr>
        <p:grpSpPr>
          <a:xfrm>
            <a:off x="1674482" y="5176867"/>
            <a:ext cx="2466740" cy="1387680"/>
            <a:chOff x="773948" y="4102714"/>
            <a:chExt cx="1850101" cy="1040786"/>
          </a:xfrm>
        </p:grpSpPr>
        <p:sp>
          <p:nvSpPr>
            <p:cNvPr id="79" name="Google Shape;79;g24ed62bcc8c_0_672"/>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chemeClr val="l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g24ed62bcc8c_0_672"/>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 name="Google Shape;81;g24ed62bcc8c_0_672"/>
          <p:cNvGrpSpPr/>
          <p:nvPr/>
        </p:nvGrpSpPr>
        <p:grpSpPr>
          <a:xfrm rot="10800000">
            <a:off x="776202" y="3865513"/>
            <a:ext cx="4263524" cy="2697999"/>
            <a:chOff x="1546519" y="1263255"/>
            <a:chExt cx="2683994" cy="1698457"/>
          </a:xfrm>
        </p:grpSpPr>
        <p:sp>
          <p:nvSpPr>
            <p:cNvPr id="82" name="Google Shape;82;g24ed62bcc8c_0_672"/>
            <p:cNvSpPr/>
            <p:nvPr/>
          </p:nvSpPr>
          <p:spPr>
            <a:xfrm>
              <a:off x="2711376" y="1263255"/>
              <a:ext cx="1519137" cy="1698457"/>
            </a:xfrm>
            <a:custGeom>
              <a:avLst/>
              <a:gdLst/>
              <a:ahLst/>
              <a:cxnLst/>
              <a:rect l="l" t="t" r="r" b="b"/>
              <a:pathLst>
                <a:path w="1519137" h="1698457" extrusionOk="0">
                  <a:moveTo>
                    <a:pt x="1519137" y="0"/>
                  </a:moveTo>
                  <a:lnTo>
                    <a:pt x="1164456" y="0"/>
                  </a:lnTo>
                  <a:lnTo>
                    <a:pt x="0" y="1698458"/>
                  </a:lnTo>
                  <a:lnTo>
                    <a:pt x="354631" y="1698458"/>
                  </a:lnTo>
                  <a:lnTo>
                    <a:pt x="1519137" y="0"/>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g24ed62bcc8c_0_672"/>
            <p:cNvSpPr/>
            <p:nvPr/>
          </p:nvSpPr>
          <p:spPr>
            <a:xfrm>
              <a:off x="1546519" y="1263255"/>
              <a:ext cx="1519137" cy="1698457"/>
            </a:xfrm>
            <a:custGeom>
              <a:avLst/>
              <a:gdLst/>
              <a:ahLst/>
              <a:cxnLst/>
              <a:rect l="l" t="t" r="r" b="b"/>
              <a:pathLst>
                <a:path w="1519137" h="1698457" extrusionOk="0">
                  <a:moveTo>
                    <a:pt x="0" y="0"/>
                  </a:moveTo>
                  <a:lnTo>
                    <a:pt x="354681" y="0"/>
                  </a:lnTo>
                  <a:lnTo>
                    <a:pt x="1519137" y="1698458"/>
                  </a:lnTo>
                  <a:lnTo>
                    <a:pt x="1164506" y="1698458"/>
                  </a:lnTo>
                  <a:lnTo>
                    <a:pt x="0" y="0"/>
                  </a:lnTo>
                  <a:close/>
                </a:path>
              </a:pathLst>
            </a:custGeom>
            <a:solidFill>
              <a:srgbClr val="990033">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 name="Google Shape;84;g24ed62bcc8c_0_672"/>
          <p:cNvSpPr/>
          <p:nvPr/>
        </p:nvSpPr>
        <p:spPr>
          <a:xfrm rot="5400000">
            <a:off x="4681649" y="3482217"/>
            <a:ext cx="761919" cy="659861"/>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FC977C"/>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g24ed62bcc8c_0_672"/>
          <p:cNvSpPr txBox="1">
            <a:spLocks noGrp="1"/>
          </p:cNvSpPr>
          <p:nvPr>
            <p:ph type="sldNum" idx="12"/>
          </p:nvPr>
        </p:nvSpPr>
        <p:spPr>
          <a:xfrm>
            <a:off x="7501235" y="6629904"/>
            <a:ext cx="13920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200"/>
              <a:buNone/>
            </a:pPr>
            <a:fld id="{00000000-1234-1234-1234-123412341234}" type="slidenum">
              <a:rPr lang="en-GB"/>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p:tgtEl>
                                          <p:spTgt spid="81"/>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 calcmode="lin" valueType="num">
                                      <p:cBhvr additive="base">
                                        <p:cTn id="10" dur="1000"/>
                                        <p:tgtEl>
                                          <p:spTgt spid="7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1000"/>
                                        <p:tgtEl>
                                          <p:spTgt spid="7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50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75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childTnLst>
                          </p:cTn>
                        </p:par>
                        <p:par>
                          <p:cTn id="20" fill="hold">
                            <p:stCondLst>
                              <p:cond delay="1000"/>
                            </p:stCondLst>
                            <p:childTnLst>
                              <p:par>
                                <p:cTn id="21" presetID="10" presetClass="entr" presetSubtype="0" fill="hold" nodeType="afterEffect">
                                  <p:stCondLst>
                                    <p:cond delay="100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nodeType="withEffect">
                                  <p:stCondLst>
                                    <p:cond delay="50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33"/>
          <p:cNvGrpSpPr/>
          <p:nvPr/>
        </p:nvGrpSpPr>
        <p:grpSpPr>
          <a:xfrm>
            <a:off x="5703370" y="5543330"/>
            <a:ext cx="3377680" cy="690129"/>
            <a:chOff x="5627483" y="5447448"/>
            <a:chExt cx="3377680" cy="690129"/>
          </a:xfrm>
        </p:grpSpPr>
        <p:grpSp>
          <p:nvGrpSpPr>
            <p:cNvPr id="262" name="Google Shape;262;p33"/>
            <p:cNvGrpSpPr/>
            <p:nvPr/>
          </p:nvGrpSpPr>
          <p:grpSpPr>
            <a:xfrm>
              <a:off x="5627483" y="5447448"/>
              <a:ext cx="3377680" cy="690129"/>
              <a:chOff x="2669387" y="1446207"/>
              <a:chExt cx="3818723" cy="364825"/>
            </a:xfrm>
          </p:grpSpPr>
          <p:sp>
            <p:nvSpPr>
              <p:cNvPr id="263" name="Google Shape;263;p33"/>
              <p:cNvSpPr/>
              <p:nvPr/>
            </p:nvSpPr>
            <p:spPr>
              <a:xfrm>
                <a:off x="3879394" y="1689892"/>
                <a:ext cx="470183" cy="117080"/>
              </a:xfrm>
              <a:prstGeom prst="rect">
                <a:avLst/>
              </a:prstGeom>
              <a:solidFill>
                <a:srgbClr val="F4D98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33"/>
              <p:cNvSpPr/>
              <p:nvPr/>
            </p:nvSpPr>
            <p:spPr>
              <a:xfrm>
                <a:off x="4437507" y="1687925"/>
                <a:ext cx="473104" cy="119047"/>
              </a:xfrm>
              <a:prstGeom prst="rect">
                <a:avLst/>
              </a:prstGeom>
              <a:solidFill>
                <a:srgbClr val="F7F78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33"/>
              <p:cNvSpPr/>
              <p:nvPr/>
            </p:nvSpPr>
            <p:spPr>
              <a:xfrm>
                <a:off x="2748351" y="1687926"/>
                <a:ext cx="470183" cy="123106"/>
              </a:xfrm>
              <a:prstGeom prst="rect">
                <a:avLst/>
              </a:prstGeom>
              <a:solidFill>
                <a:srgbClr val="DB858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33"/>
              <p:cNvSpPr/>
              <p:nvPr/>
            </p:nvSpPr>
            <p:spPr>
              <a:xfrm>
                <a:off x="5010738" y="1687925"/>
                <a:ext cx="473104" cy="119047"/>
              </a:xfrm>
              <a:prstGeom prst="rect">
                <a:avLst/>
              </a:prstGeom>
              <a:solidFill>
                <a:srgbClr val="83D1A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33"/>
              <p:cNvSpPr txBox="1"/>
              <p:nvPr/>
            </p:nvSpPr>
            <p:spPr>
              <a:xfrm>
                <a:off x="2669387" y="1589517"/>
                <a:ext cx="723124" cy="122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Calibri"/>
                    <a:ea typeface="Calibri"/>
                    <a:cs typeface="Calibri"/>
                    <a:sym typeface="Calibri"/>
                  </a:rPr>
                  <a:t>Decile 1</a:t>
                </a:r>
                <a:endParaRPr sz="1400" b="0" i="0" u="none" strike="noStrike" cap="none">
                  <a:solidFill>
                    <a:srgbClr val="000000"/>
                  </a:solidFill>
                  <a:latin typeface="Arial"/>
                  <a:ea typeface="Arial"/>
                  <a:cs typeface="Arial"/>
                  <a:sym typeface="Arial"/>
                </a:endParaRPr>
              </a:p>
            </p:txBody>
          </p:sp>
          <p:sp>
            <p:nvSpPr>
              <p:cNvPr id="268" name="Google Shape;268;p33"/>
              <p:cNvSpPr/>
              <p:nvPr/>
            </p:nvSpPr>
            <p:spPr>
              <a:xfrm>
                <a:off x="3312948" y="1687926"/>
                <a:ext cx="470183" cy="123106"/>
              </a:xfrm>
              <a:prstGeom prst="rect">
                <a:avLst/>
              </a:prstGeom>
              <a:solidFill>
                <a:srgbClr val="F9858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33"/>
              <p:cNvSpPr txBox="1"/>
              <p:nvPr/>
            </p:nvSpPr>
            <p:spPr>
              <a:xfrm>
                <a:off x="5474426" y="1446207"/>
                <a:ext cx="1013684" cy="1952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IMD</a:t>
                </a:r>
                <a:endParaRPr sz="1400" b="0" i="0" u="none" strike="noStrike" cap="none">
                  <a:solidFill>
                    <a:srgbClr val="000000"/>
                  </a:solidFill>
                  <a:latin typeface="Arial"/>
                  <a:ea typeface="Arial"/>
                  <a:cs typeface="Arial"/>
                  <a:sym typeface="Arial"/>
                </a:endParaRPr>
              </a:p>
            </p:txBody>
          </p:sp>
          <p:sp>
            <p:nvSpPr>
              <p:cNvPr id="270" name="Google Shape;270;p33"/>
              <p:cNvSpPr txBox="1"/>
              <p:nvPr/>
            </p:nvSpPr>
            <p:spPr>
              <a:xfrm>
                <a:off x="3209529" y="1584363"/>
                <a:ext cx="723124" cy="122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Calibri"/>
                    <a:ea typeface="Calibri"/>
                    <a:cs typeface="Calibri"/>
                    <a:sym typeface="Calibri"/>
                  </a:rPr>
                  <a:t>Decile 2</a:t>
                </a:r>
                <a:endParaRPr sz="1400" b="0" i="0" u="none" strike="noStrike" cap="none">
                  <a:solidFill>
                    <a:srgbClr val="000000"/>
                  </a:solidFill>
                  <a:latin typeface="Arial"/>
                  <a:ea typeface="Arial"/>
                  <a:cs typeface="Arial"/>
                  <a:sym typeface="Arial"/>
                </a:endParaRPr>
              </a:p>
            </p:txBody>
          </p:sp>
          <p:sp>
            <p:nvSpPr>
              <p:cNvPr id="271" name="Google Shape;271;p33"/>
              <p:cNvSpPr txBox="1"/>
              <p:nvPr/>
            </p:nvSpPr>
            <p:spPr>
              <a:xfrm>
                <a:off x="3778108" y="1588307"/>
                <a:ext cx="723124" cy="122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Calibri"/>
                    <a:ea typeface="Calibri"/>
                    <a:cs typeface="Calibri"/>
                    <a:sym typeface="Calibri"/>
                  </a:rPr>
                  <a:t>Decile 3</a:t>
                </a:r>
                <a:endParaRPr sz="1400" b="0" i="0" u="none" strike="noStrike" cap="none">
                  <a:solidFill>
                    <a:srgbClr val="000000"/>
                  </a:solidFill>
                  <a:latin typeface="Arial"/>
                  <a:ea typeface="Arial"/>
                  <a:cs typeface="Arial"/>
                  <a:sym typeface="Arial"/>
                </a:endParaRPr>
              </a:p>
            </p:txBody>
          </p:sp>
          <p:sp>
            <p:nvSpPr>
              <p:cNvPr id="272" name="Google Shape;272;p33"/>
              <p:cNvSpPr txBox="1"/>
              <p:nvPr/>
            </p:nvSpPr>
            <p:spPr>
              <a:xfrm>
                <a:off x="4345956" y="1585297"/>
                <a:ext cx="723124" cy="122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Calibri"/>
                    <a:ea typeface="Calibri"/>
                    <a:cs typeface="Calibri"/>
                    <a:sym typeface="Calibri"/>
                  </a:rPr>
                  <a:t>Decile 4</a:t>
                </a:r>
                <a:endParaRPr sz="1400" b="0" i="0" u="none" strike="noStrike" cap="none">
                  <a:solidFill>
                    <a:srgbClr val="000000"/>
                  </a:solidFill>
                  <a:latin typeface="Arial"/>
                  <a:ea typeface="Arial"/>
                  <a:cs typeface="Arial"/>
                  <a:sym typeface="Arial"/>
                </a:endParaRPr>
              </a:p>
            </p:txBody>
          </p:sp>
          <p:sp>
            <p:nvSpPr>
              <p:cNvPr id="273" name="Google Shape;273;p33"/>
              <p:cNvSpPr txBox="1"/>
              <p:nvPr/>
            </p:nvSpPr>
            <p:spPr>
              <a:xfrm>
                <a:off x="4923470" y="1584363"/>
                <a:ext cx="723124" cy="122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Calibri"/>
                    <a:ea typeface="Calibri"/>
                    <a:cs typeface="Calibri"/>
                    <a:sym typeface="Calibri"/>
                  </a:rPr>
                  <a:t>Decile 5</a:t>
                </a:r>
                <a:endParaRPr sz="1400" b="0" i="0" u="none" strike="noStrike" cap="none">
                  <a:solidFill>
                    <a:srgbClr val="000000"/>
                  </a:solidFill>
                  <a:latin typeface="Arial"/>
                  <a:ea typeface="Arial"/>
                  <a:cs typeface="Arial"/>
                  <a:sym typeface="Arial"/>
                </a:endParaRPr>
              </a:p>
            </p:txBody>
          </p:sp>
        </p:grpSp>
        <p:sp>
          <p:nvSpPr>
            <p:cNvPr id="274" name="Google Shape;274;p33"/>
            <p:cNvSpPr/>
            <p:nvPr/>
          </p:nvSpPr>
          <p:spPr>
            <a:xfrm>
              <a:off x="8205446" y="5902513"/>
              <a:ext cx="418463" cy="225198"/>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33"/>
            <p:cNvSpPr txBox="1"/>
            <p:nvPr/>
          </p:nvSpPr>
          <p:spPr>
            <a:xfrm>
              <a:off x="8092137" y="5708794"/>
              <a:ext cx="8278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Calibri"/>
                  <a:ea typeface="Calibri"/>
                  <a:cs typeface="Calibri"/>
                  <a:sym typeface="Calibri"/>
                </a:rPr>
                <a:t>Deciles 6-10</a:t>
              </a:r>
              <a:endParaRPr sz="1400" b="0" i="0" u="none" strike="noStrike" cap="none">
                <a:solidFill>
                  <a:srgbClr val="000000"/>
                </a:solidFill>
                <a:latin typeface="Arial"/>
                <a:ea typeface="Arial"/>
                <a:cs typeface="Arial"/>
                <a:sym typeface="Arial"/>
              </a:endParaRPr>
            </a:p>
          </p:txBody>
        </p:sp>
      </p:grpSp>
      <p:sp>
        <p:nvSpPr>
          <p:cNvPr id="276" name="Google Shape;276;p33"/>
          <p:cNvSpPr/>
          <p:nvPr/>
        </p:nvSpPr>
        <p:spPr>
          <a:xfrm>
            <a:off x="-25740" y="2120692"/>
            <a:ext cx="4452212" cy="2333966"/>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595959"/>
                </a:solidFill>
                <a:latin typeface="Calibri"/>
                <a:ea typeface="Calibri"/>
                <a:cs typeface="Calibri"/>
                <a:sym typeface="Calibri"/>
              </a:rPr>
              <a:t>The majority of Great Yarmouth’s neighbourhoods are in the bottom two deciles on the 2019 Index of Multiple Deprivation including neighbourhoods containing thirteen potential partner schools.</a:t>
            </a:r>
            <a:endParaRPr sz="2000" b="0" i="0" u="none" strike="noStrike" cap="none">
              <a:solidFill>
                <a:srgbClr val="595959"/>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F7F7F"/>
              </a:solidFill>
              <a:latin typeface="Calibri"/>
              <a:ea typeface="Calibri"/>
              <a:cs typeface="Calibri"/>
              <a:sym typeface="Calibri"/>
            </a:endParaRPr>
          </a:p>
        </p:txBody>
      </p:sp>
      <p:grpSp>
        <p:nvGrpSpPr>
          <p:cNvPr id="277" name="Google Shape;277;p33"/>
          <p:cNvGrpSpPr/>
          <p:nvPr/>
        </p:nvGrpSpPr>
        <p:grpSpPr>
          <a:xfrm>
            <a:off x="4872435" y="5552650"/>
            <a:ext cx="727799" cy="276999"/>
            <a:chOff x="7294465" y="5792703"/>
            <a:chExt cx="656467" cy="276999"/>
          </a:xfrm>
        </p:grpSpPr>
        <p:cxnSp>
          <p:nvCxnSpPr>
            <p:cNvPr id="278" name="Google Shape;278;p33"/>
            <p:cNvCxnSpPr/>
            <p:nvPr/>
          </p:nvCxnSpPr>
          <p:spPr>
            <a:xfrm rot="10800000">
              <a:off x="7294465" y="6069702"/>
              <a:ext cx="656467" cy="0"/>
            </a:xfrm>
            <a:prstGeom prst="straightConnector1">
              <a:avLst/>
            </a:prstGeom>
            <a:noFill/>
            <a:ln w="9525" cap="flat" cmpd="sng">
              <a:solidFill>
                <a:schemeClr val="dk1"/>
              </a:solidFill>
              <a:prstDash val="solid"/>
              <a:miter lim="800000"/>
              <a:headEnd type="oval" w="med" len="med"/>
              <a:tailEnd type="oval" w="med" len="med"/>
            </a:ln>
          </p:spPr>
        </p:cxnSp>
        <p:sp>
          <p:nvSpPr>
            <p:cNvPr id="279" name="Google Shape;279;p33"/>
            <p:cNvSpPr txBox="1"/>
            <p:nvPr/>
          </p:nvSpPr>
          <p:spPr>
            <a:xfrm>
              <a:off x="7456225" y="5792703"/>
              <a:ext cx="42597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1km</a:t>
              </a:r>
              <a:endParaRPr sz="1400" b="0" i="0" u="none" strike="noStrike" cap="none">
                <a:solidFill>
                  <a:srgbClr val="000000"/>
                </a:solidFill>
                <a:latin typeface="Arial"/>
                <a:ea typeface="Arial"/>
                <a:cs typeface="Arial"/>
                <a:sym typeface="Arial"/>
              </a:endParaRPr>
            </a:p>
          </p:txBody>
        </p:sp>
      </p:grpSp>
      <p:pic>
        <p:nvPicPr>
          <p:cNvPr id="280" name="Google Shape;280;p33"/>
          <p:cNvPicPr preferRelativeResize="0"/>
          <p:nvPr/>
        </p:nvPicPr>
        <p:blipFill rotWithShape="1">
          <a:blip r:embed="rId3">
            <a:alphaModFix/>
          </a:blip>
          <a:srcRect l="31101" t="2504" r="30551"/>
          <a:stretch/>
        </p:blipFill>
        <p:spPr>
          <a:xfrm>
            <a:off x="4872435" y="1028351"/>
            <a:ext cx="3949677" cy="4518649"/>
          </a:xfrm>
          <a:prstGeom prst="rect">
            <a:avLst/>
          </a:prstGeom>
          <a:noFill/>
          <a:ln>
            <a:noFill/>
          </a:ln>
        </p:spPr>
      </p:pic>
      <p:grpSp>
        <p:nvGrpSpPr>
          <p:cNvPr id="281" name="Google Shape;281;p33"/>
          <p:cNvGrpSpPr/>
          <p:nvPr/>
        </p:nvGrpSpPr>
        <p:grpSpPr>
          <a:xfrm>
            <a:off x="6934251" y="1809210"/>
            <a:ext cx="1396390" cy="3347190"/>
            <a:chOff x="6934251" y="1809210"/>
            <a:chExt cx="1396390" cy="3347190"/>
          </a:xfrm>
        </p:grpSpPr>
        <p:sp>
          <p:nvSpPr>
            <p:cNvPr id="282" name="Google Shape;282;p33"/>
            <p:cNvSpPr/>
            <p:nvPr/>
          </p:nvSpPr>
          <p:spPr>
            <a:xfrm>
              <a:off x="8215061" y="1809210"/>
              <a:ext cx="115580" cy="10892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33"/>
            <p:cNvSpPr/>
            <p:nvPr/>
          </p:nvSpPr>
          <p:spPr>
            <a:xfrm>
              <a:off x="7509627" y="4608492"/>
              <a:ext cx="115580" cy="10892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33"/>
            <p:cNvSpPr/>
            <p:nvPr/>
          </p:nvSpPr>
          <p:spPr>
            <a:xfrm>
              <a:off x="6934251" y="4328286"/>
              <a:ext cx="115580" cy="10892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33"/>
            <p:cNvSpPr/>
            <p:nvPr/>
          </p:nvSpPr>
          <p:spPr>
            <a:xfrm>
              <a:off x="6992041" y="5047474"/>
              <a:ext cx="115580" cy="10892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86" name="Google Shape;286;p33"/>
          <p:cNvSpPr/>
          <p:nvPr/>
        </p:nvSpPr>
        <p:spPr>
          <a:xfrm>
            <a:off x="168591" y="1028351"/>
            <a:ext cx="4341971" cy="9910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C00000"/>
                </a:solidFill>
                <a:latin typeface="Calibri"/>
                <a:ea typeface="Calibri"/>
                <a:cs typeface="Calibri"/>
                <a:sym typeface="Calibri"/>
              </a:rPr>
              <a:t>Almost a quarter of Great Yarmouth’s wards are within the most deprived 10% of the country.</a:t>
            </a:r>
            <a:endParaRPr sz="1400" b="0" i="0" u="none" strike="noStrike" cap="none">
              <a:solidFill>
                <a:srgbClr val="000000"/>
              </a:solidFill>
              <a:latin typeface="Arial"/>
              <a:ea typeface="Arial"/>
              <a:cs typeface="Arial"/>
              <a:sym typeface="Arial"/>
            </a:endParaRPr>
          </a:p>
        </p:txBody>
      </p:sp>
      <p:sp>
        <p:nvSpPr>
          <p:cNvPr id="287" name="Google Shape;287;p33"/>
          <p:cNvSpPr/>
          <p:nvPr/>
        </p:nvSpPr>
        <p:spPr>
          <a:xfrm>
            <a:off x="149039" y="5614089"/>
            <a:ext cx="4572000" cy="1015663"/>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7F7F7F"/>
                </a:solidFill>
                <a:latin typeface="Calibri"/>
                <a:ea typeface="Calibri"/>
                <a:cs typeface="Calibri"/>
                <a:sym typeface="Calibri"/>
              </a:rPr>
              <a:t>The Index of Multiple Deprivation (IMD) is the official measure of relative deprivation for small areas (or neighbourhoods) in England. These are referred to as Lower Super Output Areas, or LSOAs. IMD uses the same data sources combined in the same way for every LSOA allowing direct comparison.</a:t>
            </a:r>
            <a:endParaRPr sz="1400" b="0" i="0" u="none" strike="noStrike" cap="none">
              <a:solidFill>
                <a:srgbClr val="000000"/>
              </a:solidFill>
              <a:latin typeface="Arial"/>
              <a:ea typeface="Arial"/>
              <a:cs typeface="Arial"/>
              <a:sym typeface="Arial"/>
            </a:endParaRPr>
          </a:p>
        </p:txBody>
      </p:sp>
      <p:pic>
        <p:nvPicPr>
          <p:cNvPr id="288" name="Google Shape;288;p33"/>
          <p:cNvPicPr preferRelativeResize="0"/>
          <p:nvPr/>
        </p:nvPicPr>
        <p:blipFill rotWithShape="1">
          <a:blip r:embed="rId4">
            <a:alphaModFix/>
          </a:blip>
          <a:srcRect/>
          <a:stretch/>
        </p:blipFill>
        <p:spPr>
          <a:xfrm>
            <a:off x="3300951" y="4252102"/>
            <a:ext cx="1513134" cy="1173906"/>
          </a:xfrm>
          <a:prstGeom prst="rect">
            <a:avLst/>
          </a:prstGeom>
          <a:noFill/>
          <a:ln>
            <a:noFill/>
          </a:ln>
        </p:spPr>
      </p:pic>
      <p:sp>
        <p:nvSpPr>
          <p:cNvPr id="289" name="Google Shape;289;p33"/>
          <p:cNvSpPr/>
          <p:nvPr/>
        </p:nvSpPr>
        <p:spPr>
          <a:xfrm>
            <a:off x="4872714" y="1029002"/>
            <a:ext cx="2809800" cy="989700"/>
          </a:xfrm>
          <a:prstGeom prst="rect">
            <a:avLst/>
          </a:prstGeom>
          <a:solidFill>
            <a:srgbClr val="FFE0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Great Yarmouth’s Nelson ward, where several of the high-need schools are located is the most deprived ward in Norfolk.</a:t>
            </a:r>
            <a:endParaRPr sz="1400" b="0" i="0" u="none" strike="noStrike" cap="none">
              <a:solidFill>
                <a:srgbClr val="595959"/>
              </a:solidFill>
              <a:latin typeface="Calibri"/>
              <a:ea typeface="Calibri"/>
              <a:cs typeface="Calibri"/>
              <a:sym typeface="Calibri"/>
            </a:endParaRPr>
          </a:p>
        </p:txBody>
      </p:sp>
      <p:sp>
        <p:nvSpPr>
          <p:cNvPr id="290" name="Google Shape;290;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10</a:t>
            </a:fld>
            <a:endParaRPr/>
          </a:p>
        </p:txBody>
      </p:sp>
      <p:sp>
        <p:nvSpPr>
          <p:cNvPr id="291" name="Google Shape;291;p33"/>
          <p:cNvSpPr txBox="1"/>
          <p:nvPr/>
        </p:nvSpPr>
        <p:spPr>
          <a:xfrm>
            <a:off x="0" y="0"/>
            <a:ext cx="7534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C00000"/>
                </a:solidFill>
                <a:latin typeface="Calibri"/>
                <a:ea typeface="Calibri"/>
                <a:cs typeface="Calibri"/>
                <a:sym typeface="Calibri"/>
              </a:rPr>
              <a:t>An example of the data mapping for Great Yarmouth </a:t>
            </a:r>
            <a:endParaRPr sz="2000" b="0" i="0" u="none" strike="noStrike" cap="none">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cxnSp>
        <p:nvCxnSpPr>
          <p:cNvPr id="296" name="Google Shape;296;g24ed62bcc8c_0_1005"/>
          <p:cNvCxnSpPr/>
          <p:nvPr/>
        </p:nvCxnSpPr>
        <p:spPr>
          <a:xfrm>
            <a:off x="611187" y="1917517"/>
            <a:ext cx="6608700" cy="0"/>
          </a:xfrm>
          <a:prstGeom prst="straightConnector1">
            <a:avLst/>
          </a:prstGeom>
          <a:noFill/>
          <a:ln w="12700" cap="rnd" cmpd="sng">
            <a:solidFill>
              <a:srgbClr val="E6E6E6"/>
            </a:solidFill>
            <a:prstDash val="solid"/>
            <a:round/>
            <a:headEnd type="none" w="sm" len="sm"/>
            <a:tailEnd type="none" w="sm" len="sm"/>
          </a:ln>
        </p:spPr>
      </p:cxnSp>
      <p:pic>
        <p:nvPicPr>
          <p:cNvPr id="297" name="Google Shape;297;g24ed62bcc8c_0_1005"/>
          <p:cNvPicPr preferRelativeResize="0"/>
          <p:nvPr/>
        </p:nvPicPr>
        <p:blipFill rotWithShape="1">
          <a:blip r:embed="rId3">
            <a:alphaModFix/>
          </a:blip>
          <a:srcRect l="32688" r="-8867"/>
          <a:stretch/>
        </p:blipFill>
        <p:spPr>
          <a:xfrm>
            <a:off x="3434768" y="-914398"/>
            <a:ext cx="8526130" cy="7469163"/>
          </a:xfrm>
          <a:custGeom>
            <a:avLst/>
            <a:gdLst/>
            <a:ahLst/>
            <a:cxnLst/>
            <a:rect l="l" t="t" r="r" b="b"/>
            <a:pathLst>
              <a:path w="6446979" h="5647760" extrusionOk="0">
                <a:moveTo>
                  <a:pt x="0" y="0"/>
                </a:moveTo>
                <a:lnTo>
                  <a:pt x="6446979" y="0"/>
                </a:lnTo>
                <a:lnTo>
                  <a:pt x="6446979" y="5647760"/>
                </a:lnTo>
                <a:lnTo>
                  <a:pt x="3852959" y="5647760"/>
                </a:lnTo>
                <a:lnTo>
                  <a:pt x="0" y="0"/>
                </a:lnTo>
                <a:close/>
              </a:path>
            </a:pathLst>
          </a:custGeom>
          <a:noFill/>
          <a:ln>
            <a:noFill/>
          </a:ln>
        </p:spPr>
      </p:pic>
      <p:sp>
        <p:nvSpPr>
          <p:cNvPr id="298" name="Google Shape;298;g24ed62bcc8c_0_1005"/>
          <p:cNvSpPr txBox="1"/>
          <p:nvPr/>
        </p:nvSpPr>
        <p:spPr>
          <a:xfrm>
            <a:off x="687700" y="2111625"/>
            <a:ext cx="5222100" cy="3711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Context of the local area: capital developments, migration patterns, age profile, car ownership</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Deprivation - overall and localised (IMD)</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Housing quality and distribution</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Social mobility</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School-aged demographics - English as an Additional Language, Free School Meals, ethnicity data and related educational attainment</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Average level of qualifications achieved in different wards</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Higher Education progression  (POLAR4, now TUNDRA)</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Attitudes to Higher Education</a:t>
            </a:r>
            <a:endParaRPr sz="1600" b="0" i="0" u="none" strike="noStrike" cap="none" dirty="0">
              <a:solidFill>
                <a:srgbClr val="000000"/>
              </a:solidFill>
              <a:latin typeface="Calibri"/>
              <a:ea typeface="Calibri"/>
              <a:cs typeface="Calibri"/>
              <a:sym typeface="Calibri"/>
            </a:endParaRPr>
          </a:p>
          <a:p>
            <a:pPr marL="412750" marR="0" lvl="0" indent="-285750" algn="l" rtl="0">
              <a:lnSpc>
                <a:spcPct val="90000"/>
              </a:lnSpc>
              <a:spcBef>
                <a:spcPts val="0"/>
              </a:spcBef>
              <a:spcAft>
                <a:spcPts val="0"/>
              </a:spcAft>
              <a:buClr>
                <a:srgbClr val="000000"/>
              </a:buClr>
              <a:buSzPts val="1600"/>
              <a:buFont typeface="Arial" panose="020B0604020202020204" pitchFamily="34" charset="0"/>
              <a:buChar char="•"/>
            </a:pPr>
            <a:r>
              <a:rPr lang="en-GB" sz="1600" b="0" i="0" u="none" strike="noStrike" cap="none" dirty="0">
                <a:solidFill>
                  <a:srgbClr val="000000"/>
                </a:solidFill>
                <a:latin typeface="Calibri"/>
                <a:ea typeface="Calibri"/>
                <a:cs typeface="Calibri"/>
                <a:sym typeface="Calibri"/>
              </a:rPr>
              <a:t>Schools mapping</a:t>
            </a:r>
            <a:endParaRPr sz="1600" b="0" i="0" u="none" strike="noStrike" cap="none" dirty="0">
              <a:solidFill>
                <a:srgbClr val="000000"/>
              </a:solidFill>
              <a:latin typeface="Calibri"/>
              <a:ea typeface="Calibri"/>
              <a:cs typeface="Calibri"/>
              <a:sym typeface="Calibri"/>
            </a:endParaRPr>
          </a:p>
          <a:p>
            <a:pPr marL="228593" marR="0" lvl="0" indent="-165093" algn="l" rtl="0">
              <a:lnSpc>
                <a:spcPct val="150000"/>
              </a:lnSpc>
              <a:spcBef>
                <a:spcPts val="0"/>
              </a:spcBef>
              <a:spcAft>
                <a:spcPts val="0"/>
              </a:spcAft>
              <a:buClr>
                <a:srgbClr val="000000"/>
              </a:buClr>
              <a:buSzPts val="867"/>
              <a:buFont typeface="Calibri"/>
              <a:buChar char="•"/>
            </a:pPr>
            <a:endParaRPr sz="867" b="0" i="0" u="none" strike="noStrike" cap="none" dirty="0">
              <a:solidFill>
                <a:srgbClr val="000000"/>
              </a:solidFill>
              <a:latin typeface="Calibri"/>
              <a:ea typeface="Calibri"/>
              <a:cs typeface="Calibri"/>
              <a:sym typeface="Calibri"/>
            </a:endParaRPr>
          </a:p>
        </p:txBody>
      </p:sp>
      <p:cxnSp>
        <p:nvCxnSpPr>
          <p:cNvPr id="299" name="Google Shape;299;g24ed62bcc8c_0_1005"/>
          <p:cNvCxnSpPr/>
          <p:nvPr/>
        </p:nvCxnSpPr>
        <p:spPr>
          <a:xfrm>
            <a:off x="632166" y="4825800"/>
            <a:ext cx="5935500" cy="0"/>
          </a:xfrm>
          <a:prstGeom prst="straightConnector1">
            <a:avLst/>
          </a:prstGeom>
          <a:noFill/>
          <a:ln w="12700" cap="rnd" cmpd="sng">
            <a:solidFill>
              <a:srgbClr val="E6E6E6"/>
            </a:solidFill>
            <a:prstDash val="solid"/>
            <a:round/>
            <a:headEnd type="none" w="sm" len="sm"/>
            <a:tailEnd type="none" w="sm" len="sm"/>
          </a:ln>
        </p:spPr>
      </p:cxnSp>
      <p:sp>
        <p:nvSpPr>
          <p:cNvPr id="300" name="Google Shape;300;g24ed62bcc8c_0_1005"/>
          <p:cNvSpPr/>
          <p:nvPr/>
        </p:nvSpPr>
        <p:spPr>
          <a:xfrm rot="5400000">
            <a:off x="312938" y="6045611"/>
            <a:ext cx="431185" cy="37342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g24ed62bcc8c_0_1005"/>
          <p:cNvSpPr/>
          <p:nvPr/>
        </p:nvSpPr>
        <p:spPr>
          <a:xfrm rot="5400000">
            <a:off x="218362" y="1912337"/>
            <a:ext cx="431185" cy="44154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dk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g24ed62bcc8c_0_1005"/>
          <p:cNvSpPr/>
          <p:nvPr/>
        </p:nvSpPr>
        <p:spPr>
          <a:xfrm rot="10800000" flipH="1">
            <a:off x="3926137" y="-16387"/>
            <a:ext cx="5222227" cy="6568428"/>
          </a:xfrm>
          <a:custGeom>
            <a:avLst/>
            <a:gdLst/>
            <a:ahLst/>
            <a:cxnLst/>
            <a:rect l="l" t="t" r="r" b="b"/>
            <a:pathLst>
              <a:path w="3085511" h="3880903" extrusionOk="0">
                <a:moveTo>
                  <a:pt x="422503" y="3880903"/>
                </a:moveTo>
                <a:lnTo>
                  <a:pt x="0" y="3880903"/>
                </a:lnTo>
                <a:lnTo>
                  <a:pt x="2663008" y="0"/>
                </a:lnTo>
                <a:lnTo>
                  <a:pt x="3085511" y="0"/>
                </a:lnTo>
                <a:close/>
              </a:path>
            </a:pathLst>
          </a:custGeom>
          <a:solidFill>
            <a:schemeClr val="accent3"/>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03" name="Google Shape;303;g24ed62bcc8c_0_1005"/>
          <p:cNvGrpSpPr/>
          <p:nvPr/>
        </p:nvGrpSpPr>
        <p:grpSpPr>
          <a:xfrm>
            <a:off x="6982975" y="4762858"/>
            <a:ext cx="3180694" cy="1789319"/>
            <a:chOff x="773948" y="4102714"/>
            <a:chExt cx="1850101" cy="1040786"/>
          </a:xfrm>
        </p:grpSpPr>
        <p:sp>
          <p:nvSpPr>
            <p:cNvPr id="304" name="Google Shape;304;g24ed62bcc8c_0_1005"/>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g24ed62bcc8c_0_1005"/>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6" name="Google Shape;306;g24ed62bcc8c_0_1005"/>
          <p:cNvSpPr/>
          <p:nvPr/>
        </p:nvSpPr>
        <p:spPr>
          <a:xfrm rot="-5400000" flipH="1">
            <a:off x="5609403" y="3043504"/>
            <a:ext cx="1021577" cy="988971"/>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lt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g24ed62bcc8c_0_1005"/>
          <p:cNvSpPr/>
          <p:nvPr/>
        </p:nvSpPr>
        <p:spPr>
          <a:xfrm rot="-5400000" flipH="1">
            <a:off x="4702528" y="1185065"/>
            <a:ext cx="492783" cy="426776"/>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8" name="Google Shape;308;g24ed62bcc8c_0_1005"/>
          <p:cNvPicPr preferRelativeResize="0"/>
          <p:nvPr/>
        </p:nvPicPr>
        <p:blipFill rotWithShape="1">
          <a:blip r:embed="rId4">
            <a:alphaModFix/>
          </a:blip>
          <a:srcRect/>
          <a:stretch/>
        </p:blipFill>
        <p:spPr>
          <a:xfrm>
            <a:off x="9187028" y="268905"/>
            <a:ext cx="1293554" cy="267147"/>
          </a:xfrm>
          <a:prstGeom prst="rect">
            <a:avLst/>
          </a:prstGeom>
          <a:noFill/>
          <a:ln>
            <a:noFill/>
          </a:ln>
        </p:spPr>
      </p:pic>
      <p:sp>
        <p:nvSpPr>
          <p:cNvPr id="309" name="Google Shape;309;g24ed62bcc8c_0_1005"/>
          <p:cNvSpPr txBox="1">
            <a:spLocks noGrp="1"/>
          </p:cNvSpPr>
          <p:nvPr>
            <p:ph type="sldNum" idx="12"/>
          </p:nvPr>
        </p:nvSpPr>
        <p:spPr>
          <a:xfrm>
            <a:off x="7501235" y="6629904"/>
            <a:ext cx="1392000" cy="184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
        <p:nvSpPr>
          <p:cNvPr id="310" name="Google Shape;310;g24ed62bcc8c_0_1005"/>
          <p:cNvSpPr/>
          <p:nvPr/>
        </p:nvSpPr>
        <p:spPr>
          <a:xfrm>
            <a:off x="0" y="6565955"/>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DISCOVERING</a:t>
            </a:r>
            <a:r>
              <a:rPr lang="en-GB" sz="1067" b="0" i="0" u="none" strike="noStrike" cap="none">
                <a:solidFill>
                  <a:srgbClr val="1D1D1B"/>
                </a:solidFill>
                <a:latin typeface="Calibri"/>
                <a:ea typeface="Calibri"/>
                <a:cs typeface="Calibri"/>
                <a:sym typeface="Calibri"/>
              </a:rPr>
              <a:t> FOCUS   |   </a:t>
            </a:r>
            <a:r>
              <a:rPr lang="en-GB" sz="1067" b="1" i="0" u="none" strike="noStrike" cap="none">
                <a:solidFill>
                  <a:srgbClr val="1D1D1B"/>
                </a:solidFill>
                <a:latin typeface="Calibri"/>
                <a:ea typeface="Calibri"/>
                <a:cs typeface="Calibri"/>
                <a:sym typeface="Calibri"/>
              </a:rPr>
              <a:t>REALISING</a:t>
            </a:r>
            <a:r>
              <a:rPr lang="en-GB" sz="1067" b="0" i="0" u="none" strike="noStrike" cap="none">
                <a:solidFill>
                  <a:srgbClr val="1D1D1B"/>
                </a:solidFill>
                <a:latin typeface="Calibri"/>
                <a:ea typeface="Calibri"/>
                <a:cs typeface="Calibri"/>
                <a:sym typeface="Calibri"/>
              </a:rPr>
              <a:t> POTENTIAL   |   </a:t>
            </a:r>
            <a:r>
              <a:rPr lang="en-GB" sz="1067" b="1" i="0" u="none" strike="noStrike" cap="none">
                <a:solidFill>
                  <a:srgbClr val="1D1D1B"/>
                </a:solidFill>
                <a:latin typeface="Calibri"/>
                <a:ea typeface="Calibri"/>
                <a:cs typeface="Calibri"/>
                <a:sym typeface="Calibri"/>
              </a:rPr>
              <a:t>SHAPING </a:t>
            </a:r>
            <a:r>
              <a:rPr lang="en-GB" sz="1067" b="0" i="0" u="none" strike="noStrike" cap="none">
                <a:solidFill>
                  <a:srgbClr val="1D1D1B"/>
                </a:solidFill>
                <a:latin typeface="Calibri"/>
                <a:ea typeface="Calibri"/>
                <a:cs typeface="Calibri"/>
                <a:sym typeface="Calibri"/>
              </a:rPr>
              <a:t>THE FUTURE</a:t>
            </a:r>
            <a:endParaRPr sz="1867" b="0" i="0" u="none" strike="noStrike" cap="none">
              <a:solidFill>
                <a:srgbClr val="000000"/>
              </a:solidFill>
              <a:latin typeface="Arial"/>
              <a:ea typeface="Arial"/>
              <a:cs typeface="Arial"/>
              <a:sym typeface="Arial"/>
            </a:endParaRPr>
          </a:p>
        </p:txBody>
      </p:sp>
      <p:sp>
        <p:nvSpPr>
          <p:cNvPr id="311" name="Google Shape;311;g24ed62bcc8c_0_1005"/>
          <p:cNvSpPr txBox="1"/>
          <p:nvPr/>
        </p:nvSpPr>
        <p:spPr>
          <a:xfrm>
            <a:off x="445007" y="595901"/>
            <a:ext cx="5418300" cy="492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667"/>
              <a:buFont typeface="Arial"/>
              <a:buNone/>
            </a:pPr>
            <a:r>
              <a:rPr lang="en-GB" sz="2667" b="1" i="0" u="none" strike="noStrike" cap="none">
                <a:solidFill>
                  <a:srgbClr val="1D1D1B"/>
                </a:solidFill>
                <a:latin typeface="Calibri"/>
                <a:ea typeface="Calibri"/>
                <a:cs typeface="Calibri"/>
                <a:sym typeface="Calibri"/>
              </a:rPr>
              <a:t>Great </a:t>
            </a:r>
            <a:r>
              <a:rPr lang="en-GB" sz="2667" b="0" i="0" u="none" strike="noStrike" cap="none">
                <a:solidFill>
                  <a:srgbClr val="1D1D1B"/>
                </a:solidFill>
                <a:latin typeface="Calibri"/>
                <a:ea typeface="Calibri"/>
                <a:cs typeface="Calibri"/>
                <a:sym typeface="Calibri"/>
              </a:rPr>
              <a:t>Yarmouth</a:t>
            </a:r>
            <a:endParaRPr sz="1867" b="0" i="0" u="none" strike="noStrike" cap="none">
              <a:solidFill>
                <a:srgbClr val="000000"/>
              </a:solidFill>
              <a:latin typeface="Arial"/>
              <a:ea typeface="Arial"/>
              <a:cs typeface="Arial"/>
              <a:sym typeface="Arial"/>
            </a:endParaRPr>
          </a:p>
        </p:txBody>
      </p:sp>
      <p:sp>
        <p:nvSpPr>
          <p:cNvPr id="312" name="Google Shape;312;g24ed62bcc8c_0_1005"/>
          <p:cNvSpPr txBox="1"/>
          <p:nvPr/>
        </p:nvSpPr>
        <p:spPr>
          <a:xfrm>
            <a:off x="445008" y="1279172"/>
            <a:ext cx="4127100" cy="420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To understand the need in the area, we considered:</a:t>
            </a:r>
            <a:endParaRPr sz="1400" b="0" i="0" u="none" strike="noStrike" cap="none">
              <a:solidFill>
                <a:srgbClr val="000000"/>
              </a:solidFill>
              <a:latin typeface="Arial"/>
              <a:ea typeface="Arial"/>
              <a:cs typeface="Arial"/>
              <a:sym typeface="Arial"/>
            </a:endParaRPr>
          </a:p>
        </p:txBody>
      </p:sp>
      <p:sp>
        <p:nvSpPr>
          <p:cNvPr id="313" name="Google Shape;313;g24ed62bcc8c_0_1005"/>
          <p:cNvSpPr/>
          <p:nvPr/>
        </p:nvSpPr>
        <p:spPr>
          <a:xfrm>
            <a:off x="0" y="6590191"/>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7"/>
                                        </p:tgtEl>
                                        <p:attrNameLst>
                                          <p:attrName>style.visibility</p:attrName>
                                        </p:attrNameLst>
                                      </p:cBhvr>
                                      <p:to>
                                        <p:strVal val="visible"/>
                                      </p:to>
                                    </p:set>
                                    <p:anim calcmode="lin" valueType="num">
                                      <p:cBhvr additive="base">
                                        <p:cTn id="7" dur="1000"/>
                                        <p:tgtEl>
                                          <p:spTgt spid="297"/>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50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500"/>
                                        <p:tgtEl>
                                          <p:spTgt spid="302"/>
                                        </p:tgtEl>
                                      </p:cBhvr>
                                    </p:animEffect>
                                  </p:childTnLst>
                                </p:cTn>
                              </p:par>
                              <p:par>
                                <p:cTn id="11" presetID="2" presetClass="entr" presetSubtype="2"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 calcmode="lin" valueType="num">
                                      <p:cBhvr additive="base">
                                        <p:cTn id="13" dur="1000"/>
                                        <p:tgtEl>
                                          <p:spTgt spid="303"/>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0"/>
                                  </p:stCondLst>
                                  <p:childTnLst>
                                    <p:set>
                                      <p:cBhvr>
                                        <p:cTn id="15" dur="1" fill="hold">
                                          <p:stCondLst>
                                            <p:cond delay="0"/>
                                          </p:stCondLst>
                                        </p:cTn>
                                        <p:tgtEl>
                                          <p:spTgt spid="296"/>
                                        </p:tgtEl>
                                        <p:attrNameLst>
                                          <p:attrName>style.visibility</p:attrName>
                                        </p:attrNameLst>
                                      </p:cBhvr>
                                      <p:to>
                                        <p:strVal val="visible"/>
                                      </p:to>
                                    </p:set>
                                    <p:animEffect transition="in" filter="fade">
                                      <p:cBhvr>
                                        <p:cTn id="16" dur="500"/>
                                        <p:tgtEl>
                                          <p:spTgt spid="296"/>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500"/>
                                        <p:tgtEl>
                                          <p:spTgt spid="30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98"/>
                                        </p:tgtEl>
                                        <p:attrNameLst>
                                          <p:attrName>style.visibility</p:attrName>
                                        </p:attrNameLst>
                                      </p:cBhvr>
                                      <p:to>
                                        <p:strVal val="visible"/>
                                      </p:to>
                                    </p:set>
                                    <p:animEffect transition="in" filter="fade">
                                      <p:cBhvr>
                                        <p:cTn id="23" dur="500"/>
                                        <p:tgtEl>
                                          <p:spTgt spid="298"/>
                                        </p:tgtEl>
                                      </p:cBhvr>
                                    </p:animEffect>
                                  </p:childTnLst>
                                </p:cTn>
                              </p:par>
                              <p:par>
                                <p:cTn id="24" presetID="10" presetClass="entr" presetSubtype="0" fill="hold" nodeType="withEffect">
                                  <p:stCondLst>
                                    <p:cond delay="0"/>
                                  </p:stCondLst>
                                  <p:childTnLst>
                                    <p:set>
                                      <p:cBhvr>
                                        <p:cTn id="25" dur="1" fill="hold">
                                          <p:stCondLst>
                                            <p:cond delay="0"/>
                                          </p:stCondLst>
                                        </p:cTn>
                                        <p:tgtEl>
                                          <p:spTgt spid="299"/>
                                        </p:tgtEl>
                                        <p:attrNameLst>
                                          <p:attrName>style.visibility</p:attrName>
                                        </p:attrNameLst>
                                      </p:cBhvr>
                                      <p:to>
                                        <p:strVal val="visible"/>
                                      </p:to>
                                    </p:set>
                                    <p:animEffect transition="in" filter="fade">
                                      <p:cBhvr>
                                        <p:cTn id="26" dur="500"/>
                                        <p:tgtEl>
                                          <p:spTgt spid="299"/>
                                        </p:tgtEl>
                                      </p:cBhvr>
                                    </p:animEffect>
                                  </p:childTnLst>
                                </p:cTn>
                              </p:par>
                              <p:par>
                                <p:cTn id="27" presetID="10" presetClass="entr" presetSubtype="0" fill="hold" nodeType="withEffect">
                                  <p:stCondLst>
                                    <p:cond delay="0"/>
                                  </p:stCondLst>
                                  <p:childTnLst>
                                    <p:set>
                                      <p:cBhvr>
                                        <p:cTn id="28" dur="1" fill="hold">
                                          <p:stCondLst>
                                            <p:cond delay="0"/>
                                          </p:stCondLst>
                                        </p:cTn>
                                        <p:tgtEl>
                                          <p:spTgt spid="301"/>
                                        </p:tgtEl>
                                        <p:attrNameLst>
                                          <p:attrName>style.visibility</p:attrName>
                                        </p:attrNameLst>
                                      </p:cBhvr>
                                      <p:to>
                                        <p:strVal val="visible"/>
                                      </p:to>
                                    </p:set>
                                    <p:animEffect transition="in" filter="fade">
                                      <p:cBhvr>
                                        <p:cTn id="29" dur="500"/>
                                        <p:tgtEl>
                                          <p:spTgt spid="301"/>
                                        </p:tgtEl>
                                      </p:cBhvr>
                                    </p:animEffect>
                                  </p:childTnLst>
                                </p:cTn>
                              </p:par>
                              <p:par>
                                <p:cTn id="30" presetID="10" presetClass="entr" presetSubtype="0" fill="hold" nodeType="with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fade">
                                      <p:cBhvr>
                                        <p:cTn id="32" dur="500"/>
                                        <p:tgtEl>
                                          <p:spTgt spid="306"/>
                                        </p:tgtEl>
                                      </p:cBhvr>
                                    </p:animEffect>
                                  </p:childTnLst>
                                </p:cTn>
                              </p:par>
                              <p:par>
                                <p:cTn id="33" presetID="10" presetClass="entr" presetSubtype="0" fill="hold" nodeType="withEffect">
                                  <p:stCondLst>
                                    <p:cond delay="0"/>
                                  </p:stCondLst>
                                  <p:childTnLst>
                                    <p:set>
                                      <p:cBhvr>
                                        <p:cTn id="34" dur="1" fill="hold">
                                          <p:stCondLst>
                                            <p:cond delay="0"/>
                                          </p:stCondLst>
                                        </p:cTn>
                                        <p:tgtEl>
                                          <p:spTgt spid="300"/>
                                        </p:tgtEl>
                                        <p:attrNameLst>
                                          <p:attrName>style.visibility</p:attrName>
                                        </p:attrNameLst>
                                      </p:cBhvr>
                                      <p:to>
                                        <p:strVal val="visible"/>
                                      </p:to>
                                    </p:set>
                                    <p:animEffect transition="in" filter="fade">
                                      <p:cBhvr>
                                        <p:cTn id="35" dur="500"/>
                                        <p:tgtEl>
                                          <p:spTgt spid="300"/>
                                        </p:tgtEl>
                                      </p:cBhvr>
                                    </p:animEffect>
                                  </p:childTnLst>
                                </p:cTn>
                              </p:par>
                              <p:par>
                                <p:cTn id="36" presetID="10" presetClass="entr" presetSubtype="0" fill="hold" nodeType="withEffect">
                                  <p:stCondLst>
                                    <p:cond delay="0"/>
                                  </p:stCondLst>
                                  <p:childTnLst>
                                    <p:set>
                                      <p:cBhvr>
                                        <p:cTn id="37" dur="1" fill="hold">
                                          <p:stCondLst>
                                            <p:cond delay="0"/>
                                          </p:stCondLst>
                                        </p:cTn>
                                        <p:tgtEl>
                                          <p:spTgt spid="311"/>
                                        </p:tgtEl>
                                        <p:attrNameLst>
                                          <p:attrName>style.visibility</p:attrName>
                                        </p:attrNameLst>
                                      </p:cBhvr>
                                      <p:to>
                                        <p:strVal val="visible"/>
                                      </p:to>
                                    </p:set>
                                    <p:animEffect transition="in" filter="fade">
                                      <p:cBhvr>
                                        <p:cTn id="38"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cxnSp>
        <p:nvCxnSpPr>
          <p:cNvPr id="318" name="Google Shape;318;g24ed62bcc8c_0_1145"/>
          <p:cNvCxnSpPr/>
          <p:nvPr/>
        </p:nvCxnSpPr>
        <p:spPr>
          <a:xfrm>
            <a:off x="611187" y="1917517"/>
            <a:ext cx="6608700" cy="0"/>
          </a:xfrm>
          <a:prstGeom prst="straightConnector1">
            <a:avLst/>
          </a:prstGeom>
          <a:noFill/>
          <a:ln w="12700" cap="rnd" cmpd="sng">
            <a:solidFill>
              <a:srgbClr val="E6E6E6"/>
            </a:solidFill>
            <a:prstDash val="solid"/>
            <a:round/>
            <a:headEnd type="none" w="sm" len="sm"/>
            <a:tailEnd type="none" w="sm" len="sm"/>
          </a:ln>
        </p:spPr>
      </p:cxnSp>
      <p:pic>
        <p:nvPicPr>
          <p:cNvPr id="319" name="Google Shape;319;g24ed62bcc8c_0_1145"/>
          <p:cNvPicPr preferRelativeResize="0"/>
          <p:nvPr/>
        </p:nvPicPr>
        <p:blipFill rotWithShape="1">
          <a:blip r:embed="rId3">
            <a:alphaModFix/>
          </a:blip>
          <a:srcRect l="32688" r="-8867"/>
          <a:stretch/>
        </p:blipFill>
        <p:spPr>
          <a:xfrm>
            <a:off x="3434768" y="-914398"/>
            <a:ext cx="8526130" cy="7469163"/>
          </a:xfrm>
          <a:custGeom>
            <a:avLst/>
            <a:gdLst/>
            <a:ahLst/>
            <a:cxnLst/>
            <a:rect l="l" t="t" r="r" b="b"/>
            <a:pathLst>
              <a:path w="6446979" h="5647760" extrusionOk="0">
                <a:moveTo>
                  <a:pt x="0" y="0"/>
                </a:moveTo>
                <a:lnTo>
                  <a:pt x="6446979" y="0"/>
                </a:lnTo>
                <a:lnTo>
                  <a:pt x="6446979" y="5647760"/>
                </a:lnTo>
                <a:lnTo>
                  <a:pt x="3852959" y="5647760"/>
                </a:lnTo>
                <a:lnTo>
                  <a:pt x="0" y="0"/>
                </a:lnTo>
                <a:close/>
              </a:path>
            </a:pathLst>
          </a:custGeom>
          <a:noFill/>
          <a:ln>
            <a:noFill/>
          </a:ln>
        </p:spPr>
      </p:pic>
      <p:sp>
        <p:nvSpPr>
          <p:cNvPr id="320" name="Google Shape;320;g24ed62bcc8c_0_1145"/>
          <p:cNvSpPr txBox="1"/>
          <p:nvPr/>
        </p:nvSpPr>
        <p:spPr>
          <a:xfrm>
            <a:off x="687700" y="2340225"/>
            <a:ext cx="5175600" cy="3235200"/>
          </a:xfrm>
          <a:prstGeom prst="rect">
            <a:avLst/>
          </a:prstGeom>
          <a:noFill/>
          <a:ln>
            <a:noFill/>
          </a:ln>
        </p:spPr>
        <p:txBody>
          <a:bodyPr spcFirstLastPara="1" wrap="square" lIns="0" tIns="0" rIns="0" bIns="0" anchor="ctr" anchorCtr="0">
            <a:noAutofit/>
          </a:bodyPr>
          <a:lstStyle/>
          <a:p>
            <a:pPr marL="457200" marR="0" lvl="0" indent="-330200" algn="l" rtl="0">
              <a:lnSpc>
                <a:spcPct val="150000"/>
              </a:lnSpc>
              <a:spcBef>
                <a:spcPts val="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Position of IU centre</a:t>
            </a:r>
            <a:endParaRPr sz="1600">
              <a:latin typeface="Calibri"/>
              <a:ea typeface="Calibri"/>
              <a:cs typeface="Calibri"/>
              <a:sym typeface="Calibri"/>
            </a:endParaRPr>
          </a:p>
          <a:p>
            <a:pPr marL="1371600" marR="0" lvl="1" indent="-330200" algn="l" rtl="0">
              <a:lnSpc>
                <a:spcPct val="150000"/>
              </a:lnSpc>
              <a:spcBef>
                <a:spcPts val="0"/>
              </a:spcBef>
              <a:spcAft>
                <a:spcPts val="0"/>
              </a:spcAft>
              <a:buClr>
                <a:srgbClr val="000000"/>
              </a:buClr>
              <a:buSzPts val="1600"/>
              <a:buFont typeface="Calibri"/>
              <a:buChar char="○"/>
            </a:pPr>
            <a:r>
              <a:rPr lang="en-GB" sz="1600">
                <a:latin typeface="Calibri"/>
                <a:ea typeface="Calibri"/>
                <a:cs typeface="Calibri"/>
                <a:sym typeface="Calibri"/>
              </a:rPr>
              <a:t>L</a:t>
            </a:r>
            <a:r>
              <a:rPr lang="en-GB" sz="1600" b="0" i="0" u="none" strike="noStrike" cap="none">
                <a:solidFill>
                  <a:srgbClr val="000000"/>
                </a:solidFill>
                <a:latin typeface="Calibri"/>
                <a:ea typeface="Calibri"/>
                <a:cs typeface="Calibri"/>
                <a:sym typeface="Calibri"/>
              </a:rPr>
              <a:t>ocated in the town centre </a:t>
            </a:r>
            <a:endParaRPr sz="1600" b="0" i="0" u="none" strike="noStrike" cap="none">
              <a:solidFill>
                <a:srgbClr val="000000"/>
              </a:solidFill>
              <a:latin typeface="Calibri"/>
              <a:ea typeface="Calibri"/>
              <a:cs typeface="Calibri"/>
              <a:sym typeface="Calibri"/>
            </a:endParaRPr>
          </a:p>
          <a:p>
            <a:pPr marL="1371600" marR="0" lvl="1" indent="-330200" algn="l" rtl="0">
              <a:lnSpc>
                <a:spcPct val="150000"/>
              </a:lnSpc>
              <a:spcBef>
                <a:spcPts val="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Proximity to new university facility (The Place due to open in Sept)</a:t>
            </a:r>
            <a:endParaRPr sz="1600" b="0" i="0" u="none" strike="noStrike" cap="none">
              <a:solidFill>
                <a:srgbClr val="000000"/>
              </a:solidFill>
              <a:latin typeface="Calibri"/>
              <a:ea typeface="Calibri"/>
              <a:cs typeface="Calibri"/>
              <a:sym typeface="Calibri"/>
            </a:endParaRPr>
          </a:p>
          <a:p>
            <a:pPr marL="457200" marR="0" lvl="0" indent="-330200" algn="l" rtl="0">
              <a:lnSpc>
                <a:spcPct val="150000"/>
              </a:lnSpc>
              <a:spcBef>
                <a:spcPts val="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Many languages spoken</a:t>
            </a:r>
            <a:endParaRPr sz="1600">
              <a:latin typeface="Calibri"/>
              <a:ea typeface="Calibri"/>
              <a:cs typeface="Calibri"/>
              <a:sym typeface="Calibri"/>
            </a:endParaRPr>
          </a:p>
          <a:p>
            <a:pPr marL="1371600" marR="0" lvl="1" indent="-330200" algn="l" rtl="0">
              <a:lnSpc>
                <a:spcPct val="150000"/>
              </a:lnSpc>
              <a:spcBef>
                <a:spcPts val="0"/>
              </a:spcBef>
              <a:spcAft>
                <a:spcPts val="0"/>
              </a:spcAft>
              <a:buClr>
                <a:srgbClr val="000000"/>
              </a:buClr>
              <a:buSzPts val="1600"/>
              <a:buFont typeface="Calibri"/>
              <a:buChar char="○"/>
            </a:pPr>
            <a:r>
              <a:rPr lang="en-GB" sz="1600">
                <a:latin typeface="Calibri"/>
                <a:ea typeface="Calibri"/>
                <a:cs typeface="Calibri"/>
                <a:sym typeface="Calibri"/>
              </a:rPr>
              <a:t>E</a:t>
            </a:r>
            <a:r>
              <a:rPr lang="en-GB" sz="1600" b="0" i="0" u="none" strike="noStrike" cap="none">
                <a:solidFill>
                  <a:srgbClr val="000000"/>
                </a:solidFill>
                <a:latin typeface="Calibri"/>
                <a:ea typeface="Calibri"/>
                <a:cs typeface="Calibri"/>
                <a:sym typeface="Calibri"/>
              </a:rPr>
              <a:t>nsur</a:t>
            </a:r>
            <a:r>
              <a:rPr lang="en-GB" sz="1600">
                <a:latin typeface="Calibri"/>
                <a:ea typeface="Calibri"/>
                <a:cs typeface="Calibri"/>
                <a:sym typeface="Calibri"/>
              </a:rPr>
              <a:t>e</a:t>
            </a:r>
            <a:r>
              <a:rPr lang="en-GB" sz="1600" b="0" i="0" u="none" strike="noStrike" cap="none">
                <a:solidFill>
                  <a:srgbClr val="000000"/>
                </a:solidFill>
                <a:latin typeface="Calibri"/>
                <a:ea typeface="Calibri"/>
                <a:cs typeface="Calibri"/>
                <a:sym typeface="Calibri"/>
              </a:rPr>
              <a:t> team are aware and trained</a:t>
            </a:r>
            <a:endParaRPr sz="1600">
              <a:latin typeface="Calibri"/>
              <a:ea typeface="Calibri"/>
              <a:cs typeface="Calibri"/>
              <a:sym typeface="Calibri"/>
            </a:endParaRPr>
          </a:p>
          <a:p>
            <a:pPr marL="1371600" marR="0" lvl="1" indent="-330200" algn="l" rtl="0">
              <a:lnSpc>
                <a:spcPct val="150000"/>
              </a:lnSpc>
              <a:spcBef>
                <a:spcPts val="0"/>
              </a:spcBef>
              <a:spcAft>
                <a:spcPts val="0"/>
              </a:spcAft>
              <a:buClr>
                <a:srgbClr val="000000"/>
              </a:buClr>
              <a:buSzPts val="1600"/>
              <a:buFont typeface="Calibri"/>
              <a:buChar char="○"/>
            </a:pPr>
            <a:r>
              <a:rPr lang="en-GB" sz="1600">
                <a:latin typeface="Calibri"/>
                <a:ea typeface="Calibri"/>
                <a:cs typeface="Calibri"/>
                <a:sym typeface="Calibri"/>
              </a:rPr>
              <a:t>M</a:t>
            </a:r>
            <a:r>
              <a:rPr lang="en-GB" sz="1600" b="0" i="0" u="none" strike="noStrike" cap="none">
                <a:solidFill>
                  <a:srgbClr val="000000"/>
                </a:solidFill>
                <a:latin typeface="Calibri"/>
                <a:ea typeface="Calibri"/>
                <a:cs typeface="Calibri"/>
                <a:sym typeface="Calibri"/>
              </a:rPr>
              <a:t>ak</a:t>
            </a:r>
            <a:r>
              <a:rPr lang="en-GB" sz="1600">
                <a:latin typeface="Calibri"/>
                <a:ea typeface="Calibri"/>
                <a:cs typeface="Calibri"/>
                <a:sym typeface="Calibri"/>
              </a:rPr>
              <a:t>e</a:t>
            </a:r>
            <a:r>
              <a:rPr lang="en-GB" sz="1600" b="0" i="0" u="none" strike="noStrike" cap="none">
                <a:solidFill>
                  <a:srgbClr val="000000"/>
                </a:solidFill>
                <a:latin typeface="Calibri"/>
                <a:ea typeface="Calibri"/>
                <a:cs typeface="Calibri"/>
                <a:sym typeface="Calibri"/>
              </a:rPr>
              <a:t> use of local resource to translate</a:t>
            </a:r>
            <a:endParaRPr sz="1600">
              <a:latin typeface="Calibri"/>
              <a:ea typeface="Calibri"/>
              <a:cs typeface="Calibri"/>
              <a:sym typeface="Calibri"/>
            </a:endParaRPr>
          </a:p>
          <a:p>
            <a:pPr marL="450000" marR="0" lvl="0" indent="-330200" algn="l" rtl="0">
              <a:lnSpc>
                <a:spcPct val="150000"/>
              </a:lnSpc>
              <a:spcBef>
                <a:spcPts val="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2 University partners (UEA and Trinity, Cambridge) </a:t>
            </a:r>
            <a:endParaRPr sz="1600">
              <a:latin typeface="Calibri"/>
              <a:ea typeface="Calibri"/>
              <a:cs typeface="Calibri"/>
              <a:sym typeface="Calibri"/>
            </a:endParaRPr>
          </a:p>
          <a:p>
            <a:pPr marL="1371600" marR="0" lvl="1" indent="-330200" algn="l" rtl="0">
              <a:lnSpc>
                <a:spcPct val="150000"/>
              </a:lnSpc>
              <a:spcBef>
                <a:spcPts val="0"/>
              </a:spcBef>
              <a:spcAft>
                <a:spcPts val="0"/>
              </a:spcAft>
              <a:buClr>
                <a:srgbClr val="000000"/>
              </a:buClr>
              <a:buSzPts val="1600"/>
              <a:buFont typeface="Calibri"/>
              <a:buChar char="○"/>
            </a:pPr>
            <a:r>
              <a:rPr lang="en-GB" sz="1600">
                <a:latin typeface="Calibri"/>
                <a:ea typeface="Calibri"/>
                <a:cs typeface="Calibri"/>
                <a:sym typeface="Calibri"/>
              </a:rPr>
              <a:t>I</a:t>
            </a:r>
            <a:r>
              <a:rPr lang="en-GB" sz="1600" b="0" i="0" u="none" strike="noStrike" cap="none">
                <a:solidFill>
                  <a:srgbClr val="000000"/>
                </a:solidFill>
                <a:latin typeface="Calibri"/>
                <a:ea typeface="Calibri"/>
                <a:cs typeface="Calibri"/>
                <a:sym typeface="Calibri"/>
              </a:rPr>
              <a:t>nclude both partners in student experience </a:t>
            </a:r>
            <a:endParaRPr sz="1600" b="0" i="0" u="none" strike="noStrike" cap="none">
              <a:solidFill>
                <a:srgbClr val="000000"/>
              </a:solidFill>
              <a:latin typeface="Calibri"/>
              <a:ea typeface="Calibri"/>
              <a:cs typeface="Calibri"/>
              <a:sym typeface="Calibri"/>
            </a:endParaRPr>
          </a:p>
        </p:txBody>
      </p:sp>
      <p:cxnSp>
        <p:nvCxnSpPr>
          <p:cNvPr id="321" name="Google Shape;321;g24ed62bcc8c_0_1145"/>
          <p:cNvCxnSpPr/>
          <p:nvPr/>
        </p:nvCxnSpPr>
        <p:spPr>
          <a:xfrm>
            <a:off x="632166" y="4825800"/>
            <a:ext cx="5935500" cy="0"/>
          </a:xfrm>
          <a:prstGeom prst="straightConnector1">
            <a:avLst/>
          </a:prstGeom>
          <a:noFill/>
          <a:ln w="12700" cap="rnd" cmpd="sng">
            <a:solidFill>
              <a:srgbClr val="E6E6E6"/>
            </a:solidFill>
            <a:prstDash val="solid"/>
            <a:round/>
            <a:headEnd type="none" w="sm" len="sm"/>
            <a:tailEnd type="none" w="sm" len="sm"/>
          </a:ln>
        </p:spPr>
      </p:cxnSp>
      <p:sp>
        <p:nvSpPr>
          <p:cNvPr id="322" name="Google Shape;322;g24ed62bcc8c_0_1145"/>
          <p:cNvSpPr/>
          <p:nvPr/>
        </p:nvSpPr>
        <p:spPr>
          <a:xfrm rot="5400000">
            <a:off x="312938" y="6045611"/>
            <a:ext cx="431185" cy="37342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3" name="Google Shape;323;g24ed62bcc8c_0_1145"/>
          <p:cNvSpPr/>
          <p:nvPr/>
        </p:nvSpPr>
        <p:spPr>
          <a:xfrm rot="5400000">
            <a:off x="218362" y="1912337"/>
            <a:ext cx="431185" cy="44154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dk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g24ed62bcc8c_0_1145"/>
          <p:cNvSpPr/>
          <p:nvPr/>
        </p:nvSpPr>
        <p:spPr>
          <a:xfrm rot="10800000" flipH="1">
            <a:off x="3926137" y="-16387"/>
            <a:ext cx="5222227" cy="6568428"/>
          </a:xfrm>
          <a:custGeom>
            <a:avLst/>
            <a:gdLst/>
            <a:ahLst/>
            <a:cxnLst/>
            <a:rect l="l" t="t" r="r" b="b"/>
            <a:pathLst>
              <a:path w="3085511" h="3880903" extrusionOk="0">
                <a:moveTo>
                  <a:pt x="422503" y="3880903"/>
                </a:moveTo>
                <a:lnTo>
                  <a:pt x="0" y="3880903"/>
                </a:lnTo>
                <a:lnTo>
                  <a:pt x="2663008" y="0"/>
                </a:lnTo>
                <a:lnTo>
                  <a:pt x="3085511" y="0"/>
                </a:lnTo>
                <a:close/>
              </a:path>
            </a:pathLst>
          </a:custGeom>
          <a:solidFill>
            <a:schemeClr val="accent3"/>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25" name="Google Shape;325;g24ed62bcc8c_0_1145"/>
          <p:cNvGrpSpPr/>
          <p:nvPr/>
        </p:nvGrpSpPr>
        <p:grpSpPr>
          <a:xfrm>
            <a:off x="6982975" y="4762858"/>
            <a:ext cx="3180694" cy="1789319"/>
            <a:chOff x="773948" y="4102714"/>
            <a:chExt cx="1850101" cy="1040786"/>
          </a:xfrm>
        </p:grpSpPr>
        <p:sp>
          <p:nvSpPr>
            <p:cNvPr id="326" name="Google Shape;326;g24ed62bcc8c_0_1145"/>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g24ed62bcc8c_0_1145"/>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8" name="Google Shape;328;g24ed62bcc8c_0_1145"/>
          <p:cNvSpPr/>
          <p:nvPr/>
        </p:nvSpPr>
        <p:spPr>
          <a:xfrm rot="-5400000" flipH="1">
            <a:off x="5609403" y="3043504"/>
            <a:ext cx="1021577" cy="988971"/>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lt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g24ed62bcc8c_0_1145"/>
          <p:cNvSpPr/>
          <p:nvPr/>
        </p:nvSpPr>
        <p:spPr>
          <a:xfrm rot="-5400000" flipH="1">
            <a:off x="4702528" y="1185065"/>
            <a:ext cx="492783" cy="426776"/>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0" name="Google Shape;330;g24ed62bcc8c_0_1145"/>
          <p:cNvPicPr preferRelativeResize="0"/>
          <p:nvPr/>
        </p:nvPicPr>
        <p:blipFill rotWithShape="1">
          <a:blip r:embed="rId4">
            <a:alphaModFix/>
          </a:blip>
          <a:srcRect/>
          <a:stretch/>
        </p:blipFill>
        <p:spPr>
          <a:xfrm>
            <a:off x="9187028" y="268905"/>
            <a:ext cx="1293554" cy="267147"/>
          </a:xfrm>
          <a:prstGeom prst="rect">
            <a:avLst/>
          </a:prstGeom>
          <a:noFill/>
          <a:ln>
            <a:noFill/>
          </a:ln>
        </p:spPr>
      </p:pic>
      <p:sp>
        <p:nvSpPr>
          <p:cNvPr id="331" name="Google Shape;331;g24ed62bcc8c_0_1145"/>
          <p:cNvSpPr txBox="1">
            <a:spLocks noGrp="1"/>
          </p:cNvSpPr>
          <p:nvPr>
            <p:ph type="sldNum" idx="12"/>
          </p:nvPr>
        </p:nvSpPr>
        <p:spPr>
          <a:xfrm>
            <a:off x="7501235" y="6629904"/>
            <a:ext cx="1392000" cy="184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
        <p:nvSpPr>
          <p:cNvPr id="332" name="Google Shape;332;g24ed62bcc8c_0_1145"/>
          <p:cNvSpPr/>
          <p:nvPr/>
        </p:nvSpPr>
        <p:spPr>
          <a:xfrm>
            <a:off x="0" y="6565955"/>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DISCOVERING</a:t>
            </a:r>
            <a:r>
              <a:rPr lang="en-GB" sz="1067" b="0" i="0" u="none" strike="noStrike" cap="none">
                <a:solidFill>
                  <a:srgbClr val="1D1D1B"/>
                </a:solidFill>
                <a:latin typeface="Calibri"/>
                <a:ea typeface="Calibri"/>
                <a:cs typeface="Calibri"/>
                <a:sym typeface="Calibri"/>
              </a:rPr>
              <a:t> FOCUS   |   </a:t>
            </a:r>
            <a:r>
              <a:rPr lang="en-GB" sz="1067" b="1" i="0" u="none" strike="noStrike" cap="none">
                <a:solidFill>
                  <a:srgbClr val="1D1D1B"/>
                </a:solidFill>
                <a:latin typeface="Calibri"/>
                <a:ea typeface="Calibri"/>
                <a:cs typeface="Calibri"/>
                <a:sym typeface="Calibri"/>
              </a:rPr>
              <a:t>REALISING</a:t>
            </a:r>
            <a:r>
              <a:rPr lang="en-GB" sz="1067" b="0" i="0" u="none" strike="noStrike" cap="none">
                <a:solidFill>
                  <a:srgbClr val="1D1D1B"/>
                </a:solidFill>
                <a:latin typeface="Calibri"/>
                <a:ea typeface="Calibri"/>
                <a:cs typeface="Calibri"/>
                <a:sym typeface="Calibri"/>
              </a:rPr>
              <a:t> POTENTIAL   |   </a:t>
            </a:r>
            <a:r>
              <a:rPr lang="en-GB" sz="1067" b="1" i="0" u="none" strike="noStrike" cap="none">
                <a:solidFill>
                  <a:srgbClr val="1D1D1B"/>
                </a:solidFill>
                <a:latin typeface="Calibri"/>
                <a:ea typeface="Calibri"/>
                <a:cs typeface="Calibri"/>
                <a:sym typeface="Calibri"/>
              </a:rPr>
              <a:t>SHAPING </a:t>
            </a:r>
            <a:r>
              <a:rPr lang="en-GB" sz="1067" b="0" i="0" u="none" strike="noStrike" cap="none">
                <a:solidFill>
                  <a:srgbClr val="1D1D1B"/>
                </a:solidFill>
                <a:latin typeface="Calibri"/>
                <a:ea typeface="Calibri"/>
                <a:cs typeface="Calibri"/>
                <a:sym typeface="Calibri"/>
              </a:rPr>
              <a:t>THE FUTURE</a:t>
            </a:r>
            <a:endParaRPr sz="1867" b="0" i="0" u="none" strike="noStrike" cap="none">
              <a:solidFill>
                <a:srgbClr val="000000"/>
              </a:solidFill>
              <a:latin typeface="Arial"/>
              <a:ea typeface="Arial"/>
              <a:cs typeface="Arial"/>
              <a:sym typeface="Arial"/>
            </a:endParaRPr>
          </a:p>
        </p:txBody>
      </p:sp>
      <p:sp>
        <p:nvSpPr>
          <p:cNvPr id="333" name="Google Shape;333;g24ed62bcc8c_0_1145"/>
          <p:cNvSpPr txBox="1"/>
          <p:nvPr/>
        </p:nvSpPr>
        <p:spPr>
          <a:xfrm>
            <a:off x="445007" y="595901"/>
            <a:ext cx="5418300" cy="492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667"/>
              <a:buFont typeface="Arial"/>
              <a:buNone/>
            </a:pPr>
            <a:r>
              <a:rPr lang="en-GB" sz="2667" b="1" i="0" u="none" strike="noStrike" cap="none">
                <a:solidFill>
                  <a:srgbClr val="1D1D1B"/>
                </a:solidFill>
                <a:latin typeface="Calibri"/>
                <a:ea typeface="Calibri"/>
                <a:cs typeface="Calibri"/>
                <a:sym typeface="Calibri"/>
              </a:rPr>
              <a:t>Great </a:t>
            </a:r>
            <a:r>
              <a:rPr lang="en-GB" sz="2667" b="0" i="0" u="none" strike="noStrike" cap="none">
                <a:solidFill>
                  <a:srgbClr val="1D1D1B"/>
                </a:solidFill>
                <a:latin typeface="Calibri"/>
                <a:ea typeface="Calibri"/>
                <a:cs typeface="Calibri"/>
                <a:sym typeface="Calibri"/>
              </a:rPr>
              <a:t>Yarmouth</a:t>
            </a:r>
            <a:endParaRPr sz="1867" b="0" i="0" u="none" strike="noStrike" cap="none">
              <a:solidFill>
                <a:srgbClr val="000000"/>
              </a:solidFill>
              <a:latin typeface="Arial"/>
              <a:ea typeface="Arial"/>
              <a:cs typeface="Arial"/>
              <a:sym typeface="Arial"/>
            </a:endParaRPr>
          </a:p>
        </p:txBody>
      </p:sp>
      <p:sp>
        <p:nvSpPr>
          <p:cNvPr id="334" name="Google Shape;334;g24ed62bcc8c_0_1145"/>
          <p:cNvSpPr txBox="1"/>
          <p:nvPr/>
        </p:nvSpPr>
        <p:spPr>
          <a:xfrm>
            <a:off x="445008" y="1279172"/>
            <a:ext cx="4127100" cy="420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a:latin typeface="Calibri"/>
                <a:ea typeface="Calibri"/>
                <a:cs typeface="Calibri"/>
                <a:sym typeface="Calibri"/>
              </a:rPr>
              <a:t>Insights that shaped where and how we set up:</a:t>
            </a:r>
            <a:endParaRPr sz="1400" b="0" i="0" u="none" strike="noStrike" cap="none">
              <a:solidFill>
                <a:srgbClr val="000000"/>
              </a:solidFill>
              <a:latin typeface="Arial"/>
              <a:ea typeface="Arial"/>
              <a:cs typeface="Arial"/>
              <a:sym typeface="Arial"/>
            </a:endParaRPr>
          </a:p>
        </p:txBody>
      </p:sp>
      <p:sp>
        <p:nvSpPr>
          <p:cNvPr id="335" name="Google Shape;335;g24ed62bcc8c_0_1145"/>
          <p:cNvSpPr/>
          <p:nvPr/>
        </p:nvSpPr>
        <p:spPr>
          <a:xfrm>
            <a:off x="0" y="6590191"/>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 calcmode="lin" valueType="num">
                                      <p:cBhvr additive="base">
                                        <p:cTn id="7" dur="1000"/>
                                        <p:tgtEl>
                                          <p:spTgt spid="31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50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par>
                                <p:cTn id="11" presetID="2" presetClass="entr" presetSubtype="2" fill="hold" nodeType="withEffect">
                                  <p:stCondLst>
                                    <p:cond delay="0"/>
                                  </p:stCondLst>
                                  <p:childTnLst>
                                    <p:set>
                                      <p:cBhvr>
                                        <p:cTn id="12" dur="1" fill="hold">
                                          <p:stCondLst>
                                            <p:cond delay="0"/>
                                          </p:stCondLst>
                                        </p:cTn>
                                        <p:tgtEl>
                                          <p:spTgt spid="325"/>
                                        </p:tgtEl>
                                        <p:attrNameLst>
                                          <p:attrName>style.visibility</p:attrName>
                                        </p:attrNameLst>
                                      </p:cBhvr>
                                      <p:to>
                                        <p:strVal val="visible"/>
                                      </p:to>
                                    </p:set>
                                    <p:anim calcmode="lin" valueType="num">
                                      <p:cBhvr additive="base">
                                        <p:cTn id="13" dur="1000"/>
                                        <p:tgtEl>
                                          <p:spTgt spid="325"/>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0"/>
                                  </p:stCondLst>
                                  <p:childTnLst>
                                    <p:set>
                                      <p:cBhvr>
                                        <p:cTn id="15" dur="1" fill="hold">
                                          <p:stCondLst>
                                            <p:cond delay="0"/>
                                          </p:stCondLst>
                                        </p:cTn>
                                        <p:tgtEl>
                                          <p:spTgt spid="318"/>
                                        </p:tgtEl>
                                        <p:attrNameLst>
                                          <p:attrName>style.visibility</p:attrName>
                                        </p:attrNameLst>
                                      </p:cBhvr>
                                      <p:to>
                                        <p:strVal val="visible"/>
                                      </p:to>
                                    </p:set>
                                    <p:animEffect transition="in" filter="fade">
                                      <p:cBhvr>
                                        <p:cTn id="16" dur="500"/>
                                        <p:tgtEl>
                                          <p:spTgt spid="318"/>
                                        </p:tgtEl>
                                      </p:cBhvr>
                                    </p:animEffect>
                                  </p:childTnLst>
                                </p:cTn>
                              </p:par>
                              <p:par>
                                <p:cTn id="17" presetID="10" presetClass="entr" presetSubtype="0" fill="hold" nodeType="withEffect">
                                  <p:stCondLst>
                                    <p:cond delay="0"/>
                                  </p:stCondLst>
                                  <p:childTnLst>
                                    <p:set>
                                      <p:cBhvr>
                                        <p:cTn id="18" dur="1" fill="hold">
                                          <p:stCondLst>
                                            <p:cond delay="0"/>
                                          </p:stCondLst>
                                        </p:cTn>
                                        <p:tgtEl>
                                          <p:spTgt spid="329"/>
                                        </p:tgtEl>
                                        <p:attrNameLst>
                                          <p:attrName>style.visibility</p:attrName>
                                        </p:attrNameLst>
                                      </p:cBhvr>
                                      <p:to>
                                        <p:strVal val="visible"/>
                                      </p:to>
                                    </p:set>
                                    <p:animEffect transition="in" filter="fade">
                                      <p:cBhvr>
                                        <p:cTn id="19" dur="500"/>
                                        <p:tgtEl>
                                          <p:spTgt spid="32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20"/>
                                        </p:tgtEl>
                                        <p:attrNameLst>
                                          <p:attrName>style.visibility</p:attrName>
                                        </p:attrNameLst>
                                      </p:cBhvr>
                                      <p:to>
                                        <p:strVal val="visible"/>
                                      </p:to>
                                    </p:set>
                                    <p:animEffect transition="in" filter="fade">
                                      <p:cBhvr>
                                        <p:cTn id="23" dur="500"/>
                                        <p:tgtEl>
                                          <p:spTgt spid="320"/>
                                        </p:tgtEl>
                                      </p:cBhvr>
                                    </p:animEffect>
                                  </p:childTnLst>
                                </p:cTn>
                              </p:par>
                              <p:par>
                                <p:cTn id="24" presetID="10" presetClass="entr" presetSubtype="0" fill="hold" nodeType="withEffect">
                                  <p:stCondLst>
                                    <p:cond delay="0"/>
                                  </p:stCondLst>
                                  <p:childTnLst>
                                    <p:set>
                                      <p:cBhvr>
                                        <p:cTn id="25" dur="1" fill="hold">
                                          <p:stCondLst>
                                            <p:cond delay="0"/>
                                          </p:stCondLst>
                                        </p:cTn>
                                        <p:tgtEl>
                                          <p:spTgt spid="321"/>
                                        </p:tgtEl>
                                        <p:attrNameLst>
                                          <p:attrName>style.visibility</p:attrName>
                                        </p:attrNameLst>
                                      </p:cBhvr>
                                      <p:to>
                                        <p:strVal val="visible"/>
                                      </p:to>
                                    </p:set>
                                    <p:animEffect transition="in" filter="fade">
                                      <p:cBhvr>
                                        <p:cTn id="26" dur="500"/>
                                        <p:tgtEl>
                                          <p:spTgt spid="321"/>
                                        </p:tgtEl>
                                      </p:cBhvr>
                                    </p:animEffect>
                                  </p:childTnLst>
                                </p:cTn>
                              </p:par>
                              <p:par>
                                <p:cTn id="27" presetID="10" presetClass="entr" presetSubtype="0" fill="hold" nodeType="withEffect">
                                  <p:stCondLst>
                                    <p:cond delay="0"/>
                                  </p:stCondLst>
                                  <p:childTnLst>
                                    <p:set>
                                      <p:cBhvr>
                                        <p:cTn id="28" dur="1" fill="hold">
                                          <p:stCondLst>
                                            <p:cond delay="0"/>
                                          </p:stCondLst>
                                        </p:cTn>
                                        <p:tgtEl>
                                          <p:spTgt spid="323"/>
                                        </p:tgtEl>
                                        <p:attrNameLst>
                                          <p:attrName>style.visibility</p:attrName>
                                        </p:attrNameLst>
                                      </p:cBhvr>
                                      <p:to>
                                        <p:strVal val="visible"/>
                                      </p:to>
                                    </p:set>
                                    <p:animEffect transition="in" filter="fade">
                                      <p:cBhvr>
                                        <p:cTn id="29" dur="500"/>
                                        <p:tgtEl>
                                          <p:spTgt spid="323"/>
                                        </p:tgtEl>
                                      </p:cBhvr>
                                    </p:animEffect>
                                  </p:childTnLst>
                                </p:cTn>
                              </p:par>
                              <p:par>
                                <p:cTn id="30" presetID="10" presetClass="entr" presetSubtype="0" fill="hold"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500"/>
                                        <p:tgtEl>
                                          <p:spTgt spid="328"/>
                                        </p:tgtEl>
                                      </p:cBhvr>
                                    </p:animEffect>
                                  </p:childTnLst>
                                </p:cTn>
                              </p:par>
                              <p:par>
                                <p:cTn id="33" presetID="10" presetClass="entr" presetSubtype="0" fill="hold" nodeType="withEffect">
                                  <p:stCondLst>
                                    <p:cond delay="0"/>
                                  </p:stCondLst>
                                  <p:childTnLst>
                                    <p:set>
                                      <p:cBhvr>
                                        <p:cTn id="34" dur="1" fill="hold">
                                          <p:stCondLst>
                                            <p:cond delay="0"/>
                                          </p:stCondLst>
                                        </p:cTn>
                                        <p:tgtEl>
                                          <p:spTgt spid="322"/>
                                        </p:tgtEl>
                                        <p:attrNameLst>
                                          <p:attrName>style.visibility</p:attrName>
                                        </p:attrNameLst>
                                      </p:cBhvr>
                                      <p:to>
                                        <p:strVal val="visible"/>
                                      </p:to>
                                    </p:set>
                                    <p:animEffect transition="in" filter="fade">
                                      <p:cBhvr>
                                        <p:cTn id="35" dur="500"/>
                                        <p:tgtEl>
                                          <p:spTgt spid="322"/>
                                        </p:tgtEl>
                                      </p:cBhvr>
                                    </p:animEffect>
                                  </p:childTnLst>
                                </p:cTn>
                              </p:par>
                              <p:par>
                                <p:cTn id="36" presetID="10" presetClass="entr" presetSubtype="0" fill="hold" nodeType="withEffect">
                                  <p:stCondLst>
                                    <p:cond delay="0"/>
                                  </p:stCondLst>
                                  <p:childTnLst>
                                    <p:set>
                                      <p:cBhvr>
                                        <p:cTn id="37" dur="1" fill="hold">
                                          <p:stCondLst>
                                            <p:cond delay="0"/>
                                          </p:stCondLst>
                                        </p:cTn>
                                        <p:tgtEl>
                                          <p:spTgt spid="333"/>
                                        </p:tgtEl>
                                        <p:attrNameLst>
                                          <p:attrName>style.visibility</p:attrName>
                                        </p:attrNameLst>
                                      </p:cBhvr>
                                      <p:to>
                                        <p:strVal val="visible"/>
                                      </p:to>
                                    </p:set>
                                    <p:animEffect transition="in" filter="fade">
                                      <p:cBhvr>
                                        <p:cTn id="38"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24ed62bcc8c_0_1027"/>
          <p:cNvPicPr preferRelativeResize="0"/>
          <p:nvPr/>
        </p:nvPicPr>
        <p:blipFill rotWithShape="1">
          <a:blip r:embed="rId3">
            <a:alphaModFix/>
          </a:blip>
          <a:srcRect l="37737" r="3240"/>
          <a:stretch/>
        </p:blipFill>
        <p:spPr>
          <a:xfrm>
            <a:off x="-883554" y="-8670"/>
            <a:ext cx="5802615" cy="6561844"/>
          </a:xfrm>
          <a:custGeom>
            <a:avLst/>
            <a:gdLst/>
            <a:ahLst/>
            <a:cxnLst/>
            <a:rect l="l" t="t" r="r" b="b"/>
            <a:pathLst>
              <a:path w="4354683" h="4924461" extrusionOk="0">
                <a:moveTo>
                  <a:pt x="0" y="0"/>
                </a:moveTo>
                <a:lnTo>
                  <a:pt x="975604" y="0"/>
                </a:lnTo>
                <a:lnTo>
                  <a:pt x="4354683" y="4924461"/>
                </a:lnTo>
                <a:lnTo>
                  <a:pt x="0" y="4924461"/>
                </a:lnTo>
                <a:close/>
              </a:path>
            </a:pathLst>
          </a:custGeom>
          <a:noFill/>
          <a:ln>
            <a:noFill/>
          </a:ln>
        </p:spPr>
      </p:pic>
      <p:sp>
        <p:nvSpPr>
          <p:cNvPr id="341" name="Google Shape;341;g24ed62bcc8c_0_1027"/>
          <p:cNvSpPr txBox="1"/>
          <p:nvPr/>
        </p:nvSpPr>
        <p:spPr>
          <a:xfrm>
            <a:off x="5814632" y="5217185"/>
            <a:ext cx="3089700" cy="5172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Centrally-designed programmes need to be adapted locally</a:t>
            </a:r>
            <a:endParaRPr sz="1867" b="0" i="0" u="none" strike="noStrike" cap="none">
              <a:solidFill>
                <a:srgbClr val="000000"/>
              </a:solidFill>
              <a:latin typeface="Arial"/>
              <a:ea typeface="Arial"/>
              <a:cs typeface="Arial"/>
              <a:sym typeface="Arial"/>
            </a:endParaRPr>
          </a:p>
        </p:txBody>
      </p:sp>
      <p:grpSp>
        <p:nvGrpSpPr>
          <p:cNvPr id="342" name="Google Shape;342;g24ed62bcc8c_0_1027"/>
          <p:cNvGrpSpPr/>
          <p:nvPr/>
        </p:nvGrpSpPr>
        <p:grpSpPr>
          <a:xfrm rot="10800000">
            <a:off x="1497100" y="173"/>
            <a:ext cx="2466740" cy="1387680"/>
            <a:chOff x="773948" y="4102714"/>
            <a:chExt cx="1850101" cy="1040786"/>
          </a:xfrm>
        </p:grpSpPr>
        <p:sp>
          <p:nvSpPr>
            <p:cNvPr id="343" name="Google Shape;343;g24ed62bcc8c_0_1027"/>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g24ed62bcc8c_0_1027"/>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5" name="Google Shape;345;g24ed62bcc8c_0_1027"/>
          <p:cNvSpPr txBox="1"/>
          <p:nvPr/>
        </p:nvSpPr>
        <p:spPr>
          <a:xfrm>
            <a:off x="4807400" y="3334225"/>
            <a:ext cx="4096800" cy="7758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There is strength in clustering centres, though transport links can be a challenge in coastal areas</a:t>
            </a:r>
            <a:endParaRPr sz="1867" b="0" i="0" u="none" strike="noStrike" cap="none">
              <a:solidFill>
                <a:srgbClr val="000000"/>
              </a:solidFill>
              <a:latin typeface="Arial"/>
              <a:ea typeface="Arial"/>
              <a:cs typeface="Arial"/>
              <a:sym typeface="Arial"/>
            </a:endParaRPr>
          </a:p>
        </p:txBody>
      </p:sp>
      <p:cxnSp>
        <p:nvCxnSpPr>
          <p:cNvPr id="346" name="Google Shape;346;g24ed62bcc8c_0_1027"/>
          <p:cNvCxnSpPr/>
          <p:nvPr/>
        </p:nvCxnSpPr>
        <p:spPr>
          <a:xfrm>
            <a:off x="3985646" y="2227088"/>
            <a:ext cx="5910000" cy="0"/>
          </a:xfrm>
          <a:prstGeom prst="straightConnector1">
            <a:avLst/>
          </a:prstGeom>
          <a:noFill/>
          <a:ln w="12700" cap="rnd" cmpd="sng">
            <a:solidFill>
              <a:srgbClr val="E6E6E6"/>
            </a:solidFill>
            <a:prstDash val="solid"/>
            <a:round/>
            <a:headEnd type="none" w="sm" len="sm"/>
            <a:tailEnd type="none" w="sm" len="sm"/>
          </a:ln>
        </p:spPr>
      </p:cxnSp>
      <p:sp>
        <p:nvSpPr>
          <p:cNvPr id="347" name="Google Shape;347;g24ed62bcc8c_0_1027"/>
          <p:cNvSpPr txBox="1"/>
          <p:nvPr/>
        </p:nvSpPr>
        <p:spPr>
          <a:xfrm>
            <a:off x="4269074" y="2584125"/>
            <a:ext cx="4418700" cy="2586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endParaRPr sz="1867" b="0" i="0" u="none" strike="noStrike" cap="none">
              <a:solidFill>
                <a:srgbClr val="990033"/>
              </a:solidFill>
              <a:latin typeface="Calibri"/>
              <a:ea typeface="Calibri"/>
              <a:cs typeface="Calibri"/>
              <a:sym typeface="Calibri"/>
            </a:endParaRPr>
          </a:p>
        </p:txBody>
      </p:sp>
      <p:sp>
        <p:nvSpPr>
          <p:cNvPr id="348" name="Google Shape;348;g24ed62bcc8c_0_1027"/>
          <p:cNvSpPr txBox="1"/>
          <p:nvPr/>
        </p:nvSpPr>
        <p:spPr>
          <a:xfrm>
            <a:off x="5344375" y="4299750"/>
            <a:ext cx="4030200" cy="5172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Operational considerations apply in coastal areas, e.g., transport, trips</a:t>
            </a:r>
            <a:endParaRPr sz="1400" b="0" i="0" u="none" strike="noStrike" cap="none">
              <a:solidFill>
                <a:srgbClr val="000000"/>
              </a:solidFill>
              <a:latin typeface="Arial"/>
              <a:ea typeface="Arial"/>
              <a:cs typeface="Arial"/>
              <a:sym typeface="Arial"/>
            </a:endParaRPr>
          </a:p>
        </p:txBody>
      </p:sp>
      <p:cxnSp>
        <p:nvCxnSpPr>
          <p:cNvPr id="349" name="Google Shape;349;g24ed62bcc8c_0_1027"/>
          <p:cNvCxnSpPr/>
          <p:nvPr/>
        </p:nvCxnSpPr>
        <p:spPr>
          <a:xfrm>
            <a:off x="4370587" y="3144503"/>
            <a:ext cx="5115900" cy="0"/>
          </a:xfrm>
          <a:prstGeom prst="straightConnector1">
            <a:avLst/>
          </a:prstGeom>
          <a:noFill/>
          <a:ln w="12700" cap="rnd" cmpd="sng">
            <a:solidFill>
              <a:srgbClr val="E6E6E6"/>
            </a:solidFill>
            <a:prstDash val="solid"/>
            <a:round/>
            <a:headEnd type="none" w="sm" len="sm"/>
            <a:tailEnd type="none" w="sm" len="sm"/>
          </a:ln>
        </p:spPr>
      </p:cxnSp>
      <p:sp>
        <p:nvSpPr>
          <p:cNvPr id="350" name="Google Shape;350;g24ed62bcc8c_0_1027"/>
          <p:cNvSpPr txBox="1"/>
          <p:nvPr/>
        </p:nvSpPr>
        <p:spPr>
          <a:xfrm>
            <a:off x="3988152" y="1541525"/>
            <a:ext cx="4699800" cy="5172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Building relationships and trust are crucial - long-term commitment and funding help</a:t>
            </a:r>
            <a:endParaRPr sz="1867" b="0" i="0" u="none" strike="noStrike" cap="none">
              <a:solidFill>
                <a:srgbClr val="000000"/>
              </a:solidFill>
              <a:latin typeface="Arial"/>
              <a:ea typeface="Arial"/>
              <a:cs typeface="Arial"/>
              <a:sym typeface="Arial"/>
            </a:endParaRPr>
          </a:p>
        </p:txBody>
      </p:sp>
      <p:cxnSp>
        <p:nvCxnSpPr>
          <p:cNvPr id="351" name="Google Shape;351;g24ed62bcc8c_0_1027"/>
          <p:cNvCxnSpPr/>
          <p:nvPr/>
        </p:nvCxnSpPr>
        <p:spPr>
          <a:xfrm>
            <a:off x="4807408" y="4131388"/>
            <a:ext cx="4436700" cy="0"/>
          </a:xfrm>
          <a:prstGeom prst="straightConnector1">
            <a:avLst/>
          </a:prstGeom>
          <a:noFill/>
          <a:ln w="12700" cap="rnd" cmpd="sng">
            <a:solidFill>
              <a:srgbClr val="E6E6E6"/>
            </a:solidFill>
            <a:prstDash val="solid"/>
            <a:round/>
            <a:headEnd type="none" w="sm" len="sm"/>
            <a:tailEnd type="none" w="sm" len="sm"/>
          </a:ln>
        </p:spPr>
      </p:cxnSp>
      <p:cxnSp>
        <p:nvCxnSpPr>
          <p:cNvPr id="352" name="Google Shape;352;g24ed62bcc8c_0_1027"/>
          <p:cNvCxnSpPr/>
          <p:nvPr/>
        </p:nvCxnSpPr>
        <p:spPr>
          <a:xfrm>
            <a:off x="5232485" y="5262983"/>
            <a:ext cx="4254000" cy="0"/>
          </a:xfrm>
          <a:prstGeom prst="straightConnector1">
            <a:avLst/>
          </a:prstGeom>
          <a:noFill/>
          <a:ln w="12700" cap="rnd" cmpd="sng">
            <a:solidFill>
              <a:srgbClr val="E6E6E6"/>
            </a:solidFill>
            <a:prstDash val="solid"/>
            <a:round/>
            <a:headEnd type="none" w="sm" len="sm"/>
            <a:tailEnd type="none" w="sm" len="sm"/>
          </a:ln>
        </p:spPr>
      </p:cxnSp>
      <p:sp>
        <p:nvSpPr>
          <p:cNvPr id="353" name="Google Shape;353;g24ed62bcc8c_0_1027"/>
          <p:cNvSpPr/>
          <p:nvPr/>
        </p:nvSpPr>
        <p:spPr>
          <a:xfrm rot="5400000">
            <a:off x="3073274" y="1607675"/>
            <a:ext cx="488993" cy="384919"/>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000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g24ed62bcc8c_0_1027"/>
          <p:cNvSpPr/>
          <p:nvPr/>
        </p:nvSpPr>
        <p:spPr>
          <a:xfrm rot="5400000">
            <a:off x="3653914" y="2558384"/>
            <a:ext cx="358215" cy="310233"/>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24ed62bcc8c_0_1027"/>
          <p:cNvSpPr/>
          <p:nvPr/>
        </p:nvSpPr>
        <p:spPr>
          <a:xfrm rot="5400000">
            <a:off x="4836308" y="4441724"/>
            <a:ext cx="251130" cy="197794"/>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C66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g24ed62bcc8c_0_1027"/>
          <p:cNvSpPr/>
          <p:nvPr/>
        </p:nvSpPr>
        <p:spPr>
          <a:xfrm rot="5400000">
            <a:off x="5386768" y="5346733"/>
            <a:ext cx="180055" cy="155937"/>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1D1D1B"/>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g24ed62bcc8c_0_1027"/>
          <p:cNvSpPr/>
          <p:nvPr/>
        </p:nvSpPr>
        <p:spPr>
          <a:xfrm rot="5400000">
            <a:off x="4263283" y="3514144"/>
            <a:ext cx="260607" cy="225699"/>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FC977C"/>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8" name="Google Shape;358;g24ed62bcc8c_0_1027"/>
          <p:cNvSpPr txBox="1">
            <a:spLocks noGrp="1"/>
          </p:cNvSpPr>
          <p:nvPr>
            <p:ph type="sldNum" idx="12"/>
          </p:nvPr>
        </p:nvSpPr>
        <p:spPr>
          <a:xfrm>
            <a:off x="7501235" y="6629904"/>
            <a:ext cx="1392000" cy="1641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200"/>
              <a:buNone/>
            </a:pPr>
            <a:fld id="{00000000-1234-1234-1234-123412341234}" type="slidenum">
              <a:rPr lang="en-GB"/>
              <a:t>13</a:t>
            </a:fld>
            <a:endParaRPr/>
          </a:p>
        </p:txBody>
      </p:sp>
      <p:sp>
        <p:nvSpPr>
          <p:cNvPr id="359" name="Google Shape;359;g24ed62bcc8c_0_1027"/>
          <p:cNvSpPr/>
          <p:nvPr/>
        </p:nvSpPr>
        <p:spPr>
          <a:xfrm rot="5400000">
            <a:off x="198034" y="4516523"/>
            <a:ext cx="326943" cy="283149"/>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C66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g24ed62bcc8c_0_1027"/>
          <p:cNvSpPr/>
          <p:nvPr/>
        </p:nvSpPr>
        <p:spPr>
          <a:xfrm rot="10800000" flipH="1">
            <a:off x="401673" y="-2476"/>
            <a:ext cx="5222227" cy="6568428"/>
          </a:xfrm>
          <a:custGeom>
            <a:avLst/>
            <a:gdLst/>
            <a:ahLst/>
            <a:cxnLst/>
            <a:rect l="l" t="t" r="r" b="b"/>
            <a:pathLst>
              <a:path w="3085511" h="3880903" extrusionOk="0">
                <a:moveTo>
                  <a:pt x="422503" y="3880903"/>
                </a:moveTo>
                <a:lnTo>
                  <a:pt x="0" y="3880903"/>
                </a:lnTo>
                <a:lnTo>
                  <a:pt x="2663008" y="0"/>
                </a:lnTo>
                <a:lnTo>
                  <a:pt x="3085511" y="0"/>
                </a:lnTo>
                <a:close/>
              </a:path>
            </a:pathLst>
          </a:custGeom>
          <a:solidFill>
            <a:srgbClr val="37333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g24ed62bcc8c_0_1027"/>
          <p:cNvSpPr/>
          <p:nvPr/>
        </p:nvSpPr>
        <p:spPr>
          <a:xfrm rot="5400000">
            <a:off x="3153457" y="5469534"/>
            <a:ext cx="788453" cy="682841"/>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FC977C"/>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g24ed62bcc8c_0_1027"/>
          <p:cNvSpPr txBox="1"/>
          <p:nvPr/>
        </p:nvSpPr>
        <p:spPr>
          <a:xfrm>
            <a:off x="3621274" y="652998"/>
            <a:ext cx="8051400" cy="517200"/>
          </a:xfrm>
          <a:prstGeom prst="rect">
            <a:avLst/>
          </a:prstGeom>
          <a:noFill/>
          <a:ln>
            <a:noFill/>
          </a:ln>
        </p:spPr>
        <p:txBody>
          <a:bodyPr spcFirstLastPara="1" wrap="square" lIns="121900" tIns="60925" rIns="121900" bIns="60925" anchor="t" anchorCtr="0">
            <a:spAutoFit/>
          </a:bodyPr>
          <a:lstStyle/>
          <a:p>
            <a:pPr marL="0" marR="0" lvl="0" indent="0" algn="l" rtl="0">
              <a:lnSpc>
                <a:spcPct val="80000"/>
              </a:lnSpc>
              <a:spcBef>
                <a:spcPts val="0"/>
              </a:spcBef>
              <a:spcAft>
                <a:spcPts val="0"/>
              </a:spcAft>
              <a:buClr>
                <a:srgbClr val="000000"/>
              </a:buClr>
              <a:buSzPts val="3200"/>
              <a:buFont typeface="Arial"/>
              <a:buNone/>
            </a:pPr>
            <a:r>
              <a:rPr lang="en-GB" sz="3200" b="1">
                <a:latin typeface="Calibri"/>
                <a:ea typeface="Calibri"/>
                <a:cs typeface="Calibri"/>
                <a:sym typeface="Calibri"/>
              </a:rPr>
              <a:t>Working</a:t>
            </a:r>
            <a:r>
              <a:rPr lang="en-GB" sz="3200" b="0" i="0" u="none" strike="noStrike" cap="none">
                <a:solidFill>
                  <a:srgbClr val="000000"/>
                </a:solidFill>
                <a:latin typeface="Calibri"/>
                <a:ea typeface="Calibri"/>
                <a:cs typeface="Calibri"/>
                <a:sym typeface="Calibri"/>
              </a:rPr>
              <a:t> </a:t>
            </a:r>
            <a:r>
              <a:rPr lang="en-GB" sz="3200">
                <a:latin typeface="Calibri"/>
                <a:ea typeface="Calibri"/>
                <a:cs typeface="Calibri"/>
                <a:sym typeface="Calibri"/>
              </a:rPr>
              <a:t>in coastal communities</a:t>
            </a:r>
            <a:endParaRPr sz="1467" b="0" i="0" u="none" strike="noStrike" cap="none">
              <a:solidFill>
                <a:srgbClr val="000000"/>
              </a:solidFill>
              <a:latin typeface="Arial"/>
              <a:ea typeface="Arial"/>
              <a:cs typeface="Arial"/>
              <a:sym typeface="Arial"/>
            </a:endParaRPr>
          </a:p>
        </p:txBody>
      </p:sp>
      <p:sp>
        <p:nvSpPr>
          <p:cNvPr id="363" name="Google Shape;363;g24ed62bcc8c_0_1027"/>
          <p:cNvSpPr/>
          <p:nvPr/>
        </p:nvSpPr>
        <p:spPr>
          <a:xfrm>
            <a:off x="0" y="6557278"/>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sp>
        <p:nvSpPr>
          <p:cNvPr id="364" name="Google Shape;364;g24ed62bcc8c_0_1027"/>
          <p:cNvSpPr txBox="1"/>
          <p:nvPr/>
        </p:nvSpPr>
        <p:spPr>
          <a:xfrm>
            <a:off x="4370575" y="2427200"/>
            <a:ext cx="4522500" cy="5172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Transfer the knowledge from feasibility and set</a:t>
            </a:r>
            <a:r>
              <a:rPr lang="en-GB" sz="1867">
                <a:solidFill>
                  <a:srgbClr val="1D1D1B"/>
                </a:solidFill>
                <a:latin typeface="Calibri"/>
                <a:ea typeface="Calibri"/>
                <a:cs typeface="Calibri"/>
                <a:sym typeface="Calibri"/>
              </a:rPr>
              <a:t>-</a:t>
            </a:r>
            <a:r>
              <a:rPr lang="en-GB" sz="1867" b="0" i="0" u="none" strike="noStrike" cap="none">
                <a:solidFill>
                  <a:srgbClr val="1D1D1B"/>
                </a:solidFill>
                <a:latin typeface="Calibri"/>
                <a:ea typeface="Calibri"/>
                <a:cs typeface="Calibri"/>
                <a:sym typeface="Calibri"/>
              </a:rPr>
              <a:t>up to the delivery team on the ground</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24ed62bcc8c_0_1169" descr="A person smiling and holding a pen&#10;&#10;Description automatically generated with low confidence"/>
          <p:cNvPicPr preferRelativeResize="0"/>
          <p:nvPr/>
        </p:nvPicPr>
        <p:blipFill rotWithShape="1">
          <a:blip r:embed="rId3">
            <a:alphaModFix/>
          </a:blip>
          <a:srcRect l="8985" r="16012"/>
          <a:stretch/>
        </p:blipFill>
        <p:spPr>
          <a:xfrm>
            <a:off x="0" y="0"/>
            <a:ext cx="9144000" cy="6858000"/>
          </a:xfrm>
          <a:prstGeom prst="rect">
            <a:avLst/>
          </a:prstGeom>
          <a:noFill/>
          <a:ln>
            <a:noFill/>
          </a:ln>
        </p:spPr>
      </p:pic>
      <p:sp>
        <p:nvSpPr>
          <p:cNvPr id="370" name="Google Shape;370;g24ed62bcc8c_0_1169"/>
          <p:cNvSpPr/>
          <p:nvPr/>
        </p:nvSpPr>
        <p:spPr>
          <a:xfrm>
            <a:off x="0" y="6565955"/>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0" i="0" u="none" strike="noStrike" cap="none">
                <a:solidFill>
                  <a:srgbClr val="1D1D1B"/>
                </a:solidFill>
                <a:latin typeface="Calibri"/>
                <a:ea typeface="Calibri"/>
                <a:cs typeface="Calibri"/>
                <a:sym typeface="Calibri"/>
              </a:rPr>
              <a:t>Registered Charity Number 1118525 (England and Wales) SC049776 (Scotland). Company Registration Number 6019150.</a:t>
            </a:r>
            <a:endParaRPr sz="1867" b="0" i="0" u="none" strike="noStrike" cap="none">
              <a:solidFill>
                <a:srgbClr val="000000"/>
              </a:solidFill>
              <a:latin typeface="Arial"/>
              <a:ea typeface="Arial"/>
              <a:cs typeface="Arial"/>
              <a:sym typeface="Arial"/>
            </a:endParaRPr>
          </a:p>
        </p:txBody>
      </p:sp>
      <p:sp>
        <p:nvSpPr>
          <p:cNvPr id="371" name="Google Shape;371;g24ed62bcc8c_0_1169"/>
          <p:cNvSpPr/>
          <p:nvPr/>
        </p:nvSpPr>
        <p:spPr>
          <a:xfrm>
            <a:off x="0" y="0"/>
            <a:ext cx="9144000" cy="6859200"/>
          </a:xfrm>
          <a:prstGeom prst="rect">
            <a:avLst/>
          </a:prstGeom>
          <a:gradFill>
            <a:gsLst>
              <a:gs pos="0">
                <a:schemeClr val="lt1"/>
              </a:gs>
              <a:gs pos="39000">
                <a:srgbClr val="FFFFFF">
                  <a:alpha val="20000"/>
                </a:srgbClr>
              </a:gs>
              <a:gs pos="100000">
                <a:srgbClr val="FFFFFF">
                  <a:alpha val="0"/>
                </a:srgbClr>
              </a:gs>
            </a:gsLst>
            <a:lin ang="2700006"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2" name="Google Shape;372;g24ed62bcc8c_0_1169"/>
          <p:cNvPicPr preferRelativeResize="0"/>
          <p:nvPr/>
        </p:nvPicPr>
        <p:blipFill rotWithShape="1">
          <a:blip r:embed="rId4">
            <a:alphaModFix/>
          </a:blip>
          <a:srcRect/>
          <a:stretch/>
        </p:blipFill>
        <p:spPr>
          <a:xfrm>
            <a:off x="501687" y="214296"/>
            <a:ext cx="3565547" cy="736363"/>
          </a:xfrm>
          <a:prstGeom prst="rect">
            <a:avLst/>
          </a:prstGeom>
          <a:noFill/>
          <a:ln>
            <a:noFill/>
          </a:ln>
        </p:spPr>
      </p:pic>
      <p:sp>
        <p:nvSpPr>
          <p:cNvPr id="373" name="Google Shape;373;g24ed62bcc8c_0_1169"/>
          <p:cNvSpPr/>
          <p:nvPr/>
        </p:nvSpPr>
        <p:spPr>
          <a:xfrm rot="5400000">
            <a:off x="8244512" y="5424496"/>
            <a:ext cx="548695" cy="475198"/>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C66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g24ed62bcc8c_0_1169"/>
          <p:cNvSpPr txBox="1"/>
          <p:nvPr/>
        </p:nvSpPr>
        <p:spPr>
          <a:xfrm>
            <a:off x="301466" y="1458780"/>
            <a:ext cx="4227300" cy="1065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133"/>
              <a:buFont typeface="Arial"/>
              <a:buNone/>
            </a:pPr>
            <a:r>
              <a:rPr lang="en-GB" sz="2133" b="0" i="0" u="none" strike="noStrike" cap="none">
                <a:solidFill>
                  <a:srgbClr val="000000"/>
                </a:solidFill>
                <a:latin typeface="Calibri"/>
                <a:ea typeface="Calibri"/>
                <a:cs typeface="Calibri"/>
                <a:sym typeface="Calibri"/>
              </a:rPr>
              <a:t>Any questions?</a:t>
            </a:r>
            <a:endParaRPr sz="2133"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33"/>
              <a:buFont typeface="Arial"/>
              <a:buNone/>
            </a:pPr>
            <a:endParaRPr sz="2133"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33"/>
              <a:buFont typeface="Arial"/>
              <a:buNone/>
            </a:pPr>
            <a:r>
              <a:rPr lang="en-GB" sz="2133" b="0" i="0" u="sng" strike="noStrike" cap="none">
                <a:solidFill>
                  <a:schemeClr val="hlink"/>
                </a:solidFill>
                <a:latin typeface="Calibri"/>
                <a:ea typeface="Calibri"/>
                <a:cs typeface="Calibri"/>
                <a:sym typeface="Calibri"/>
                <a:hlinkClick r:id="rId5"/>
              </a:rPr>
              <a:t>eilis.odonnell@intouniversity.org</a:t>
            </a:r>
            <a:r>
              <a:rPr lang="en-GB" sz="2133" b="0" i="0" u="none" strike="noStrike" cap="none">
                <a:solidFill>
                  <a:srgbClr val="000000"/>
                </a:solidFill>
                <a:latin typeface="Calibri"/>
                <a:ea typeface="Calibri"/>
                <a:cs typeface="Calibri"/>
                <a:sym typeface="Calibri"/>
              </a:rPr>
              <a:t> </a:t>
            </a:r>
            <a:endParaRPr sz="1867" b="0" i="0" u="none" strike="noStrike" cap="none">
              <a:solidFill>
                <a:srgbClr val="000000"/>
              </a:solidFill>
              <a:latin typeface="Arial"/>
              <a:ea typeface="Arial"/>
              <a:cs typeface="Arial"/>
              <a:sym typeface="Arial"/>
            </a:endParaRPr>
          </a:p>
        </p:txBody>
      </p:sp>
      <p:sp>
        <p:nvSpPr>
          <p:cNvPr id="375" name="Google Shape;375;g24ed62bcc8c_0_1169"/>
          <p:cNvSpPr/>
          <p:nvPr/>
        </p:nvSpPr>
        <p:spPr>
          <a:xfrm rot="10800000">
            <a:off x="2629089" y="3235"/>
            <a:ext cx="4111443" cy="5171303"/>
          </a:xfrm>
          <a:custGeom>
            <a:avLst/>
            <a:gdLst/>
            <a:ahLst/>
            <a:cxnLst/>
            <a:rect l="l" t="t" r="r" b="b"/>
            <a:pathLst>
              <a:path w="3085511" h="3880903" extrusionOk="0">
                <a:moveTo>
                  <a:pt x="422503" y="3880903"/>
                </a:moveTo>
                <a:lnTo>
                  <a:pt x="0" y="3880903"/>
                </a:lnTo>
                <a:lnTo>
                  <a:pt x="2663008" y="0"/>
                </a:lnTo>
                <a:lnTo>
                  <a:pt x="3085511" y="0"/>
                </a:lnTo>
                <a:close/>
              </a:path>
            </a:pathLst>
          </a:custGeom>
          <a:solidFill>
            <a:srgbClr val="37333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76" name="Google Shape;376;g24ed62bcc8c_0_1169"/>
          <p:cNvGrpSpPr/>
          <p:nvPr/>
        </p:nvGrpSpPr>
        <p:grpSpPr>
          <a:xfrm>
            <a:off x="1674482" y="5176867"/>
            <a:ext cx="2466740" cy="1387680"/>
            <a:chOff x="773948" y="4102714"/>
            <a:chExt cx="1850101" cy="1040786"/>
          </a:xfrm>
        </p:grpSpPr>
        <p:sp>
          <p:nvSpPr>
            <p:cNvPr id="377" name="Google Shape;377;g24ed62bcc8c_0_1169"/>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chemeClr val="l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g24ed62bcc8c_0_1169"/>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g24ed62bcc8c_0_1169"/>
          <p:cNvGrpSpPr/>
          <p:nvPr/>
        </p:nvGrpSpPr>
        <p:grpSpPr>
          <a:xfrm rot="10800000">
            <a:off x="776202" y="3865513"/>
            <a:ext cx="4263524" cy="2697999"/>
            <a:chOff x="1546519" y="1263255"/>
            <a:chExt cx="2683994" cy="1698457"/>
          </a:xfrm>
        </p:grpSpPr>
        <p:sp>
          <p:nvSpPr>
            <p:cNvPr id="380" name="Google Shape;380;g24ed62bcc8c_0_1169"/>
            <p:cNvSpPr/>
            <p:nvPr/>
          </p:nvSpPr>
          <p:spPr>
            <a:xfrm>
              <a:off x="2711376" y="1263255"/>
              <a:ext cx="1519137" cy="1698457"/>
            </a:xfrm>
            <a:custGeom>
              <a:avLst/>
              <a:gdLst/>
              <a:ahLst/>
              <a:cxnLst/>
              <a:rect l="l" t="t" r="r" b="b"/>
              <a:pathLst>
                <a:path w="1519137" h="1698457" extrusionOk="0">
                  <a:moveTo>
                    <a:pt x="1519137" y="0"/>
                  </a:moveTo>
                  <a:lnTo>
                    <a:pt x="1164456" y="0"/>
                  </a:lnTo>
                  <a:lnTo>
                    <a:pt x="0" y="1698458"/>
                  </a:lnTo>
                  <a:lnTo>
                    <a:pt x="354631" y="1698458"/>
                  </a:lnTo>
                  <a:lnTo>
                    <a:pt x="1519137" y="0"/>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g24ed62bcc8c_0_1169"/>
            <p:cNvSpPr/>
            <p:nvPr/>
          </p:nvSpPr>
          <p:spPr>
            <a:xfrm>
              <a:off x="1546519" y="1263255"/>
              <a:ext cx="1519137" cy="1698457"/>
            </a:xfrm>
            <a:custGeom>
              <a:avLst/>
              <a:gdLst/>
              <a:ahLst/>
              <a:cxnLst/>
              <a:rect l="l" t="t" r="r" b="b"/>
              <a:pathLst>
                <a:path w="1519137" h="1698457" extrusionOk="0">
                  <a:moveTo>
                    <a:pt x="0" y="0"/>
                  </a:moveTo>
                  <a:lnTo>
                    <a:pt x="354681" y="0"/>
                  </a:lnTo>
                  <a:lnTo>
                    <a:pt x="1519137" y="1698458"/>
                  </a:lnTo>
                  <a:lnTo>
                    <a:pt x="1164506" y="1698458"/>
                  </a:lnTo>
                  <a:lnTo>
                    <a:pt x="0" y="0"/>
                  </a:lnTo>
                  <a:close/>
                </a:path>
              </a:pathLst>
            </a:custGeom>
            <a:solidFill>
              <a:srgbClr val="990033">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g24ed62bcc8c_0_1169"/>
          <p:cNvSpPr/>
          <p:nvPr/>
        </p:nvSpPr>
        <p:spPr>
          <a:xfrm rot="5400000">
            <a:off x="4681649" y="3482217"/>
            <a:ext cx="761919" cy="659861"/>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FC977C"/>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3" name="Google Shape;383;g24ed62bcc8c_0_1169"/>
          <p:cNvSpPr txBox="1">
            <a:spLocks noGrp="1"/>
          </p:cNvSpPr>
          <p:nvPr>
            <p:ph type="sldNum" idx="12"/>
          </p:nvPr>
        </p:nvSpPr>
        <p:spPr>
          <a:xfrm>
            <a:off x="7501235" y="6629904"/>
            <a:ext cx="13920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200"/>
              <a:buNone/>
            </a:pPr>
            <a:fld id="{00000000-1234-1234-1234-123412341234}" type="slidenum">
              <a:rPr lang="en-GB"/>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1000"/>
                                        <p:tgtEl>
                                          <p:spTgt spid="379"/>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376"/>
                                        </p:tgtEl>
                                        <p:attrNameLst>
                                          <p:attrName>style.visibility</p:attrName>
                                        </p:attrNameLst>
                                      </p:cBhvr>
                                      <p:to>
                                        <p:strVal val="visible"/>
                                      </p:to>
                                    </p:set>
                                    <p:anim calcmode="lin" valueType="num">
                                      <p:cBhvr additive="base">
                                        <p:cTn id="10" dur="1000"/>
                                        <p:tgtEl>
                                          <p:spTgt spid="376"/>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372"/>
                                        </p:tgtEl>
                                        <p:attrNameLst>
                                          <p:attrName>style.visibility</p:attrName>
                                        </p:attrNameLst>
                                      </p:cBhvr>
                                      <p:to>
                                        <p:strVal val="visible"/>
                                      </p:to>
                                    </p:set>
                                    <p:anim calcmode="lin" valueType="num">
                                      <p:cBhvr additive="base">
                                        <p:cTn id="13" dur="1000"/>
                                        <p:tgtEl>
                                          <p:spTgt spid="372"/>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500"/>
                                  </p:stCondLst>
                                  <p:childTnLst>
                                    <p:set>
                                      <p:cBhvr>
                                        <p:cTn id="15" dur="1" fill="hold">
                                          <p:stCondLst>
                                            <p:cond delay="0"/>
                                          </p:stCondLst>
                                        </p:cTn>
                                        <p:tgtEl>
                                          <p:spTgt spid="375"/>
                                        </p:tgtEl>
                                        <p:attrNameLst>
                                          <p:attrName>style.visibility</p:attrName>
                                        </p:attrNameLst>
                                      </p:cBhvr>
                                      <p:to>
                                        <p:strVal val="visible"/>
                                      </p:to>
                                    </p:set>
                                    <p:animEffect transition="in" filter="fade">
                                      <p:cBhvr>
                                        <p:cTn id="16" dur="500"/>
                                        <p:tgtEl>
                                          <p:spTgt spid="375"/>
                                        </p:tgtEl>
                                      </p:cBhvr>
                                    </p:animEffect>
                                  </p:childTnLst>
                                </p:cTn>
                              </p:par>
                              <p:par>
                                <p:cTn id="17" presetID="10" presetClass="entr" presetSubtype="0" fill="hold" nodeType="withEffect">
                                  <p:stCondLst>
                                    <p:cond delay="750"/>
                                  </p:stCondLst>
                                  <p:childTnLst>
                                    <p:set>
                                      <p:cBhvr>
                                        <p:cTn id="18" dur="1" fill="hold">
                                          <p:stCondLst>
                                            <p:cond delay="0"/>
                                          </p:stCondLst>
                                        </p:cTn>
                                        <p:tgtEl>
                                          <p:spTgt spid="382"/>
                                        </p:tgtEl>
                                        <p:attrNameLst>
                                          <p:attrName>style.visibility</p:attrName>
                                        </p:attrNameLst>
                                      </p:cBhvr>
                                      <p:to>
                                        <p:strVal val="visible"/>
                                      </p:to>
                                    </p:set>
                                    <p:animEffect transition="in" filter="fade">
                                      <p:cBhvr>
                                        <p:cTn id="19" dur="500"/>
                                        <p:tgtEl>
                                          <p:spTgt spid="382"/>
                                        </p:tgtEl>
                                      </p:cBhvr>
                                    </p:animEffect>
                                  </p:childTnLst>
                                </p:cTn>
                              </p:par>
                            </p:childTnLst>
                          </p:cTn>
                        </p:par>
                        <p:par>
                          <p:cTn id="20" fill="hold">
                            <p:stCondLst>
                              <p:cond delay="1000"/>
                            </p:stCondLst>
                            <p:childTnLst>
                              <p:par>
                                <p:cTn id="21" presetID="10" presetClass="entr" presetSubtype="0" fill="hold" nodeType="afterEffect">
                                  <p:stCondLst>
                                    <p:cond delay="1000"/>
                                  </p:stCondLst>
                                  <p:childTnLst>
                                    <p:set>
                                      <p:cBhvr>
                                        <p:cTn id="22" dur="1" fill="hold">
                                          <p:stCondLst>
                                            <p:cond delay="0"/>
                                          </p:stCondLst>
                                        </p:cTn>
                                        <p:tgtEl>
                                          <p:spTgt spid="373"/>
                                        </p:tgtEl>
                                        <p:attrNameLst>
                                          <p:attrName>style.visibility</p:attrName>
                                        </p:attrNameLst>
                                      </p:cBhvr>
                                      <p:to>
                                        <p:strVal val="visible"/>
                                      </p:to>
                                    </p:set>
                                    <p:animEffect transition="in" filter="fade">
                                      <p:cBhvr>
                                        <p:cTn id="23" dur="500"/>
                                        <p:tgtEl>
                                          <p:spTgt spid="373"/>
                                        </p:tgtEl>
                                      </p:cBhvr>
                                    </p:animEffect>
                                  </p:childTnLst>
                                </p:cTn>
                              </p:par>
                              <p:par>
                                <p:cTn id="24" presetID="10" presetClass="entr" presetSubtype="0" fill="hold" nodeType="withEffect">
                                  <p:stCondLst>
                                    <p:cond delay="500"/>
                                  </p:stCondLst>
                                  <p:childTnLst>
                                    <p:set>
                                      <p:cBhvr>
                                        <p:cTn id="25" dur="1" fill="hold">
                                          <p:stCondLst>
                                            <p:cond delay="0"/>
                                          </p:stCondLst>
                                        </p:cTn>
                                        <p:tgtEl>
                                          <p:spTgt spid="374"/>
                                        </p:tgtEl>
                                        <p:attrNameLst>
                                          <p:attrName>style.visibility</p:attrName>
                                        </p:attrNameLst>
                                      </p:cBhvr>
                                      <p:to>
                                        <p:strVal val="visible"/>
                                      </p:to>
                                    </p:set>
                                    <p:animEffect transition="in" filter="fade">
                                      <p:cBhvr>
                                        <p:cTn id="26" dur="75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4ed62bcc8c_0_690"/>
          <p:cNvSpPr/>
          <p:nvPr/>
        </p:nvSpPr>
        <p:spPr>
          <a:xfrm rot="10800000" flipH="1">
            <a:off x="3328352" y="1831283"/>
            <a:ext cx="6211800" cy="379500"/>
          </a:xfrm>
          <a:prstGeom prst="parallelogram">
            <a:avLst>
              <a:gd name="adj" fmla="val 100098"/>
            </a:avLst>
          </a:prstGeom>
          <a:solidFill>
            <a:schemeClr val="dk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24ed62bcc8c_0_690"/>
          <p:cNvSpPr txBox="1"/>
          <p:nvPr/>
        </p:nvSpPr>
        <p:spPr>
          <a:xfrm>
            <a:off x="296535" y="457200"/>
            <a:ext cx="8051400" cy="714300"/>
          </a:xfrm>
          <a:prstGeom prst="rect">
            <a:avLst/>
          </a:prstGeom>
          <a:noFill/>
          <a:ln>
            <a:noFill/>
          </a:ln>
        </p:spPr>
        <p:txBody>
          <a:bodyPr spcFirstLastPara="1" wrap="square" lIns="121900" tIns="60925" rIns="121900" bIns="60925" anchor="t" anchorCtr="0">
            <a:spAutoFit/>
          </a:bodyPr>
          <a:lstStyle/>
          <a:p>
            <a:pPr marL="0" marR="0" lvl="0" indent="0" algn="l" rtl="0">
              <a:lnSpc>
                <a:spcPct val="90000"/>
              </a:lnSpc>
              <a:spcBef>
                <a:spcPts val="0"/>
              </a:spcBef>
              <a:spcAft>
                <a:spcPts val="0"/>
              </a:spcAft>
              <a:buClr>
                <a:srgbClr val="000000"/>
              </a:buClr>
              <a:buSzPts val="4267"/>
              <a:buFont typeface="Arial"/>
              <a:buNone/>
            </a:pPr>
            <a:r>
              <a:rPr lang="en-GB" sz="4267" b="1" i="0" u="none" strike="noStrike" cap="none">
                <a:solidFill>
                  <a:srgbClr val="1D1D1B"/>
                </a:solidFill>
                <a:latin typeface="Calibri"/>
                <a:ea typeface="Calibri"/>
                <a:cs typeface="Calibri"/>
                <a:sym typeface="Calibri"/>
              </a:rPr>
              <a:t>IntoUniversity </a:t>
            </a:r>
            <a:endParaRPr sz="4267" b="0" i="0" u="none" strike="noStrike" cap="none">
              <a:solidFill>
                <a:srgbClr val="000000"/>
              </a:solidFill>
              <a:latin typeface="Arial"/>
              <a:ea typeface="Arial"/>
              <a:cs typeface="Arial"/>
              <a:sym typeface="Arial"/>
            </a:endParaRPr>
          </a:p>
        </p:txBody>
      </p:sp>
      <p:sp>
        <p:nvSpPr>
          <p:cNvPr id="92" name="Google Shape;92;g24ed62bcc8c_0_690"/>
          <p:cNvSpPr/>
          <p:nvPr/>
        </p:nvSpPr>
        <p:spPr>
          <a:xfrm>
            <a:off x="462650" y="2320817"/>
            <a:ext cx="1216200" cy="23346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867"/>
              <a:buFont typeface="Arial"/>
              <a:buNone/>
            </a:pPr>
            <a:r>
              <a:rPr lang="en-GB" sz="1867" b="0" i="0" u="none" strike="noStrike" cap="none">
                <a:solidFill>
                  <a:schemeClr val="dk1"/>
                </a:solidFill>
                <a:latin typeface="Calibri"/>
                <a:ea typeface="Calibri"/>
                <a:cs typeface="Calibri"/>
                <a:sym typeface="Calibri"/>
              </a:rPr>
              <a:t>2002</a:t>
            </a:r>
            <a:endParaRPr sz="1867"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Arial"/>
              <a:buNone/>
            </a:pPr>
            <a:r>
              <a:rPr lang="en-GB" sz="1200" b="0" i="0" u="none" strike="noStrike" cap="none">
                <a:solidFill>
                  <a:srgbClr val="1D1D1B"/>
                </a:solidFill>
                <a:latin typeface="Calibri"/>
                <a:ea typeface="Calibri"/>
                <a:cs typeface="Calibri"/>
                <a:sym typeface="Calibri"/>
              </a:rPr>
              <a:t>Piloted programmes in North Kensington.</a:t>
            </a:r>
            <a:endParaRPr sz="1467"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333"/>
              <a:buFont typeface="Arial"/>
              <a:buNone/>
            </a:pPr>
            <a:endParaRPr sz="1333" b="0" i="0" u="none" strike="noStrike" cap="none">
              <a:solidFill>
                <a:schemeClr val="dk1"/>
              </a:solidFill>
              <a:latin typeface="Calibri"/>
              <a:ea typeface="Calibri"/>
              <a:cs typeface="Calibri"/>
              <a:sym typeface="Calibri"/>
            </a:endParaRPr>
          </a:p>
        </p:txBody>
      </p:sp>
      <p:sp>
        <p:nvSpPr>
          <p:cNvPr id="93" name="Google Shape;93;g24ed62bcc8c_0_690"/>
          <p:cNvSpPr/>
          <p:nvPr/>
        </p:nvSpPr>
        <p:spPr>
          <a:xfrm>
            <a:off x="1973516" y="2280155"/>
            <a:ext cx="1179600" cy="23346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867"/>
              <a:buFont typeface="Arial"/>
              <a:buNone/>
            </a:pPr>
            <a:r>
              <a:rPr lang="en-GB" sz="1867" b="0" i="0" u="none" strike="noStrike" cap="none">
                <a:solidFill>
                  <a:schemeClr val="dk1"/>
                </a:solidFill>
                <a:latin typeface="Calibri"/>
                <a:ea typeface="Calibri"/>
                <a:cs typeface="Calibri"/>
                <a:sym typeface="Calibri"/>
              </a:rPr>
              <a:t>2007</a:t>
            </a:r>
            <a:endParaRPr sz="1867"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Launched as a registered charity, first scale-up plan to six centres.</a:t>
            </a:r>
            <a:endParaRPr sz="1333" b="0" i="0" u="none" strike="noStrike" cap="none">
              <a:solidFill>
                <a:schemeClr val="dk1"/>
              </a:solidFill>
              <a:latin typeface="Calibri"/>
              <a:ea typeface="Calibri"/>
              <a:cs typeface="Calibri"/>
              <a:sym typeface="Calibri"/>
            </a:endParaRPr>
          </a:p>
        </p:txBody>
      </p:sp>
      <p:sp>
        <p:nvSpPr>
          <p:cNvPr id="94" name="Google Shape;94;g24ed62bcc8c_0_690"/>
          <p:cNvSpPr/>
          <p:nvPr/>
        </p:nvSpPr>
        <p:spPr>
          <a:xfrm>
            <a:off x="3834103" y="2272085"/>
            <a:ext cx="1076700" cy="23346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rgbClr val="000000"/>
              </a:buClr>
              <a:buSzPts val="1333"/>
              <a:buFont typeface="Arial"/>
              <a:buNone/>
            </a:pPr>
            <a:endParaRPr sz="1333" b="0" i="0" u="none" strike="noStrike" cap="none">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867"/>
              <a:buFont typeface="Arial"/>
              <a:buNone/>
            </a:pPr>
            <a:r>
              <a:rPr lang="en-GB" sz="1867" b="0" i="0" u="none" strike="noStrike" cap="none">
                <a:solidFill>
                  <a:schemeClr val="dk1"/>
                </a:solidFill>
                <a:latin typeface="Calibri"/>
                <a:ea typeface="Calibri"/>
                <a:cs typeface="Calibri"/>
                <a:sym typeface="Calibri"/>
              </a:rPr>
              <a:t>2011</a:t>
            </a:r>
            <a:endParaRPr sz="1867"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Secured first university partnerships, launching centres outside London.</a:t>
            </a:r>
            <a:endParaRPr sz="1200" b="0" i="0" u="none" strike="noStrike" cap="none">
              <a:solidFill>
                <a:srgbClr val="000000"/>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333"/>
              <a:buFont typeface="Arial"/>
              <a:buNone/>
            </a:pPr>
            <a:endParaRPr sz="1333" b="0" i="0" u="none" strike="noStrike" cap="none">
              <a:solidFill>
                <a:schemeClr val="dk1"/>
              </a:solidFill>
              <a:latin typeface="Calibri"/>
              <a:ea typeface="Calibri"/>
              <a:cs typeface="Calibri"/>
              <a:sym typeface="Calibri"/>
            </a:endParaRPr>
          </a:p>
        </p:txBody>
      </p:sp>
      <p:sp>
        <p:nvSpPr>
          <p:cNvPr id="95" name="Google Shape;95;g24ed62bcc8c_0_690"/>
          <p:cNvSpPr/>
          <p:nvPr/>
        </p:nvSpPr>
        <p:spPr>
          <a:xfrm>
            <a:off x="5357519" y="2241281"/>
            <a:ext cx="1343700" cy="23346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867"/>
              <a:buFont typeface="Arial"/>
              <a:buNone/>
            </a:pPr>
            <a:r>
              <a:rPr lang="en-GB" sz="1867" b="0" i="0" u="none" strike="noStrike" cap="none">
                <a:solidFill>
                  <a:schemeClr val="dk1"/>
                </a:solidFill>
                <a:latin typeface="Calibri"/>
                <a:ea typeface="Calibri"/>
                <a:cs typeface="Calibri"/>
                <a:sym typeface="Calibri"/>
              </a:rPr>
              <a:t>2021</a:t>
            </a:r>
            <a:endParaRPr sz="1867"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Launched in Scotland. </a:t>
            </a:r>
            <a:endParaRPr sz="1200" b="0" i="0" u="none" strike="noStrike" cap="none">
              <a:solidFill>
                <a:schemeClr val="dk1"/>
              </a:solidFill>
              <a:latin typeface="Calibri"/>
              <a:ea typeface="Calibri"/>
              <a:cs typeface="Calibri"/>
              <a:sym typeface="Calibri"/>
            </a:endParaRPr>
          </a:p>
        </p:txBody>
      </p:sp>
      <p:sp>
        <p:nvSpPr>
          <p:cNvPr id="96" name="Google Shape;96;g24ed62bcc8c_0_690"/>
          <p:cNvSpPr/>
          <p:nvPr/>
        </p:nvSpPr>
        <p:spPr>
          <a:xfrm>
            <a:off x="7143483" y="2254847"/>
            <a:ext cx="1387800" cy="23346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867"/>
              <a:buFont typeface="Arial"/>
              <a:buNone/>
            </a:pPr>
            <a:r>
              <a:rPr lang="en-GB" sz="1867" b="0" i="0" u="none" strike="noStrike" cap="none">
                <a:solidFill>
                  <a:schemeClr val="dk1"/>
                </a:solidFill>
                <a:latin typeface="Calibri"/>
                <a:ea typeface="Calibri"/>
                <a:cs typeface="Calibri"/>
                <a:sym typeface="Calibri"/>
              </a:rPr>
              <a:t>2023</a:t>
            </a:r>
            <a:endParaRPr sz="1867"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Operating 39 local centres in 22 towns and cities.</a:t>
            </a:r>
            <a:endParaRPr sz="1200" b="0" i="0" u="none" strike="noStrike" cap="none">
              <a:solidFill>
                <a:schemeClr val="dk1"/>
              </a:solidFill>
              <a:latin typeface="Calibri"/>
              <a:ea typeface="Calibri"/>
              <a:cs typeface="Calibri"/>
              <a:sym typeface="Calibri"/>
            </a:endParaRPr>
          </a:p>
        </p:txBody>
      </p:sp>
      <p:sp>
        <p:nvSpPr>
          <p:cNvPr id="97" name="Google Shape;97;g24ed62bcc8c_0_690"/>
          <p:cNvSpPr txBox="1"/>
          <p:nvPr/>
        </p:nvSpPr>
        <p:spPr>
          <a:xfrm>
            <a:off x="462650" y="1028547"/>
            <a:ext cx="6838800" cy="566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467"/>
              <a:buFont typeface="Arial"/>
              <a:buNone/>
            </a:pPr>
            <a:r>
              <a:rPr lang="en-GB" sz="1467" b="1" i="0" u="none" strike="noStrike" cap="none">
                <a:solidFill>
                  <a:srgbClr val="1D1D1B"/>
                </a:solidFill>
                <a:latin typeface="Calibri"/>
                <a:ea typeface="Calibri"/>
                <a:cs typeface="Calibri"/>
                <a:sym typeface="Calibri"/>
              </a:rPr>
              <a:t>Into</a:t>
            </a:r>
            <a:r>
              <a:rPr lang="en-GB" sz="1467" b="0" i="0" u="none" strike="noStrike" cap="none">
                <a:solidFill>
                  <a:srgbClr val="1D1D1B"/>
                </a:solidFill>
                <a:latin typeface="Calibri"/>
                <a:ea typeface="Calibri"/>
                <a:cs typeface="Calibri"/>
                <a:sym typeface="Calibri"/>
              </a:rPr>
              <a:t>University provides local learning centres where young people are inspired to achieve.</a:t>
            </a:r>
            <a:endParaRPr sz="2133" b="0" i="0" u="none" strike="noStrike" cap="none">
              <a:solidFill>
                <a:srgbClr val="000000"/>
              </a:solidFill>
              <a:latin typeface="Arial"/>
              <a:ea typeface="Arial"/>
              <a:cs typeface="Arial"/>
              <a:sym typeface="Arial"/>
            </a:endParaRPr>
          </a:p>
        </p:txBody>
      </p:sp>
      <p:sp>
        <p:nvSpPr>
          <p:cNvPr id="98" name="Google Shape;98;g24ed62bcc8c_0_690"/>
          <p:cNvSpPr/>
          <p:nvPr/>
        </p:nvSpPr>
        <p:spPr>
          <a:xfrm rot="10800000" flipH="1">
            <a:off x="-412409" y="4275894"/>
            <a:ext cx="4120500" cy="379500"/>
          </a:xfrm>
          <a:prstGeom prst="parallelogram">
            <a:avLst>
              <a:gd name="adj" fmla="val 100098"/>
            </a:avLst>
          </a:prstGeom>
          <a:solidFill>
            <a:schemeClr val="accent3"/>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g24ed62bcc8c_0_690"/>
          <p:cNvSpPr/>
          <p:nvPr/>
        </p:nvSpPr>
        <p:spPr>
          <a:xfrm rot="-5400000">
            <a:off x="2106004" y="3053543"/>
            <a:ext cx="2824200" cy="379500"/>
          </a:xfrm>
          <a:prstGeom prst="parallelogram">
            <a:avLst>
              <a:gd name="adj" fmla="val 97868"/>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g24ed62bcc8c_0_690"/>
          <p:cNvSpPr/>
          <p:nvPr/>
        </p:nvSpPr>
        <p:spPr>
          <a:xfrm rot="5400000">
            <a:off x="1654481" y="2461320"/>
            <a:ext cx="168683" cy="14608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g24ed62bcc8c_0_690"/>
          <p:cNvSpPr/>
          <p:nvPr/>
        </p:nvSpPr>
        <p:spPr>
          <a:xfrm rot="5400000">
            <a:off x="3433979" y="2481178"/>
            <a:ext cx="168683" cy="14608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g24ed62bcc8c_0_690"/>
          <p:cNvSpPr/>
          <p:nvPr/>
        </p:nvSpPr>
        <p:spPr>
          <a:xfrm rot="5400000">
            <a:off x="5130089" y="2461318"/>
            <a:ext cx="168683" cy="14608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g24ed62bcc8c_0_690"/>
          <p:cNvSpPr/>
          <p:nvPr/>
        </p:nvSpPr>
        <p:spPr>
          <a:xfrm rot="5400000">
            <a:off x="6838145" y="2448344"/>
            <a:ext cx="168683" cy="14608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4" name="Google Shape;104;g24ed62bcc8c_0_690"/>
          <p:cNvGrpSpPr/>
          <p:nvPr/>
        </p:nvGrpSpPr>
        <p:grpSpPr>
          <a:xfrm flipH="1">
            <a:off x="2414381" y="5019584"/>
            <a:ext cx="2741295" cy="1542133"/>
            <a:chOff x="773948" y="4102714"/>
            <a:chExt cx="1850101" cy="1040786"/>
          </a:xfrm>
        </p:grpSpPr>
        <p:sp>
          <p:nvSpPr>
            <p:cNvPr id="105" name="Google Shape;105;g24ed62bcc8c_0_690"/>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chemeClr val="dk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g24ed62bcc8c_0_690"/>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g24ed62bcc8c_0_690"/>
          <p:cNvSpPr txBox="1">
            <a:spLocks noGrp="1"/>
          </p:cNvSpPr>
          <p:nvPr>
            <p:ph type="sldNum" idx="12"/>
          </p:nvPr>
        </p:nvSpPr>
        <p:spPr>
          <a:xfrm>
            <a:off x="7501235" y="6629904"/>
            <a:ext cx="1392000" cy="1641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200"/>
              <a:buNone/>
            </a:pPr>
            <a:fld id="{00000000-1234-1234-1234-123412341234}" type="slidenum">
              <a:rPr lang="en-GB"/>
              <a:t>2</a:t>
            </a:fld>
            <a:endParaRPr/>
          </a:p>
        </p:txBody>
      </p:sp>
      <p:sp>
        <p:nvSpPr>
          <p:cNvPr id="108" name="Google Shape;108;g24ed62bcc8c_0_690"/>
          <p:cNvSpPr/>
          <p:nvPr/>
        </p:nvSpPr>
        <p:spPr>
          <a:xfrm>
            <a:off x="0" y="6565955"/>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DISCOVERING</a:t>
            </a:r>
            <a:r>
              <a:rPr lang="en-GB" sz="1067" b="0" i="0" u="none" strike="noStrike" cap="none">
                <a:solidFill>
                  <a:srgbClr val="1D1D1B"/>
                </a:solidFill>
                <a:latin typeface="Calibri"/>
                <a:ea typeface="Calibri"/>
                <a:cs typeface="Calibri"/>
                <a:sym typeface="Calibri"/>
              </a:rPr>
              <a:t> FOCUS   |   </a:t>
            </a:r>
            <a:r>
              <a:rPr lang="en-GB" sz="1067" b="1" i="0" u="none" strike="noStrike" cap="none">
                <a:solidFill>
                  <a:srgbClr val="1D1D1B"/>
                </a:solidFill>
                <a:latin typeface="Calibri"/>
                <a:ea typeface="Calibri"/>
                <a:cs typeface="Calibri"/>
                <a:sym typeface="Calibri"/>
              </a:rPr>
              <a:t>REALISING</a:t>
            </a:r>
            <a:r>
              <a:rPr lang="en-GB" sz="1067" b="0" i="0" u="none" strike="noStrike" cap="none">
                <a:solidFill>
                  <a:srgbClr val="1D1D1B"/>
                </a:solidFill>
                <a:latin typeface="Calibri"/>
                <a:ea typeface="Calibri"/>
                <a:cs typeface="Calibri"/>
                <a:sym typeface="Calibri"/>
              </a:rPr>
              <a:t> POTENTIAL   |   </a:t>
            </a:r>
            <a:r>
              <a:rPr lang="en-GB" sz="1067" b="1" i="0" u="none" strike="noStrike" cap="none">
                <a:solidFill>
                  <a:srgbClr val="1D1D1B"/>
                </a:solidFill>
                <a:latin typeface="Calibri"/>
                <a:ea typeface="Calibri"/>
                <a:cs typeface="Calibri"/>
                <a:sym typeface="Calibri"/>
              </a:rPr>
              <a:t>SHAPING </a:t>
            </a:r>
            <a:r>
              <a:rPr lang="en-GB" sz="1067" b="0" i="0" u="none" strike="noStrike" cap="none">
                <a:solidFill>
                  <a:srgbClr val="1D1D1B"/>
                </a:solidFill>
                <a:latin typeface="Calibri"/>
                <a:ea typeface="Calibri"/>
                <a:cs typeface="Calibri"/>
                <a:sym typeface="Calibri"/>
              </a:rPr>
              <a:t>THE FUTURE</a:t>
            </a:r>
            <a:endParaRPr sz="1867" b="0" i="0" u="none" strike="noStrike" cap="none">
              <a:solidFill>
                <a:srgbClr val="000000"/>
              </a:solidFill>
              <a:latin typeface="Arial"/>
              <a:ea typeface="Arial"/>
              <a:cs typeface="Arial"/>
              <a:sym typeface="Arial"/>
            </a:endParaRPr>
          </a:p>
        </p:txBody>
      </p:sp>
      <p:sp>
        <p:nvSpPr>
          <p:cNvPr id="109" name="Google Shape;109;g24ed62bcc8c_0_690"/>
          <p:cNvSpPr/>
          <p:nvPr/>
        </p:nvSpPr>
        <p:spPr>
          <a:xfrm>
            <a:off x="0" y="6590191"/>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pic>
        <p:nvPicPr>
          <p:cNvPr id="110" name="Google Shape;110;g24ed62bcc8c_0_690"/>
          <p:cNvPicPr preferRelativeResize="0"/>
          <p:nvPr/>
        </p:nvPicPr>
        <p:blipFill rotWithShape="1">
          <a:blip r:embed="rId3">
            <a:alphaModFix/>
          </a:blip>
          <a:srcRect/>
          <a:stretch/>
        </p:blipFill>
        <p:spPr>
          <a:xfrm>
            <a:off x="5917600" y="3627526"/>
            <a:ext cx="2975625" cy="28729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50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childTnLst>
                                </p:cTn>
                              </p:par>
                              <p:par>
                                <p:cTn id="19" presetID="10" presetClass="entr" presetSubtype="0" fill="hold" nodeType="withEffect">
                                  <p:stCondLst>
                                    <p:cond delay="25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par>
                                <p:cTn id="22" presetID="10" presetClass="entr" presetSubtype="0" fill="hold" nodeType="withEffect">
                                  <p:stCondLst>
                                    <p:cond delay="50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par>
                                <p:cTn id="36" presetID="10" presetClass="entr" presetSubtype="0"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500"/>
                                        <p:tgtEl>
                                          <p:spTgt spid="101"/>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500"/>
                                        <p:tgtEl>
                                          <p:spTgt spid="94"/>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fade">
                                      <p:cBhvr>
                                        <p:cTn id="49" dur="500"/>
                                        <p:tgtEl>
                                          <p:spTgt spid="103"/>
                                        </p:tgtEl>
                                      </p:cBhvr>
                                    </p:animEffect>
                                  </p:childTnLst>
                                </p:cTn>
                              </p:par>
                              <p:par>
                                <p:cTn id="50" presetID="10" presetClass="entr" presetSubtype="0" fill="hold"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par>
                                <p:cTn id="53" presetID="10" presetClass="entr" presetSubtype="0" fill="hold" nodeType="withEffect">
                                  <p:stCondLst>
                                    <p:cond delay="50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24ed62bcc8c_0_738"/>
          <p:cNvPicPr preferRelativeResize="0"/>
          <p:nvPr/>
        </p:nvPicPr>
        <p:blipFill rotWithShape="1">
          <a:blip r:embed="rId3">
            <a:alphaModFix/>
          </a:blip>
          <a:srcRect l="37737" r="3240"/>
          <a:stretch/>
        </p:blipFill>
        <p:spPr>
          <a:xfrm>
            <a:off x="-883554" y="-8670"/>
            <a:ext cx="5802615" cy="6561844"/>
          </a:xfrm>
          <a:custGeom>
            <a:avLst/>
            <a:gdLst/>
            <a:ahLst/>
            <a:cxnLst/>
            <a:rect l="l" t="t" r="r" b="b"/>
            <a:pathLst>
              <a:path w="4354683" h="4924461" extrusionOk="0">
                <a:moveTo>
                  <a:pt x="0" y="0"/>
                </a:moveTo>
                <a:lnTo>
                  <a:pt x="975604" y="0"/>
                </a:lnTo>
                <a:lnTo>
                  <a:pt x="4354683" y="4924461"/>
                </a:lnTo>
                <a:lnTo>
                  <a:pt x="0" y="4924461"/>
                </a:lnTo>
                <a:close/>
              </a:path>
            </a:pathLst>
          </a:custGeom>
          <a:noFill/>
          <a:ln>
            <a:noFill/>
          </a:ln>
        </p:spPr>
      </p:pic>
      <p:sp>
        <p:nvSpPr>
          <p:cNvPr id="116" name="Google Shape;116;g24ed62bcc8c_0_738"/>
          <p:cNvSpPr txBox="1"/>
          <p:nvPr/>
        </p:nvSpPr>
        <p:spPr>
          <a:xfrm>
            <a:off x="5763307" y="4884435"/>
            <a:ext cx="3089700" cy="12933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br>
              <a:rPr lang="en-GB" sz="1867" b="0" i="0" u="none" strike="noStrike" cap="none">
                <a:solidFill>
                  <a:srgbClr val="990033"/>
                </a:solidFill>
                <a:latin typeface="Calibri"/>
                <a:ea typeface="Calibri"/>
                <a:cs typeface="Calibri"/>
                <a:sym typeface="Calibri"/>
              </a:rPr>
            </a:br>
            <a:r>
              <a:rPr lang="en-GB" sz="1867" b="0" i="0" u="none" strike="noStrike" cap="none">
                <a:solidFill>
                  <a:srgbClr val="1D1D1B"/>
                </a:solidFill>
                <a:latin typeface="Calibri"/>
                <a:ea typeface="Calibri"/>
                <a:cs typeface="Calibri"/>
                <a:sym typeface="Calibri"/>
              </a:rPr>
              <a:t>Early and sustained, long-term interventions; programmes for Primary and Secondary students</a:t>
            </a:r>
            <a:endParaRPr sz="1867" b="0" i="0" u="none" strike="noStrike" cap="none">
              <a:solidFill>
                <a:srgbClr val="000000"/>
              </a:solidFill>
              <a:latin typeface="Arial"/>
              <a:ea typeface="Arial"/>
              <a:cs typeface="Arial"/>
              <a:sym typeface="Arial"/>
            </a:endParaRPr>
          </a:p>
        </p:txBody>
      </p:sp>
      <p:grpSp>
        <p:nvGrpSpPr>
          <p:cNvPr id="117" name="Google Shape;117;g24ed62bcc8c_0_738"/>
          <p:cNvGrpSpPr/>
          <p:nvPr/>
        </p:nvGrpSpPr>
        <p:grpSpPr>
          <a:xfrm rot="10800000">
            <a:off x="1497100" y="173"/>
            <a:ext cx="2466740" cy="1387680"/>
            <a:chOff x="773948" y="4102714"/>
            <a:chExt cx="1850101" cy="1040786"/>
          </a:xfrm>
        </p:grpSpPr>
        <p:sp>
          <p:nvSpPr>
            <p:cNvPr id="118" name="Google Shape;118;g24ed62bcc8c_0_738"/>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g24ed62bcc8c_0_738"/>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 name="Google Shape;120;g24ed62bcc8c_0_738"/>
          <p:cNvSpPr txBox="1"/>
          <p:nvPr/>
        </p:nvSpPr>
        <p:spPr>
          <a:xfrm>
            <a:off x="3851144" y="1517781"/>
            <a:ext cx="4859700" cy="5172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Neighbourhood-based centres at the heart of communities</a:t>
            </a:r>
            <a:endParaRPr sz="1867" b="0" i="0" u="none" strike="noStrike" cap="none">
              <a:solidFill>
                <a:srgbClr val="000000"/>
              </a:solidFill>
              <a:latin typeface="Arial"/>
              <a:ea typeface="Arial"/>
              <a:cs typeface="Arial"/>
              <a:sym typeface="Arial"/>
            </a:endParaRPr>
          </a:p>
        </p:txBody>
      </p:sp>
      <p:cxnSp>
        <p:nvCxnSpPr>
          <p:cNvPr id="121" name="Google Shape;121;g24ed62bcc8c_0_738"/>
          <p:cNvCxnSpPr/>
          <p:nvPr/>
        </p:nvCxnSpPr>
        <p:spPr>
          <a:xfrm>
            <a:off x="3985646" y="2227088"/>
            <a:ext cx="5910000" cy="0"/>
          </a:xfrm>
          <a:prstGeom prst="straightConnector1">
            <a:avLst/>
          </a:prstGeom>
          <a:noFill/>
          <a:ln w="12700" cap="rnd" cmpd="sng">
            <a:solidFill>
              <a:srgbClr val="E6E6E6"/>
            </a:solidFill>
            <a:prstDash val="solid"/>
            <a:round/>
            <a:headEnd type="none" w="sm" len="sm"/>
            <a:tailEnd type="none" w="sm" len="sm"/>
          </a:ln>
        </p:spPr>
      </p:cxnSp>
      <p:sp>
        <p:nvSpPr>
          <p:cNvPr id="122" name="Google Shape;122;g24ed62bcc8c_0_738"/>
          <p:cNvSpPr txBox="1"/>
          <p:nvPr/>
        </p:nvSpPr>
        <p:spPr>
          <a:xfrm>
            <a:off x="4269079" y="2584125"/>
            <a:ext cx="3784200" cy="5172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All talents, all abilities: achieving a progression to HE rate of 68%</a:t>
            </a:r>
            <a:endParaRPr sz="1867" b="0" i="0" u="none" strike="noStrike" cap="none">
              <a:solidFill>
                <a:srgbClr val="990033"/>
              </a:solidFill>
              <a:latin typeface="Calibri"/>
              <a:ea typeface="Calibri"/>
              <a:cs typeface="Calibri"/>
              <a:sym typeface="Calibri"/>
            </a:endParaRPr>
          </a:p>
        </p:txBody>
      </p:sp>
      <p:sp>
        <p:nvSpPr>
          <p:cNvPr id="123" name="Google Shape;123;g24ed62bcc8c_0_738"/>
          <p:cNvSpPr txBox="1"/>
          <p:nvPr/>
        </p:nvSpPr>
        <p:spPr>
          <a:xfrm>
            <a:off x="4850526" y="3368188"/>
            <a:ext cx="3837300" cy="5172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Scalable model to reach social mobility cold spots</a:t>
            </a:r>
            <a:endParaRPr sz="1400" b="0" i="0" u="none" strike="noStrike" cap="none">
              <a:solidFill>
                <a:srgbClr val="000000"/>
              </a:solidFill>
              <a:latin typeface="Arial"/>
              <a:ea typeface="Arial"/>
              <a:cs typeface="Arial"/>
              <a:sym typeface="Arial"/>
            </a:endParaRPr>
          </a:p>
        </p:txBody>
      </p:sp>
      <p:cxnSp>
        <p:nvCxnSpPr>
          <p:cNvPr id="124" name="Google Shape;124;g24ed62bcc8c_0_738"/>
          <p:cNvCxnSpPr/>
          <p:nvPr/>
        </p:nvCxnSpPr>
        <p:spPr>
          <a:xfrm>
            <a:off x="4370587" y="3144503"/>
            <a:ext cx="5115900" cy="0"/>
          </a:xfrm>
          <a:prstGeom prst="straightConnector1">
            <a:avLst/>
          </a:prstGeom>
          <a:noFill/>
          <a:ln w="12700" cap="rnd" cmpd="sng">
            <a:solidFill>
              <a:srgbClr val="E6E6E6"/>
            </a:solidFill>
            <a:prstDash val="solid"/>
            <a:round/>
            <a:headEnd type="none" w="sm" len="sm"/>
            <a:tailEnd type="none" w="sm" len="sm"/>
          </a:ln>
        </p:spPr>
      </p:cxnSp>
      <p:sp>
        <p:nvSpPr>
          <p:cNvPr id="125" name="Google Shape;125;g24ed62bcc8c_0_738"/>
          <p:cNvSpPr txBox="1"/>
          <p:nvPr/>
        </p:nvSpPr>
        <p:spPr>
          <a:xfrm>
            <a:off x="5281494" y="4411319"/>
            <a:ext cx="3664200" cy="258600"/>
          </a:xfrm>
          <a:prstGeom prst="rect">
            <a:avLst/>
          </a:prstGeom>
          <a:noFill/>
          <a:ln>
            <a:noFill/>
          </a:ln>
        </p:spPr>
        <p:txBody>
          <a:bodyPr spcFirstLastPara="1" wrap="square" lIns="0" tIns="0" rIns="0" bIns="0" anchor="ctr" anchorCtr="0">
            <a:spAutoFit/>
          </a:bodyPr>
          <a:lstStyle/>
          <a:p>
            <a:pPr marL="0" marR="0" lvl="0" indent="0" algn="l" rtl="0">
              <a:lnSpc>
                <a:spcPct val="90000"/>
              </a:lnSpc>
              <a:spcBef>
                <a:spcPts val="0"/>
              </a:spcBef>
              <a:spcAft>
                <a:spcPts val="0"/>
              </a:spcAft>
              <a:buClr>
                <a:srgbClr val="000000"/>
              </a:buClr>
              <a:buSzPts val="1867"/>
              <a:buFont typeface="Arial"/>
              <a:buNone/>
            </a:pPr>
            <a:r>
              <a:rPr lang="en-GB" sz="1867" b="0" i="0" u="none" strike="noStrike" cap="none">
                <a:solidFill>
                  <a:srgbClr val="1D1D1B"/>
                </a:solidFill>
                <a:latin typeface="Calibri"/>
                <a:ea typeface="Calibri"/>
                <a:cs typeface="Calibri"/>
                <a:sym typeface="Calibri"/>
              </a:rPr>
              <a:t>Rigorous impact measurement </a:t>
            </a:r>
            <a:endParaRPr sz="1867" b="0" i="0" u="none" strike="noStrike" cap="none">
              <a:solidFill>
                <a:srgbClr val="000000"/>
              </a:solidFill>
              <a:latin typeface="Arial"/>
              <a:ea typeface="Arial"/>
              <a:cs typeface="Arial"/>
              <a:sym typeface="Arial"/>
            </a:endParaRPr>
          </a:p>
        </p:txBody>
      </p:sp>
      <p:cxnSp>
        <p:nvCxnSpPr>
          <p:cNvPr id="126" name="Google Shape;126;g24ed62bcc8c_0_738"/>
          <p:cNvCxnSpPr/>
          <p:nvPr/>
        </p:nvCxnSpPr>
        <p:spPr>
          <a:xfrm>
            <a:off x="4807408" y="4131388"/>
            <a:ext cx="4436700" cy="0"/>
          </a:xfrm>
          <a:prstGeom prst="straightConnector1">
            <a:avLst/>
          </a:prstGeom>
          <a:noFill/>
          <a:ln w="12700" cap="rnd" cmpd="sng">
            <a:solidFill>
              <a:srgbClr val="E6E6E6"/>
            </a:solidFill>
            <a:prstDash val="solid"/>
            <a:round/>
            <a:headEnd type="none" w="sm" len="sm"/>
            <a:tailEnd type="none" w="sm" len="sm"/>
          </a:ln>
        </p:spPr>
      </p:cxnSp>
      <p:cxnSp>
        <p:nvCxnSpPr>
          <p:cNvPr id="127" name="Google Shape;127;g24ed62bcc8c_0_738"/>
          <p:cNvCxnSpPr/>
          <p:nvPr/>
        </p:nvCxnSpPr>
        <p:spPr>
          <a:xfrm>
            <a:off x="5271460" y="4933608"/>
            <a:ext cx="4254000" cy="0"/>
          </a:xfrm>
          <a:prstGeom prst="straightConnector1">
            <a:avLst/>
          </a:prstGeom>
          <a:noFill/>
          <a:ln w="12700" cap="rnd" cmpd="sng">
            <a:solidFill>
              <a:srgbClr val="E6E6E6"/>
            </a:solidFill>
            <a:prstDash val="solid"/>
            <a:round/>
            <a:headEnd type="none" w="sm" len="sm"/>
            <a:tailEnd type="none" w="sm" len="sm"/>
          </a:ln>
        </p:spPr>
      </p:cxnSp>
      <p:sp>
        <p:nvSpPr>
          <p:cNvPr id="128" name="Google Shape;128;g24ed62bcc8c_0_738"/>
          <p:cNvSpPr/>
          <p:nvPr/>
        </p:nvSpPr>
        <p:spPr>
          <a:xfrm rot="5400000">
            <a:off x="3073274" y="1607675"/>
            <a:ext cx="488993" cy="384919"/>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000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g24ed62bcc8c_0_738"/>
          <p:cNvSpPr/>
          <p:nvPr/>
        </p:nvSpPr>
        <p:spPr>
          <a:xfrm rot="5400000">
            <a:off x="3653914" y="2558384"/>
            <a:ext cx="358215" cy="310233"/>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g24ed62bcc8c_0_738"/>
          <p:cNvSpPr/>
          <p:nvPr/>
        </p:nvSpPr>
        <p:spPr>
          <a:xfrm rot="5400000">
            <a:off x="4836308" y="4441724"/>
            <a:ext cx="251130" cy="197794"/>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C66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g24ed62bcc8c_0_738"/>
          <p:cNvSpPr/>
          <p:nvPr/>
        </p:nvSpPr>
        <p:spPr>
          <a:xfrm rot="5400000">
            <a:off x="5386768" y="5346733"/>
            <a:ext cx="180055" cy="155937"/>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1D1D1B"/>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g24ed62bcc8c_0_738"/>
          <p:cNvSpPr/>
          <p:nvPr/>
        </p:nvSpPr>
        <p:spPr>
          <a:xfrm rot="5400000">
            <a:off x="4263283" y="3514144"/>
            <a:ext cx="260607" cy="225699"/>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FC977C"/>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g24ed62bcc8c_0_738"/>
          <p:cNvSpPr txBox="1">
            <a:spLocks noGrp="1"/>
          </p:cNvSpPr>
          <p:nvPr>
            <p:ph type="sldNum" idx="12"/>
          </p:nvPr>
        </p:nvSpPr>
        <p:spPr>
          <a:xfrm>
            <a:off x="7501235" y="6629904"/>
            <a:ext cx="1392000" cy="1641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200"/>
              <a:buNone/>
            </a:pPr>
            <a:fld id="{00000000-1234-1234-1234-123412341234}" type="slidenum">
              <a:rPr lang="en-GB"/>
              <a:t>3</a:t>
            </a:fld>
            <a:endParaRPr/>
          </a:p>
        </p:txBody>
      </p:sp>
      <p:sp>
        <p:nvSpPr>
          <p:cNvPr id="134" name="Google Shape;134;g24ed62bcc8c_0_738"/>
          <p:cNvSpPr/>
          <p:nvPr/>
        </p:nvSpPr>
        <p:spPr>
          <a:xfrm rot="5400000">
            <a:off x="198034" y="4516523"/>
            <a:ext cx="326943" cy="283149"/>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C66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g24ed62bcc8c_0_738"/>
          <p:cNvSpPr/>
          <p:nvPr/>
        </p:nvSpPr>
        <p:spPr>
          <a:xfrm rot="10800000" flipH="1">
            <a:off x="401673" y="-2476"/>
            <a:ext cx="5222227" cy="6568428"/>
          </a:xfrm>
          <a:custGeom>
            <a:avLst/>
            <a:gdLst/>
            <a:ahLst/>
            <a:cxnLst/>
            <a:rect l="l" t="t" r="r" b="b"/>
            <a:pathLst>
              <a:path w="3085511" h="3880903" extrusionOk="0">
                <a:moveTo>
                  <a:pt x="422503" y="3880903"/>
                </a:moveTo>
                <a:lnTo>
                  <a:pt x="0" y="3880903"/>
                </a:lnTo>
                <a:lnTo>
                  <a:pt x="2663008" y="0"/>
                </a:lnTo>
                <a:lnTo>
                  <a:pt x="3085511" y="0"/>
                </a:lnTo>
                <a:close/>
              </a:path>
            </a:pathLst>
          </a:custGeom>
          <a:solidFill>
            <a:srgbClr val="37333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g24ed62bcc8c_0_738"/>
          <p:cNvSpPr/>
          <p:nvPr/>
        </p:nvSpPr>
        <p:spPr>
          <a:xfrm rot="5400000">
            <a:off x="3153457" y="5469534"/>
            <a:ext cx="788453" cy="682841"/>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FC977C"/>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g24ed62bcc8c_0_738"/>
          <p:cNvSpPr txBox="1"/>
          <p:nvPr/>
        </p:nvSpPr>
        <p:spPr>
          <a:xfrm>
            <a:off x="3621274" y="652998"/>
            <a:ext cx="8051400" cy="517200"/>
          </a:xfrm>
          <a:prstGeom prst="rect">
            <a:avLst/>
          </a:prstGeom>
          <a:noFill/>
          <a:ln>
            <a:noFill/>
          </a:ln>
        </p:spPr>
        <p:txBody>
          <a:bodyPr spcFirstLastPara="1" wrap="square" lIns="121900" tIns="60925" rIns="121900" bIns="60925" anchor="t" anchorCtr="0">
            <a:spAutoFit/>
          </a:bodyPr>
          <a:lstStyle/>
          <a:p>
            <a:pPr marL="0" marR="0" lvl="0" indent="0" algn="l" rtl="0">
              <a:lnSpc>
                <a:spcPct val="80000"/>
              </a:lnSpc>
              <a:spcBef>
                <a:spcPts val="0"/>
              </a:spcBef>
              <a:spcAft>
                <a:spcPts val="0"/>
              </a:spcAft>
              <a:buClr>
                <a:srgbClr val="000000"/>
              </a:buClr>
              <a:buSzPts val="3200"/>
              <a:buFont typeface="Arial"/>
              <a:buNone/>
            </a:pPr>
            <a:r>
              <a:rPr lang="en-GB" sz="3200" b="1" i="0" u="none" strike="noStrike" cap="none">
                <a:solidFill>
                  <a:srgbClr val="000000"/>
                </a:solidFill>
                <a:latin typeface="Calibri"/>
                <a:ea typeface="Calibri"/>
                <a:cs typeface="Calibri"/>
                <a:sym typeface="Calibri"/>
              </a:rPr>
              <a:t>What</a:t>
            </a:r>
            <a:r>
              <a:rPr lang="en-GB" sz="3200" b="0" i="0" u="none" strike="noStrike" cap="none">
                <a:solidFill>
                  <a:srgbClr val="000000"/>
                </a:solidFill>
                <a:latin typeface="Calibri"/>
                <a:ea typeface="Calibri"/>
                <a:cs typeface="Calibri"/>
                <a:sym typeface="Calibri"/>
              </a:rPr>
              <a:t> makes us distinctive</a:t>
            </a:r>
            <a:endParaRPr sz="1467" b="0" i="0" u="none" strike="noStrike" cap="none">
              <a:solidFill>
                <a:srgbClr val="000000"/>
              </a:solidFill>
              <a:latin typeface="Arial"/>
              <a:ea typeface="Arial"/>
              <a:cs typeface="Arial"/>
              <a:sym typeface="Arial"/>
            </a:endParaRPr>
          </a:p>
        </p:txBody>
      </p:sp>
      <p:sp>
        <p:nvSpPr>
          <p:cNvPr id="138" name="Google Shape;138;g24ed62bcc8c_0_738"/>
          <p:cNvSpPr/>
          <p:nvPr/>
        </p:nvSpPr>
        <p:spPr>
          <a:xfrm>
            <a:off x="0" y="6557278"/>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43" name="Google Shape;143;g24ed62bcc8c_0_789"/>
          <p:cNvCxnSpPr/>
          <p:nvPr/>
        </p:nvCxnSpPr>
        <p:spPr>
          <a:xfrm>
            <a:off x="611187" y="1917517"/>
            <a:ext cx="6608700" cy="0"/>
          </a:xfrm>
          <a:prstGeom prst="straightConnector1">
            <a:avLst/>
          </a:prstGeom>
          <a:noFill/>
          <a:ln w="12700" cap="rnd" cmpd="sng">
            <a:solidFill>
              <a:srgbClr val="E6E6E6"/>
            </a:solidFill>
            <a:prstDash val="solid"/>
            <a:round/>
            <a:headEnd type="none" w="sm" len="sm"/>
            <a:tailEnd type="none" w="sm" len="sm"/>
          </a:ln>
        </p:spPr>
      </p:cxnSp>
      <p:pic>
        <p:nvPicPr>
          <p:cNvPr id="144" name="Google Shape;144;g24ed62bcc8c_0_789"/>
          <p:cNvPicPr preferRelativeResize="0"/>
          <p:nvPr/>
        </p:nvPicPr>
        <p:blipFill rotWithShape="1">
          <a:blip r:embed="rId3">
            <a:alphaModFix/>
          </a:blip>
          <a:srcRect l="32688" r="-8867"/>
          <a:stretch/>
        </p:blipFill>
        <p:spPr>
          <a:xfrm>
            <a:off x="3434768" y="-914398"/>
            <a:ext cx="8526130" cy="7469163"/>
          </a:xfrm>
          <a:custGeom>
            <a:avLst/>
            <a:gdLst/>
            <a:ahLst/>
            <a:cxnLst/>
            <a:rect l="l" t="t" r="r" b="b"/>
            <a:pathLst>
              <a:path w="6446979" h="5647760" extrusionOk="0">
                <a:moveTo>
                  <a:pt x="0" y="0"/>
                </a:moveTo>
                <a:lnTo>
                  <a:pt x="6446979" y="0"/>
                </a:lnTo>
                <a:lnTo>
                  <a:pt x="6446979" y="5647760"/>
                </a:lnTo>
                <a:lnTo>
                  <a:pt x="3852959" y="5647760"/>
                </a:lnTo>
                <a:lnTo>
                  <a:pt x="0" y="0"/>
                </a:lnTo>
                <a:close/>
              </a:path>
            </a:pathLst>
          </a:custGeom>
          <a:noFill/>
          <a:ln>
            <a:noFill/>
          </a:ln>
        </p:spPr>
      </p:pic>
      <p:sp>
        <p:nvSpPr>
          <p:cNvPr id="145" name="Google Shape;145;g24ed62bcc8c_0_789"/>
          <p:cNvSpPr txBox="1"/>
          <p:nvPr/>
        </p:nvSpPr>
        <p:spPr>
          <a:xfrm>
            <a:off x="718789" y="2553362"/>
            <a:ext cx="4932900" cy="1567500"/>
          </a:xfrm>
          <a:prstGeom prst="rect">
            <a:avLst/>
          </a:prstGeom>
          <a:noFill/>
          <a:ln>
            <a:noFill/>
          </a:ln>
        </p:spPr>
        <p:txBody>
          <a:bodyPr spcFirstLastPara="1" wrap="square" lIns="0" tIns="0" rIns="0" bIns="0" anchor="ctr" anchorCtr="0">
            <a:noAutofit/>
          </a:bodyPr>
          <a:lstStyle/>
          <a:p>
            <a:pPr marL="228593" marR="0" lvl="0" indent="-228593" algn="l" rtl="0">
              <a:lnSpc>
                <a:spcPct val="150000"/>
              </a:lnSpc>
              <a:spcBef>
                <a:spcPts val="0"/>
              </a:spcBef>
              <a:spcAft>
                <a:spcPts val="0"/>
              </a:spcAft>
              <a:buClr>
                <a:srgbClr val="000000"/>
              </a:buClr>
              <a:buSzPts val="1867"/>
              <a:buFont typeface="Arial"/>
              <a:buChar char="•"/>
            </a:pPr>
            <a:r>
              <a:rPr lang="en-GB" sz="1867" b="0" i="0" u="none" strike="noStrike" cap="none">
                <a:solidFill>
                  <a:srgbClr val="1D1D1B"/>
                </a:solidFill>
                <a:latin typeface="Calibri"/>
                <a:ea typeface="Calibri"/>
                <a:cs typeface="Calibri"/>
                <a:sym typeface="Calibri"/>
              </a:rPr>
              <a:t>Eligible for Free School Meals (FSM)</a:t>
            </a:r>
            <a:endParaRPr sz="1400" b="0" i="0" u="none" strike="noStrike" cap="none">
              <a:solidFill>
                <a:srgbClr val="000000"/>
              </a:solidFill>
              <a:latin typeface="Arial"/>
              <a:ea typeface="Arial"/>
              <a:cs typeface="Arial"/>
              <a:sym typeface="Arial"/>
            </a:endParaRPr>
          </a:p>
          <a:p>
            <a:pPr marL="228593" marR="0" lvl="0" indent="-228593" algn="l" rtl="0">
              <a:lnSpc>
                <a:spcPct val="150000"/>
              </a:lnSpc>
              <a:spcBef>
                <a:spcPts val="0"/>
              </a:spcBef>
              <a:spcAft>
                <a:spcPts val="0"/>
              </a:spcAft>
              <a:buClr>
                <a:srgbClr val="000000"/>
              </a:buClr>
              <a:buSzPts val="1867"/>
              <a:buFont typeface="Arial"/>
              <a:buChar char="•"/>
            </a:pPr>
            <a:r>
              <a:rPr lang="en-GB" sz="1867" b="0" i="0" u="none" strike="noStrike" cap="none">
                <a:solidFill>
                  <a:srgbClr val="1D1D1B"/>
                </a:solidFill>
                <a:latin typeface="Calibri"/>
                <a:ea typeface="Calibri"/>
                <a:cs typeface="Calibri"/>
                <a:sym typeface="Calibri"/>
              </a:rPr>
              <a:t>Household income of £25,000 or less</a:t>
            </a:r>
            <a:endParaRPr sz="1400" b="0" i="0" u="none" strike="noStrike" cap="none">
              <a:solidFill>
                <a:srgbClr val="000000"/>
              </a:solidFill>
              <a:latin typeface="Arial"/>
              <a:ea typeface="Arial"/>
              <a:cs typeface="Arial"/>
              <a:sym typeface="Arial"/>
            </a:endParaRPr>
          </a:p>
          <a:p>
            <a:pPr marL="228593" marR="0" lvl="0" indent="-228593" algn="l" rtl="0">
              <a:lnSpc>
                <a:spcPct val="150000"/>
              </a:lnSpc>
              <a:spcBef>
                <a:spcPts val="0"/>
              </a:spcBef>
              <a:spcAft>
                <a:spcPts val="0"/>
              </a:spcAft>
              <a:buClr>
                <a:srgbClr val="000000"/>
              </a:buClr>
              <a:buSzPts val="1867"/>
              <a:buFont typeface="Arial"/>
              <a:buChar char="•"/>
            </a:pPr>
            <a:r>
              <a:rPr lang="en-GB" sz="1867" b="0" i="0" u="none" strike="noStrike" cap="none">
                <a:solidFill>
                  <a:srgbClr val="1D1D1B"/>
                </a:solidFill>
                <a:latin typeface="Calibri"/>
                <a:ea typeface="Calibri"/>
                <a:cs typeface="Calibri"/>
                <a:sym typeface="Calibri"/>
              </a:rPr>
              <a:t>Eligible for Pupil Premium Grant</a:t>
            </a:r>
            <a:endParaRPr sz="1400" b="0" i="0" u="none" strike="noStrike" cap="none">
              <a:solidFill>
                <a:srgbClr val="000000"/>
              </a:solidFill>
              <a:latin typeface="Arial"/>
              <a:ea typeface="Arial"/>
              <a:cs typeface="Arial"/>
              <a:sym typeface="Arial"/>
            </a:endParaRPr>
          </a:p>
          <a:p>
            <a:pPr marL="228593" marR="0" lvl="0" indent="-228593" algn="l" rtl="0">
              <a:lnSpc>
                <a:spcPct val="150000"/>
              </a:lnSpc>
              <a:spcBef>
                <a:spcPts val="0"/>
              </a:spcBef>
              <a:spcAft>
                <a:spcPts val="0"/>
              </a:spcAft>
              <a:buClr>
                <a:srgbClr val="000000"/>
              </a:buClr>
              <a:buSzPts val="1867"/>
              <a:buFont typeface="Arial"/>
              <a:buChar char="•"/>
            </a:pPr>
            <a:r>
              <a:rPr lang="en-GB" sz="1867" b="0" i="0" u="none" strike="noStrike" cap="none">
                <a:solidFill>
                  <a:srgbClr val="1D1D1B"/>
                </a:solidFill>
                <a:latin typeface="Calibri"/>
                <a:ea typeface="Calibri"/>
                <a:cs typeface="Calibri"/>
                <a:sym typeface="Calibri"/>
              </a:rPr>
              <a:t>A Care Experienced Young Person</a:t>
            </a:r>
            <a:endParaRPr sz="1400" b="0" i="0" u="none" strike="noStrike" cap="none">
              <a:solidFill>
                <a:srgbClr val="000000"/>
              </a:solidFill>
              <a:latin typeface="Arial"/>
              <a:ea typeface="Arial"/>
              <a:cs typeface="Arial"/>
              <a:sym typeface="Arial"/>
            </a:endParaRPr>
          </a:p>
          <a:p>
            <a:pPr marL="228593" marR="0" lvl="0" indent="-228593" algn="l" rtl="0">
              <a:lnSpc>
                <a:spcPct val="150000"/>
              </a:lnSpc>
              <a:spcBef>
                <a:spcPts val="0"/>
              </a:spcBef>
              <a:spcAft>
                <a:spcPts val="0"/>
              </a:spcAft>
              <a:buClr>
                <a:srgbClr val="000000"/>
              </a:buClr>
              <a:buSzPts val="1867"/>
              <a:buFont typeface="Arial"/>
              <a:buChar char="•"/>
            </a:pPr>
            <a:r>
              <a:rPr lang="en-GB" sz="1867" b="0" i="0" u="none" strike="noStrike" cap="none">
                <a:solidFill>
                  <a:srgbClr val="1D1D1B"/>
                </a:solidFill>
                <a:latin typeface="Calibri"/>
                <a:ea typeface="Calibri"/>
                <a:cs typeface="Calibri"/>
                <a:sym typeface="Calibri"/>
              </a:rPr>
              <a:t>Living in social housing</a:t>
            </a:r>
            <a:endParaRPr sz="1400" b="0" i="0" u="none" strike="noStrike" cap="none">
              <a:solidFill>
                <a:srgbClr val="000000"/>
              </a:solidFill>
              <a:latin typeface="Arial"/>
              <a:ea typeface="Arial"/>
              <a:cs typeface="Arial"/>
              <a:sym typeface="Arial"/>
            </a:endParaRPr>
          </a:p>
          <a:p>
            <a:pPr marL="228593" marR="0" lvl="0" indent="-228593" algn="l" rtl="0">
              <a:lnSpc>
                <a:spcPct val="150000"/>
              </a:lnSpc>
              <a:spcBef>
                <a:spcPts val="0"/>
              </a:spcBef>
              <a:spcAft>
                <a:spcPts val="0"/>
              </a:spcAft>
              <a:buClr>
                <a:srgbClr val="000000"/>
              </a:buClr>
              <a:buSzPts val="1867"/>
              <a:buFont typeface="Arial"/>
              <a:buChar char="•"/>
            </a:pPr>
            <a:r>
              <a:rPr lang="en-GB" sz="1867" b="0" i="0" u="none" strike="noStrike" cap="none">
                <a:solidFill>
                  <a:srgbClr val="1D1D1B"/>
                </a:solidFill>
                <a:latin typeface="Calibri"/>
                <a:ea typeface="Calibri"/>
                <a:cs typeface="Calibri"/>
                <a:sym typeface="Calibri"/>
              </a:rPr>
              <a:t>Receives Post-16 Bursary Support</a:t>
            </a:r>
            <a:endParaRPr sz="1400" b="0" i="0" u="none" strike="noStrike" cap="none">
              <a:solidFill>
                <a:srgbClr val="000000"/>
              </a:solidFill>
              <a:latin typeface="Arial"/>
              <a:ea typeface="Arial"/>
              <a:cs typeface="Arial"/>
              <a:sym typeface="Arial"/>
            </a:endParaRPr>
          </a:p>
        </p:txBody>
      </p:sp>
      <p:cxnSp>
        <p:nvCxnSpPr>
          <p:cNvPr id="146" name="Google Shape;146;g24ed62bcc8c_0_789"/>
          <p:cNvCxnSpPr/>
          <p:nvPr/>
        </p:nvCxnSpPr>
        <p:spPr>
          <a:xfrm>
            <a:off x="632166" y="4825800"/>
            <a:ext cx="5935500" cy="0"/>
          </a:xfrm>
          <a:prstGeom prst="straightConnector1">
            <a:avLst/>
          </a:prstGeom>
          <a:noFill/>
          <a:ln w="12700" cap="rnd" cmpd="sng">
            <a:solidFill>
              <a:srgbClr val="E6E6E6"/>
            </a:solidFill>
            <a:prstDash val="solid"/>
            <a:round/>
            <a:headEnd type="none" w="sm" len="sm"/>
            <a:tailEnd type="none" w="sm" len="sm"/>
          </a:ln>
        </p:spPr>
      </p:cxnSp>
      <p:sp>
        <p:nvSpPr>
          <p:cNvPr id="147" name="Google Shape;147;g24ed62bcc8c_0_789"/>
          <p:cNvSpPr/>
          <p:nvPr/>
        </p:nvSpPr>
        <p:spPr>
          <a:xfrm rot="5400000">
            <a:off x="312938" y="6045611"/>
            <a:ext cx="431185" cy="37342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g24ed62bcc8c_0_789"/>
          <p:cNvSpPr/>
          <p:nvPr/>
        </p:nvSpPr>
        <p:spPr>
          <a:xfrm rot="5400000">
            <a:off x="218362" y="1912337"/>
            <a:ext cx="431185" cy="44154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dk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g24ed62bcc8c_0_789"/>
          <p:cNvSpPr/>
          <p:nvPr/>
        </p:nvSpPr>
        <p:spPr>
          <a:xfrm rot="10800000" flipH="1">
            <a:off x="3926137" y="-16387"/>
            <a:ext cx="5222227" cy="6568428"/>
          </a:xfrm>
          <a:custGeom>
            <a:avLst/>
            <a:gdLst/>
            <a:ahLst/>
            <a:cxnLst/>
            <a:rect l="l" t="t" r="r" b="b"/>
            <a:pathLst>
              <a:path w="3085511" h="3880903" extrusionOk="0">
                <a:moveTo>
                  <a:pt x="422503" y="3880903"/>
                </a:moveTo>
                <a:lnTo>
                  <a:pt x="0" y="3880903"/>
                </a:lnTo>
                <a:lnTo>
                  <a:pt x="2663008" y="0"/>
                </a:lnTo>
                <a:lnTo>
                  <a:pt x="3085511" y="0"/>
                </a:lnTo>
                <a:close/>
              </a:path>
            </a:pathLst>
          </a:custGeom>
          <a:solidFill>
            <a:schemeClr val="accent3"/>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g24ed62bcc8c_0_789"/>
          <p:cNvGrpSpPr/>
          <p:nvPr/>
        </p:nvGrpSpPr>
        <p:grpSpPr>
          <a:xfrm>
            <a:off x="6982975" y="4762858"/>
            <a:ext cx="3180694" cy="1789319"/>
            <a:chOff x="773948" y="4102714"/>
            <a:chExt cx="1850101" cy="1040786"/>
          </a:xfrm>
        </p:grpSpPr>
        <p:sp>
          <p:nvSpPr>
            <p:cNvPr id="151" name="Google Shape;151;g24ed62bcc8c_0_789"/>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g24ed62bcc8c_0_789"/>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3" name="Google Shape;153;g24ed62bcc8c_0_789"/>
          <p:cNvSpPr/>
          <p:nvPr/>
        </p:nvSpPr>
        <p:spPr>
          <a:xfrm rot="-5400000" flipH="1">
            <a:off x="5609403" y="3043504"/>
            <a:ext cx="1021577" cy="988971"/>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lt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g24ed62bcc8c_0_789"/>
          <p:cNvSpPr/>
          <p:nvPr/>
        </p:nvSpPr>
        <p:spPr>
          <a:xfrm rot="-5400000" flipH="1">
            <a:off x="4702528" y="1185065"/>
            <a:ext cx="492783" cy="426776"/>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5" name="Google Shape;155;g24ed62bcc8c_0_789"/>
          <p:cNvPicPr preferRelativeResize="0"/>
          <p:nvPr/>
        </p:nvPicPr>
        <p:blipFill rotWithShape="1">
          <a:blip r:embed="rId4">
            <a:alphaModFix/>
          </a:blip>
          <a:srcRect/>
          <a:stretch/>
        </p:blipFill>
        <p:spPr>
          <a:xfrm>
            <a:off x="9187028" y="268905"/>
            <a:ext cx="1293554" cy="267147"/>
          </a:xfrm>
          <a:prstGeom prst="rect">
            <a:avLst/>
          </a:prstGeom>
          <a:noFill/>
          <a:ln>
            <a:noFill/>
          </a:ln>
        </p:spPr>
      </p:pic>
      <p:sp>
        <p:nvSpPr>
          <p:cNvPr id="156" name="Google Shape;156;g24ed62bcc8c_0_789"/>
          <p:cNvSpPr txBox="1">
            <a:spLocks noGrp="1"/>
          </p:cNvSpPr>
          <p:nvPr>
            <p:ph type="sldNum" idx="12"/>
          </p:nvPr>
        </p:nvSpPr>
        <p:spPr>
          <a:xfrm>
            <a:off x="7501235" y="6629904"/>
            <a:ext cx="1392000" cy="184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
        <p:nvSpPr>
          <p:cNvPr id="157" name="Google Shape;157;g24ed62bcc8c_0_789"/>
          <p:cNvSpPr/>
          <p:nvPr/>
        </p:nvSpPr>
        <p:spPr>
          <a:xfrm>
            <a:off x="0" y="6565955"/>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DISCOVERING</a:t>
            </a:r>
            <a:r>
              <a:rPr lang="en-GB" sz="1067" b="0" i="0" u="none" strike="noStrike" cap="none">
                <a:solidFill>
                  <a:srgbClr val="1D1D1B"/>
                </a:solidFill>
                <a:latin typeface="Calibri"/>
                <a:ea typeface="Calibri"/>
                <a:cs typeface="Calibri"/>
                <a:sym typeface="Calibri"/>
              </a:rPr>
              <a:t> FOCUS   |   </a:t>
            </a:r>
            <a:r>
              <a:rPr lang="en-GB" sz="1067" b="1" i="0" u="none" strike="noStrike" cap="none">
                <a:solidFill>
                  <a:srgbClr val="1D1D1B"/>
                </a:solidFill>
                <a:latin typeface="Calibri"/>
                <a:ea typeface="Calibri"/>
                <a:cs typeface="Calibri"/>
                <a:sym typeface="Calibri"/>
              </a:rPr>
              <a:t>REALISING</a:t>
            </a:r>
            <a:r>
              <a:rPr lang="en-GB" sz="1067" b="0" i="0" u="none" strike="noStrike" cap="none">
                <a:solidFill>
                  <a:srgbClr val="1D1D1B"/>
                </a:solidFill>
                <a:latin typeface="Calibri"/>
                <a:ea typeface="Calibri"/>
                <a:cs typeface="Calibri"/>
                <a:sym typeface="Calibri"/>
              </a:rPr>
              <a:t> POTENTIAL   |   </a:t>
            </a:r>
            <a:r>
              <a:rPr lang="en-GB" sz="1067" b="1" i="0" u="none" strike="noStrike" cap="none">
                <a:solidFill>
                  <a:srgbClr val="1D1D1B"/>
                </a:solidFill>
                <a:latin typeface="Calibri"/>
                <a:ea typeface="Calibri"/>
                <a:cs typeface="Calibri"/>
                <a:sym typeface="Calibri"/>
              </a:rPr>
              <a:t>SHAPING </a:t>
            </a:r>
            <a:r>
              <a:rPr lang="en-GB" sz="1067" b="0" i="0" u="none" strike="noStrike" cap="none">
                <a:solidFill>
                  <a:srgbClr val="1D1D1B"/>
                </a:solidFill>
                <a:latin typeface="Calibri"/>
                <a:ea typeface="Calibri"/>
                <a:cs typeface="Calibri"/>
                <a:sym typeface="Calibri"/>
              </a:rPr>
              <a:t>THE FUTURE</a:t>
            </a:r>
            <a:endParaRPr sz="1867" b="0" i="0" u="none" strike="noStrike" cap="none">
              <a:solidFill>
                <a:srgbClr val="000000"/>
              </a:solidFill>
              <a:latin typeface="Arial"/>
              <a:ea typeface="Arial"/>
              <a:cs typeface="Arial"/>
              <a:sym typeface="Arial"/>
            </a:endParaRPr>
          </a:p>
        </p:txBody>
      </p:sp>
      <p:sp>
        <p:nvSpPr>
          <p:cNvPr id="158" name="Google Shape;158;g24ed62bcc8c_0_789"/>
          <p:cNvSpPr txBox="1"/>
          <p:nvPr/>
        </p:nvSpPr>
        <p:spPr>
          <a:xfrm>
            <a:off x="445007" y="595901"/>
            <a:ext cx="5418300" cy="492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667"/>
              <a:buFont typeface="Arial"/>
              <a:buNone/>
            </a:pPr>
            <a:r>
              <a:rPr lang="en-GB" sz="2667" b="1" i="0" u="none" strike="noStrike" cap="none">
                <a:solidFill>
                  <a:srgbClr val="1D1D1B"/>
                </a:solidFill>
                <a:latin typeface="Calibri"/>
                <a:ea typeface="Calibri"/>
                <a:cs typeface="Calibri"/>
                <a:sym typeface="Calibri"/>
              </a:rPr>
              <a:t>Who </a:t>
            </a:r>
            <a:r>
              <a:rPr lang="en-GB" sz="2667" b="0" i="0" u="none" strike="noStrike" cap="none">
                <a:solidFill>
                  <a:srgbClr val="1D1D1B"/>
                </a:solidFill>
                <a:latin typeface="Calibri"/>
                <a:ea typeface="Calibri"/>
                <a:cs typeface="Calibri"/>
                <a:sym typeface="Calibri"/>
              </a:rPr>
              <a:t>we support</a:t>
            </a:r>
            <a:endParaRPr sz="1867" b="0" i="0" u="none" strike="noStrike" cap="none">
              <a:solidFill>
                <a:srgbClr val="000000"/>
              </a:solidFill>
              <a:latin typeface="Arial"/>
              <a:ea typeface="Arial"/>
              <a:cs typeface="Arial"/>
              <a:sym typeface="Arial"/>
            </a:endParaRPr>
          </a:p>
        </p:txBody>
      </p:sp>
      <p:sp>
        <p:nvSpPr>
          <p:cNvPr id="159" name="Google Shape;159;g24ed62bcc8c_0_789"/>
          <p:cNvSpPr txBox="1"/>
          <p:nvPr/>
        </p:nvSpPr>
        <p:spPr>
          <a:xfrm>
            <a:off x="445008" y="1279172"/>
            <a:ext cx="4127100" cy="420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To take part in our programmes, students must fit into one of the following criteria:</a:t>
            </a:r>
            <a:endParaRPr sz="1400" b="0" i="0" u="none" strike="noStrike" cap="none">
              <a:solidFill>
                <a:srgbClr val="000000"/>
              </a:solidFill>
              <a:latin typeface="Arial"/>
              <a:ea typeface="Arial"/>
              <a:cs typeface="Arial"/>
              <a:sym typeface="Arial"/>
            </a:endParaRPr>
          </a:p>
        </p:txBody>
      </p:sp>
      <p:sp>
        <p:nvSpPr>
          <p:cNvPr id="160" name="Google Shape;160;g24ed62bcc8c_0_789"/>
          <p:cNvSpPr txBox="1"/>
          <p:nvPr/>
        </p:nvSpPr>
        <p:spPr>
          <a:xfrm>
            <a:off x="568158" y="5090612"/>
            <a:ext cx="5733300" cy="420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Our referral criteria are good indicators of disadvantage and ensure we are working with students most in need of our support.</a:t>
            </a:r>
            <a:endParaRPr sz="1400" b="0" i="0" u="none" strike="noStrike" cap="none">
              <a:solidFill>
                <a:srgbClr val="000000"/>
              </a:solidFill>
              <a:latin typeface="Arial"/>
              <a:ea typeface="Arial"/>
              <a:cs typeface="Arial"/>
              <a:sym typeface="Arial"/>
            </a:endParaRPr>
          </a:p>
        </p:txBody>
      </p:sp>
      <p:sp>
        <p:nvSpPr>
          <p:cNvPr id="161" name="Google Shape;161;g24ed62bcc8c_0_789"/>
          <p:cNvSpPr/>
          <p:nvPr/>
        </p:nvSpPr>
        <p:spPr>
          <a:xfrm>
            <a:off x="0" y="6590191"/>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000"/>
                                        <p:tgtEl>
                                          <p:spTgt spid="144"/>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50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par>
                                <p:cTn id="11" presetID="2" presetClass="entr" presetSubtype="2"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additive="base">
                                        <p:cTn id="13" dur="1000"/>
                                        <p:tgtEl>
                                          <p:spTgt spid="150"/>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500"/>
                                        <p:tgtEl>
                                          <p:spTgt spid="143"/>
                                        </p:tgtEl>
                                      </p:cBhvr>
                                    </p:animEffect>
                                  </p:childTnLst>
                                </p:cTn>
                              </p:par>
                              <p:par>
                                <p:cTn id="17" presetID="10" presetClass="entr" presetSubtype="0" fill="hold" nodeType="with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500"/>
                                        <p:tgtEl>
                                          <p:spTgt spid="15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fade">
                                      <p:cBhvr>
                                        <p:cTn id="23" dur="500"/>
                                        <p:tgtEl>
                                          <p:spTgt spid="145"/>
                                        </p:tgtEl>
                                      </p:cBhvr>
                                    </p:animEffect>
                                  </p:childTnLst>
                                </p:cTn>
                              </p:par>
                              <p:par>
                                <p:cTn id="24" presetID="10" presetClass="entr" presetSubtype="0" fill="hold"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childTnLst>
                                </p:cTn>
                              </p:par>
                              <p:par>
                                <p:cTn id="27" presetID="10" presetClass="entr" presetSubtype="0" fill="hold" nodeType="with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fade">
                                      <p:cBhvr>
                                        <p:cTn id="29" dur="500"/>
                                        <p:tgtEl>
                                          <p:spTgt spid="148"/>
                                        </p:tgtEl>
                                      </p:cBhvr>
                                    </p:animEffect>
                                  </p:childTnLst>
                                </p:cTn>
                              </p:par>
                              <p:par>
                                <p:cTn id="30" presetID="10" presetClass="entr" presetSubtype="0" fill="hold" nodeType="with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fade">
                                      <p:cBhvr>
                                        <p:cTn id="32" dur="500"/>
                                        <p:tgtEl>
                                          <p:spTgt spid="153"/>
                                        </p:tgtEl>
                                      </p:cBhvr>
                                    </p:animEffect>
                                  </p:childTnLst>
                                </p:cTn>
                              </p:par>
                              <p:par>
                                <p:cTn id="33" presetID="10" presetClass="entr" presetSubtype="0" fill="hold"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500"/>
                                        <p:tgtEl>
                                          <p:spTgt spid="147"/>
                                        </p:tgtEl>
                                      </p:cBhvr>
                                    </p:animEffect>
                                  </p:childTnLst>
                                </p:cTn>
                              </p:par>
                              <p:par>
                                <p:cTn id="36" presetID="10" presetClass="entr" presetSubtype="0" fill="hold" nodeType="withEffect">
                                  <p:stCondLst>
                                    <p:cond delay="0"/>
                                  </p:stCondLst>
                                  <p:childTnLst>
                                    <p:set>
                                      <p:cBhvr>
                                        <p:cTn id="37" dur="1" fill="hold">
                                          <p:stCondLst>
                                            <p:cond delay="0"/>
                                          </p:stCondLst>
                                        </p:cTn>
                                        <p:tgtEl>
                                          <p:spTgt spid="158"/>
                                        </p:tgtEl>
                                        <p:attrNameLst>
                                          <p:attrName>style.visibility</p:attrName>
                                        </p:attrNameLst>
                                      </p:cBhvr>
                                      <p:to>
                                        <p:strVal val="visible"/>
                                      </p:to>
                                    </p:set>
                                    <p:animEffect transition="in" filter="fade">
                                      <p:cBhvr>
                                        <p:cTn id="38"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4ed62bcc8c_0_811"/>
          <p:cNvSpPr txBox="1">
            <a:spLocks noGrp="1"/>
          </p:cNvSpPr>
          <p:nvPr>
            <p:ph type="sldNum" idx="12"/>
          </p:nvPr>
        </p:nvSpPr>
        <p:spPr>
          <a:xfrm>
            <a:off x="7501235" y="6629904"/>
            <a:ext cx="1392000" cy="1641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200"/>
              <a:buNone/>
            </a:pPr>
            <a:fld id="{00000000-1234-1234-1234-123412341234}" type="slidenum">
              <a:rPr lang="en-GB"/>
              <a:t>5</a:t>
            </a:fld>
            <a:endParaRPr/>
          </a:p>
        </p:txBody>
      </p:sp>
      <p:sp>
        <p:nvSpPr>
          <p:cNvPr id="168" name="Google Shape;168;g24ed62bcc8c_0_811"/>
          <p:cNvSpPr txBox="1"/>
          <p:nvPr/>
        </p:nvSpPr>
        <p:spPr>
          <a:xfrm>
            <a:off x="425722" y="306667"/>
            <a:ext cx="3064800" cy="764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667"/>
              <a:buFont typeface="Arial"/>
              <a:buNone/>
            </a:pPr>
            <a:r>
              <a:rPr lang="en-GB" sz="2667" b="1" i="0" u="none" strike="noStrike" cap="none">
                <a:solidFill>
                  <a:srgbClr val="1D1D1B"/>
                </a:solidFill>
                <a:latin typeface="Calibri"/>
                <a:ea typeface="Calibri"/>
                <a:cs typeface="Calibri"/>
                <a:sym typeface="Calibri"/>
              </a:rPr>
              <a:t>IntoUniversity’s </a:t>
            </a:r>
            <a:r>
              <a:rPr lang="en-GB" sz="2667" b="0" i="0" u="none" strike="noStrike" cap="none">
                <a:solidFill>
                  <a:srgbClr val="1D1D1B"/>
                </a:solidFill>
                <a:latin typeface="Calibri"/>
                <a:ea typeface="Calibri"/>
                <a:cs typeface="Calibri"/>
                <a:sym typeface="Calibri"/>
              </a:rPr>
              <a:t>Theory of Change</a:t>
            </a:r>
            <a:endParaRPr sz="1467" b="0" i="0" u="none" strike="noStrike" cap="none">
              <a:solidFill>
                <a:srgbClr val="000000"/>
              </a:solidFill>
              <a:latin typeface="Arial"/>
              <a:ea typeface="Arial"/>
              <a:cs typeface="Arial"/>
              <a:sym typeface="Arial"/>
            </a:endParaRPr>
          </a:p>
        </p:txBody>
      </p:sp>
      <p:sp>
        <p:nvSpPr>
          <p:cNvPr id="169" name="Google Shape;169;g24ed62bcc8c_0_811"/>
          <p:cNvSpPr/>
          <p:nvPr/>
        </p:nvSpPr>
        <p:spPr>
          <a:xfrm>
            <a:off x="-12194" y="4332054"/>
            <a:ext cx="5947500" cy="91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33"/>
              <a:buFont typeface="Arial"/>
              <a:buNone/>
            </a:pPr>
            <a:br>
              <a:rPr lang="en-GB" sz="1333" b="0" i="0" u="none" strike="noStrike" cap="none">
                <a:solidFill>
                  <a:srgbClr val="000000"/>
                </a:solidFill>
                <a:latin typeface="Calibri"/>
                <a:ea typeface="Calibri"/>
                <a:cs typeface="Calibri"/>
                <a:sym typeface="Calibri"/>
              </a:rPr>
            </a:br>
            <a:br>
              <a:rPr lang="en-GB" sz="1333" b="0" i="0" u="none" strike="noStrike" cap="none">
                <a:solidFill>
                  <a:srgbClr val="000000"/>
                </a:solidFill>
                <a:latin typeface="Calibri"/>
                <a:ea typeface="Calibri"/>
                <a:cs typeface="Calibri"/>
                <a:sym typeface="Calibri"/>
              </a:rPr>
            </a:br>
            <a:br>
              <a:rPr lang="en-GB" sz="1333" b="0" i="0" u="none" strike="noStrike" cap="none">
                <a:solidFill>
                  <a:srgbClr val="000000"/>
                </a:solidFill>
                <a:latin typeface="Arial"/>
                <a:ea typeface="Arial"/>
                <a:cs typeface="Arial"/>
                <a:sym typeface="Arial"/>
              </a:rPr>
            </a:br>
            <a:endParaRPr sz="1333" b="0" i="0" u="none" strike="noStrike" cap="none">
              <a:solidFill>
                <a:srgbClr val="000000"/>
              </a:solidFill>
              <a:latin typeface="Arial"/>
              <a:ea typeface="Arial"/>
              <a:cs typeface="Arial"/>
              <a:sym typeface="Arial"/>
            </a:endParaRPr>
          </a:p>
        </p:txBody>
      </p:sp>
      <p:grpSp>
        <p:nvGrpSpPr>
          <p:cNvPr id="170" name="Google Shape;170;g24ed62bcc8c_0_811"/>
          <p:cNvGrpSpPr/>
          <p:nvPr/>
        </p:nvGrpSpPr>
        <p:grpSpPr>
          <a:xfrm rot="10800000">
            <a:off x="3504062" y="-175"/>
            <a:ext cx="2135757" cy="1201483"/>
            <a:chOff x="773948" y="4102714"/>
            <a:chExt cx="1850101" cy="1040786"/>
          </a:xfrm>
        </p:grpSpPr>
        <p:sp>
          <p:nvSpPr>
            <p:cNvPr id="171" name="Google Shape;171;g24ed62bcc8c_0_811"/>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g24ed62bcc8c_0_811"/>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3" name="Google Shape;173;g24ed62bcc8c_0_811"/>
          <p:cNvSpPr/>
          <p:nvPr/>
        </p:nvSpPr>
        <p:spPr>
          <a:xfrm rot="-5400000" flipH="1">
            <a:off x="5940531" y="322959"/>
            <a:ext cx="787505" cy="639343"/>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g24ed62bcc8c_0_811"/>
          <p:cNvSpPr/>
          <p:nvPr/>
        </p:nvSpPr>
        <p:spPr>
          <a:xfrm rot="4468553">
            <a:off x="7048388" y="834061"/>
            <a:ext cx="354075" cy="311041"/>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CC66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g24ed62bcc8c_0_811"/>
          <p:cNvSpPr/>
          <p:nvPr/>
        </p:nvSpPr>
        <p:spPr>
          <a:xfrm rot="-8068022">
            <a:off x="6775229" y="220406"/>
            <a:ext cx="576308" cy="582689"/>
          </a:xfrm>
          <a:custGeom>
            <a:avLst/>
            <a:gdLst/>
            <a:ahLst/>
            <a:cxnLst/>
            <a:rect l="l" t="t" r="r" b="b"/>
            <a:pathLst>
              <a:path w="379064" h="328289" extrusionOk="0">
                <a:moveTo>
                  <a:pt x="0" y="328289"/>
                </a:moveTo>
                <a:lnTo>
                  <a:pt x="189532" y="0"/>
                </a:lnTo>
                <a:lnTo>
                  <a:pt x="379064" y="328289"/>
                </a:lnTo>
                <a:lnTo>
                  <a:pt x="0" y="328289"/>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g24ed62bcc8c_0_811"/>
          <p:cNvSpPr/>
          <p:nvPr/>
        </p:nvSpPr>
        <p:spPr>
          <a:xfrm>
            <a:off x="276213" y="1344085"/>
            <a:ext cx="8651100" cy="5694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67"/>
              <a:buFont typeface="Arial"/>
              <a:buNone/>
            </a:pPr>
            <a:r>
              <a:rPr lang="en-GB" sz="2667" b="0" i="0" u="none" strike="noStrike" cap="none">
                <a:solidFill>
                  <a:schemeClr val="lt1"/>
                </a:solidFill>
                <a:latin typeface="Arial"/>
                <a:ea typeface="Arial"/>
                <a:cs typeface="Arial"/>
                <a:sym typeface="Arial"/>
              </a:rPr>
              <a:t>   Model &amp; Approach        Outcomes               Goals</a:t>
            </a:r>
            <a:endParaRPr sz="2667" b="0" i="0" u="none" strike="noStrike" cap="none">
              <a:solidFill>
                <a:schemeClr val="lt1"/>
              </a:solidFill>
              <a:latin typeface="Arial"/>
              <a:ea typeface="Arial"/>
              <a:cs typeface="Arial"/>
              <a:sym typeface="Arial"/>
            </a:endParaRPr>
          </a:p>
        </p:txBody>
      </p:sp>
      <p:sp>
        <p:nvSpPr>
          <p:cNvPr id="177" name="Google Shape;177;g24ed62bcc8c_0_811"/>
          <p:cNvSpPr/>
          <p:nvPr/>
        </p:nvSpPr>
        <p:spPr>
          <a:xfrm>
            <a:off x="104160" y="2834901"/>
            <a:ext cx="13923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Home-from-home learning centres</a:t>
            </a:r>
            <a:endParaRPr sz="1200" b="0" i="0" u="none" strike="noStrike" cap="none">
              <a:solidFill>
                <a:srgbClr val="000000"/>
              </a:solidFill>
              <a:latin typeface="Arial"/>
              <a:ea typeface="Arial"/>
              <a:cs typeface="Arial"/>
              <a:sym typeface="Arial"/>
            </a:endParaRPr>
          </a:p>
        </p:txBody>
      </p:sp>
      <p:pic>
        <p:nvPicPr>
          <p:cNvPr id="178" name="Google Shape;178;g24ed62bcc8c_0_811" descr="https://lh5.googleusercontent.com/WsUJJgasyWph5tUct7m6_AN4soFvF37srcX8F7FI8X6lCmCL_bGAyA-QojPwD4ev2Uq2hGlDumAx3Yt3Z55tXPeCm57qroiVI5WQCeYui8vIt3ipGhCxs7D7IvfngEehK9FbBbFAAW_PlBtIaxZ1OQ=s2048"/>
          <p:cNvPicPr preferRelativeResize="0"/>
          <p:nvPr/>
        </p:nvPicPr>
        <p:blipFill rotWithShape="1">
          <a:blip r:embed="rId3">
            <a:alphaModFix/>
          </a:blip>
          <a:srcRect/>
          <a:stretch/>
        </p:blipFill>
        <p:spPr>
          <a:xfrm>
            <a:off x="457355" y="3867704"/>
            <a:ext cx="492192" cy="574224"/>
          </a:xfrm>
          <a:prstGeom prst="rect">
            <a:avLst/>
          </a:prstGeom>
          <a:noFill/>
          <a:ln>
            <a:noFill/>
          </a:ln>
        </p:spPr>
      </p:pic>
      <p:sp>
        <p:nvSpPr>
          <p:cNvPr id="179" name="Google Shape;179;g24ed62bcc8c_0_811"/>
          <p:cNvSpPr/>
          <p:nvPr/>
        </p:nvSpPr>
        <p:spPr>
          <a:xfrm>
            <a:off x="216861" y="4486118"/>
            <a:ext cx="10662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Place-based</a:t>
            </a:r>
            <a:endParaRPr sz="1200" b="0" i="0" u="none" strike="noStrike" cap="none">
              <a:solidFill>
                <a:srgbClr val="000000"/>
              </a:solidFill>
              <a:latin typeface="Arial"/>
              <a:ea typeface="Arial"/>
              <a:cs typeface="Arial"/>
              <a:sym typeface="Arial"/>
            </a:endParaRPr>
          </a:p>
        </p:txBody>
      </p:sp>
      <p:pic>
        <p:nvPicPr>
          <p:cNvPr id="180" name="Google Shape;180;g24ed62bcc8c_0_811" descr="https://lh4.googleusercontent.com/0RlhM0D0IC47UzlmKB4_MGlpJ-iVnmXUCn9tQID9F5tgbKjDN0HA4i1m70WpnGujkytpcXeQQOuUrNKGWwv99Zu-riL5njLmmHkkNVF7AtdcXN8WZxAMF-efvW_eqC0GLwNFUxjq1zNBghNyvRS4lA=s2048"/>
          <p:cNvPicPr preferRelativeResize="0"/>
          <p:nvPr/>
        </p:nvPicPr>
        <p:blipFill rotWithShape="1">
          <a:blip r:embed="rId4">
            <a:alphaModFix/>
          </a:blip>
          <a:srcRect/>
          <a:stretch/>
        </p:blipFill>
        <p:spPr>
          <a:xfrm>
            <a:off x="491640" y="5351949"/>
            <a:ext cx="502445" cy="574223"/>
          </a:xfrm>
          <a:prstGeom prst="rect">
            <a:avLst/>
          </a:prstGeom>
          <a:noFill/>
          <a:ln>
            <a:noFill/>
          </a:ln>
        </p:spPr>
      </p:pic>
      <p:sp>
        <p:nvSpPr>
          <p:cNvPr id="181" name="Google Shape;181;g24ed62bcc8c_0_811"/>
          <p:cNvSpPr/>
          <p:nvPr/>
        </p:nvSpPr>
        <p:spPr>
          <a:xfrm>
            <a:off x="209867" y="5933054"/>
            <a:ext cx="10587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Long-term</a:t>
            </a:r>
            <a:endParaRPr sz="1400" b="0" i="0" u="none" strike="noStrike" cap="none">
              <a:solidFill>
                <a:srgbClr val="000000"/>
              </a:solidFill>
              <a:latin typeface="Arial"/>
              <a:ea typeface="Arial"/>
              <a:cs typeface="Arial"/>
              <a:sym typeface="Arial"/>
            </a:endParaRPr>
          </a:p>
        </p:txBody>
      </p:sp>
      <p:sp>
        <p:nvSpPr>
          <p:cNvPr id="182" name="Google Shape;182;g24ed62bcc8c_0_811"/>
          <p:cNvSpPr/>
          <p:nvPr/>
        </p:nvSpPr>
        <p:spPr>
          <a:xfrm>
            <a:off x="1369930" y="2840369"/>
            <a:ext cx="1110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Early intervention</a:t>
            </a:r>
            <a:endParaRPr sz="1200" b="0" i="0" u="none" strike="noStrike" cap="none">
              <a:solidFill>
                <a:srgbClr val="000000"/>
              </a:solidFill>
              <a:latin typeface="Arial"/>
              <a:ea typeface="Arial"/>
              <a:cs typeface="Arial"/>
              <a:sym typeface="Arial"/>
            </a:endParaRPr>
          </a:p>
        </p:txBody>
      </p:sp>
      <p:sp>
        <p:nvSpPr>
          <p:cNvPr id="183" name="Google Shape;183;g24ed62bcc8c_0_811"/>
          <p:cNvSpPr/>
          <p:nvPr/>
        </p:nvSpPr>
        <p:spPr>
          <a:xfrm>
            <a:off x="1261875" y="4487452"/>
            <a:ext cx="1392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Evidence-based</a:t>
            </a:r>
            <a:endParaRPr sz="1467" b="0" i="0" u="none" strike="noStrike" cap="none">
              <a:solidFill>
                <a:srgbClr val="000000"/>
              </a:solidFill>
              <a:latin typeface="Arial"/>
              <a:ea typeface="Arial"/>
              <a:cs typeface="Arial"/>
              <a:sym typeface="Arial"/>
            </a:endParaRPr>
          </a:p>
        </p:txBody>
      </p:sp>
      <p:pic>
        <p:nvPicPr>
          <p:cNvPr id="184" name="Google Shape;184;g24ed62bcc8c_0_811" descr="https://lh6.googleusercontent.com/M41I82kXazbtM7hi5bHr_0HCdG1nIy0agqRbgR8FA6spHM2HWWKrwg_18DiDm450UcktGnRCtDPky4JnL-2TM_fW-MKIrEwruZTDESzadL5ZBn0n5TrHORehEKwD1d3U7EPAKEuwytIN8JeTetVNaQ=s2048"/>
          <p:cNvPicPr preferRelativeResize="0"/>
          <p:nvPr/>
        </p:nvPicPr>
        <p:blipFill rotWithShape="1">
          <a:blip r:embed="rId5">
            <a:alphaModFix/>
          </a:blip>
          <a:srcRect/>
          <a:stretch/>
        </p:blipFill>
        <p:spPr>
          <a:xfrm>
            <a:off x="2625006" y="4435214"/>
            <a:ext cx="747788" cy="716303"/>
          </a:xfrm>
          <a:prstGeom prst="rect">
            <a:avLst/>
          </a:prstGeom>
          <a:noFill/>
          <a:ln>
            <a:noFill/>
          </a:ln>
        </p:spPr>
      </p:pic>
      <p:sp>
        <p:nvSpPr>
          <p:cNvPr id="185" name="Google Shape;185;g24ed62bcc8c_0_811"/>
          <p:cNvSpPr/>
          <p:nvPr/>
        </p:nvSpPr>
        <p:spPr>
          <a:xfrm>
            <a:off x="2170510" y="5150555"/>
            <a:ext cx="16842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Pastoral care</a:t>
            </a:r>
            <a:endParaRPr sz="1467" b="0" i="0" u="none" strike="noStrike" cap="none">
              <a:solidFill>
                <a:srgbClr val="000000"/>
              </a:solidFill>
              <a:latin typeface="Arial"/>
              <a:ea typeface="Arial"/>
              <a:cs typeface="Arial"/>
              <a:sym typeface="Arial"/>
            </a:endParaRPr>
          </a:p>
        </p:txBody>
      </p:sp>
      <p:sp>
        <p:nvSpPr>
          <p:cNvPr id="186" name="Google Shape;186;g24ed62bcc8c_0_811"/>
          <p:cNvSpPr/>
          <p:nvPr/>
        </p:nvSpPr>
        <p:spPr>
          <a:xfrm>
            <a:off x="2435337" y="3726937"/>
            <a:ext cx="1216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Excellent delivery</a:t>
            </a:r>
            <a:endParaRPr sz="1200" b="0" i="0" u="none" strike="noStrike" cap="none">
              <a:solidFill>
                <a:srgbClr val="000000"/>
              </a:solidFill>
              <a:latin typeface="Arial"/>
              <a:ea typeface="Arial"/>
              <a:cs typeface="Arial"/>
              <a:sym typeface="Arial"/>
            </a:endParaRPr>
          </a:p>
        </p:txBody>
      </p:sp>
      <p:sp>
        <p:nvSpPr>
          <p:cNvPr id="187" name="Google Shape;187;g24ed62bcc8c_0_811"/>
          <p:cNvSpPr/>
          <p:nvPr/>
        </p:nvSpPr>
        <p:spPr>
          <a:xfrm>
            <a:off x="1344594" y="5303823"/>
            <a:ext cx="1184400" cy="66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733"/>
              <a:buFont typeface="Arial"/>
              <a:buNone/>
            </a:pPr>
            <a:r>
              <a:rPr lang="en-GB" sz="3733" b="0" i="0" u="none" strike="noStrike" cap="none">
                <a:solidFill>
                  <a:srgbClr val="000000"/>
                </a:solidFill>
                <a:latin typeface="Arial"/>
                <a:ea typeface="Arial"/>
                <a:cs typeface="Arial"/>
                <a:sym typeface="Arial"/>
              </a:rPr>
              <a:t>⭿⭾</a:t>
            </a:r>
            <a:endParaRPr sz="2667" b="1" i="0" u="none" strike="noStrike" cap="none">
              <a:solidFill>
                <a:srgbClr val="000000"/>
              </a:solidFill>
              <a:latin typeface="Arial"/>
              <a:ea typeface="Arial"/>
              <a:cs typeface="Arial"/>
              <a:sym typeface="Arial"/>
            </a:endParaRPr>
          </a:p>
        </p:txBody>
      </p:sp>
      <p:sp>
        <p:nvSpPr>
          <p:cNvPr id="188" name="Google Shape;188;g24ed62bcc8c_0_811"/>
          <p:cNvSpPr/>
          <p:nvPr/>
        </p:nvSpPr>
        <p:spPr>
          <a:xfrm>
            <a:off x="1303039" y="5989553"/>
            <a:ext cx="13098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Multi-stranded</a:t>
            </a:r>
            <a:endParaRPr sz="1200" b="0" i="0" u="none" strike="noStrike" cap="none">
              <a:solidFill>
                <a:srgbClr val="000000"/>
              </a:solidFill>
              <a:latin typeface="Arial"/>
              <a:ea typeface="Arial"/>
              <a:cs typeface="Arial"/>
              <a:sym typeface="Arial"/>
            </a:endParaRPr>
          </a:p>
        </p:txBody>
      </p:sp>
      <p:pic>
        <p:nvPicPr>
          <p:cNvPr id="189" name="Google Shape;189;g24ed62bcc8c_0_811" descr="https://lh4.googleusercontent.com/FG7BgMUmyVewkHJBPzT8MmG2Nn0mX8-OUYkwKfJZF9HB84xIiBHuYw-tOmlR4i7zwoyQlrrnahHSE7uBfBvp42A_a5tv49vdVHYIQrNrSq_JsF2Q0FRYfIRG4gxuENo9IseAZd6-gxXHwMgzNfRg4A=s2048"/>
          <p:cNvPicPr preferRelativeResize="0"/>
          <p:nvPr/>
        </p:nvPicPr>
        <p:blipFill rotWithShape="1">
          <a:blip r:embed="rId6">
            <a:alphaModFix/>
          </a:blip>
          <a:srcRect/>
          <a:stretch/>
        </p:blipFill>
        <p:spPr>
          <a:xfrm>
            <a:off x="429263" y="2172912"/>
            <a:ext cx="671948" cy="694347"/>
          </a:xfrm>
          <a:prstGeom prst="rect">
            <a:avLst/>
          </a:prstGeom>
          <a:noFill/>
          <a:ln>
            <a:noFill/>
          </a:ln>
        </p:spPr>
      </p:pic>
      <p:pic>
        <p:nvPicPr>
          <p:cNvPr id="190" name="Google Shape;190;g24ed62bcc8c_0_811" descr="https://lh3.googleusercontent.com/V4fdqIMLRg7gKkIPxaAXze_q3-EfDayOA4Vup6LpB0HPO98MVr3_v1OHpwdqb4tJLZWqPCzC3FTN5I9bjlvDiVv6JPKar233c5Hg1mCt3vL2b7BlD0o7Po88-UkQA5FX716HslBJMqtEdL6AG4tVKw=s2048"/>
          <p:cNvPicPr preferRelativeResize="0"/>
          <p:nvPr/>
        </p:nvPicPr>
        <p:blipFill rotWithShape="1">
          <a:blip r:embed="rId7">
            <a:alphaModFix/>
          </a:blip>
          <a:srcRect/>
          <a:stretch/>
        </p:blipFill>
        <p:spPr>
          <a:xfrm>
            <a:off x="1605043" y="2234406"/>
            <a:ext cx="650592" cy="587524"/>
          </a:xfrm>
          <a:prstGeom prst="rect">
            <a:avLst/>
          </a:prstGeom>
          <a:noFill/>
          <a:ln>
            <a:noFill/>
          </a:ln>
        </p:spPr>
      </p:pic>
      <p:pic>
        <p:nvPicPr>
          <p:cNvPr id="191" name="Google Shape;191;g24ed62bcc8c_0_811" descr="https://lh6.googleusercontent.com/unMR1DSYaDVwvc9qbzdNUsZMSWO89p90uJIHI7a9QOdPKtwxheKls8QjomIqWnSrB2zaG2tw_oZDzZ1FQ1Oa3c4B7OPZTR0ExLn4nwVnnwG9KGUfKgzznG_zjqBaatMqlf0pYXbf1uNYU0FzmmaESg=s2048"/>
          <p:cNvPicPr preferRelativeResize="0"/>
          <p:nvPr/>
        </p:nvPicPr>
        <p:blipFill rotWithShape="1">
          <a:blip r:embed="rId8">
            <a:alphaModFix/>
          </a:blip>
          <a:srcRect/>
          <a:stretch/>
        </p:blipFill>
        <p:spPr>
          <a:xfrm>
            <a:off x="1562498" y="3780246"/>
            <a:ext cx="746605" cy="771493"/>
          </a:xfrm>
          <a:prstGeom prst="rect">
            <a:avLst/>
          </a:prstGeom>
          <a:noFill/>
          <a:ln>
            <a:noFill/>
          </a:ln>
        </p:spPr>
      </p:pic>
      <p:pic>
        <p:nvPicPr>
          <p:cNvPr id="192" name="Google Shape;192;g24ed62bcc8c_0_811" descr="https://lh3.googleusercontent.com/8uaBy7G29bta3jP8C7P8Hm9pt6pPSq2u2I8oD_7Jb8Z2BidhwE3wFSMm8qFvgpJTJ5muKjc3jmlGhe1LmDqXhHaAyntMvArcLEo-cC6pCt8JQmcmiM831LVduSM2QxXHjJ54eEEUk3_y3aHtEvhWxg=s2048"/>
          <p:cNvPicPr preferRelativeResize="0"/>
          <p:nvPr/>
        </p:nvPicPr>
        <p:blipFill rotWithShape="1">
          <a:blip r:embed="rId9">
            <a:alphaModFix/>
          </a:blip>
          <a:srcRect/>
          <a:stretch/>
        </p:blipFill>
        <p:spPr>
          <a:xfrm>
            <a:off x="2730646" y="3069296"/>
            <a:ext cx="629491" cy="668109"/>
          </a:xfrm>
          <a:prstGeom prst="rect">
            <a:avLst/>
          </a:prstGeom>
          <a:noFill/>
          <a:ln>
            <a:noFill/>
          </a:ln>
        </p:spPr>
      </p:pic>
      <p:sp>
        <p:nvSpPr>
          <p:cNvPr id="193" name="Google Shape;193;g24ed62bcc8c_0_811"/>
          <p:cNvSpPr txBox="1"/>
          <p:nvPr/>
        </p:nvSpPr>
        <p:spPr>
          <a:xfrm>
            <a:off x="3951652" y="2287103"/>
            <a:ext cx="2104200" cy="6672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67"/>
              <a:buFont typeface="Arial"/>
              <a:buNone/>
            </a:pPr>
            <a:r>
              <a:rPr lang="en-GB" sz="1867" b="0" i="0" u="none" strike="noStrike" cap="none">
                <a:solidFill>
                  <a:schemeClr val="lt1"/>
                </a:solidFill>
                <a:latin typeface="Arial"/>
                <a:ea typeface="Arial"/>
                <a:cs typeface="Arial"/>
                <a:sym typeface="Arial"/>
              </a:rPr>
              <a:t>Improve attainment </a:t>
            </a:r>
            <a:endParaRPr sz="1867" b="0" i="0" u="none" strike="noStrike" cap="none">
              <a:solidFill>
                <a:schemeClr val="lt1"/>
              </a:solidFill>
              <a:latin typeface="Arial"/>
              <a:ea typeface="Arial"/>
              <a:cs typeface="Arial"/>
              <a:sym typeface="Arial"/>
            </a:endParaRPr>
          </a:p>
        </p:txBody>
      </p:sp>
      <p:sp>
        <p:nvSpPr>
          <p:cNvPr id="194" name="Google Shape;194;g24ed62bcc8c_0_811"/>
          <p:cNvSpPr txBox="1"/>
          <p:nvPr/>
        </p:nvSpPr>
        <p:spPr>
          <a:xfrm>
            <a:off x="3951652" y="3193198"/>
            <a:ext cx="2104200" cy="912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33"/>
              <a:buFont typeface="Arial"/>
              <a:buNone/>
            </a:pPr>
            <a:r>
              <a:rPr lang="en-GB" sz="1333" b="0" i="0" u="none" strike="noStrike" cap="none">
                <a:solidFill>
                  <a:schemeClr val="lt1"/>
                </a:solidFill>
                <a:latin typeface="Arial"/>
                <a:ea typeface="Arial"/>
                <a:cs typeface="Arial"/>
                <a:sym typeface="Arial"/>
              </a:rPr>
              <a:t>Develop a range of skills (including social, emotional and employability skills)</a:t>
            </a:r>
            <a:endParaRPr sz="1333" b="0" i="0" u="none" strike="noStrike" cap="none">
              <a:solidFill>
                <a:schemeClr val="lt1"/>
              </a:solidFill>
              <a:latin typeface="Arial"/>
              <a:ea typeface="Arial"/>
              <a:cs typeface="Arial"/>
              <a:sym typeface="Arial"/>
            </a:endParaRPr>
          </a:p>
        </p:txBody>
      </p:sp>
      <p:sp>
        <p:nvSpPr>
          <p:cNvPr id="195" name="Google Shape;195;g24ed62bcc8c_0_811"/>
          <p:cNvSpPr txBox="1"/>
          <p:nvPr/>
        </p:nvSpPr>
        <p:spPr>
          <a:xfrm>
            <a:off x="3951653" y="4335988"/>
            <a:ext cx="2110800" cy="6672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67"/>
              <a:buFont typeface="Arial"/>
              <a:buNone/>
            </a:pPr>
            <a:r>
              <a:rPr lang="en-GB" sz="1867" b="0" i="0" u="none" strike="noStrike" cap="none">
                <a:solidFill>
                  <a:schemeClr val="lt1"/>
                </a:solidFill>
                <a:latin typeface="Arial"/>
                <a:ea typeface="Arial"/>
                <a:cs typeface="Arial"/>
                <a:sym typeface="Arial"/>
              </a:rPr>
              <a:t>Belief in future success</a:t>
            </a:r>
            <a:endParaRPr sz="1867" b="0" i="0" u="none" strike="noStrike" cap="none">
              <a:solidFill>
                <a:schemeClr val="lt1"/>
              </a:solidFill>
              <a:latin typeface="Arial"/>
              <a:ea typeface="Arial"/>
              <a:cs typeface="Arial"/>
              <a:sym typeface="Arial"/>
            </a:endParaRPr>
          </a:p>
        </p:txBody>
      </p:sp>
      <p:sp>
        <p:nvSpPr>
          <p:cNvPr id="196" name="Google Shape;196;g24ed62bcc8c_0_811"/>
          <p:cNvSpPr txBox="1"/>
          <p:nvPr/>
        </p:nvSpPr>
        <p:spPr>
          <a:xfrm>
            <a:off x="3963619" y="5257751"/>
            <a:ext cx="2110800" cy="585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Arial"/>
                <a:ea typeface="Arial"/>
                <a:cs typeface="Arial"/>
                <a:sym typeface="Arial"/>
              </a:rPr>
              <a:t>Knowledge about HE and career options</a:t>
            </a:r>
            <a:endParaRPr sz="1600" b="0" i="0" u="none" strike="noStrike" cap="none">
              <a:solidFill>
                <a:schemeClr val="lt1"/>
              </a:solidFill>
              <a:latin typeface="Arial"/>
              <a:ea typeface="Arial"/>
              <a:cs typeface="Arial"/>
              <a:sym typeface="Arial"/>
            </a:endParaRPr>
          </a:p>
        </p:txBody>
      </p:sp>
      <p:sp>
        <p:nvSpPr>
          <p:cNvPr id="197" name="Google Shape;197;g24ed62bcc8c_0_811"/>
          <p:cNvSpPr txBox="1"/>
          <p:nvPr/>
        </p:nvSpPr>
        <p:spPr>
          <a:xfrm>
            <a:off x="6480267" y="2037976"/>
            <a:ext cx="2335500" cy="3047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Our young people are more likely to…</a:t>
            </a:r>
            <a:endParaRPr sz="1400" b="0" i="0" u="none" strike="noStrike" cap="none">
              <a:solidFill>
                <a:srgbClr val="000000"/>
              </a:solidFill>
              <a:latin typeface="Arial"/>
              <a:ea typeface="Arial"/>
              <a:cs typeface="Arial"/>
              <a:sym typeface="Arial"/>
            </a:endParaRPr>
          </a:p>
          <a:p>
            <a:pPr marL="457188" marR="0" lvl="0" indent="-355588" algn="l" rtl="0">
              <a:lnSpc>
                <a:spcPct val="100000"/>
              </a:lnSpc>
              <a:spcBef>
                <a:spcPts val="0"/>
              </a:spcBef>
              <a:spcAft>
                <a:spcPts val="0"/>
              </a:spcAft>
              <a:buClr>
                <a:schemeClr val="lt1"/>
              </a:buClr>
              <a:buSzPts val="1600"/>
              <a:buFont typeface="Arial"/>
              <a:buNone/>
            </a:pPr>
            <a:endParaRPr sz="1600" b="0" i="0" u="none" strike="noStrike" cap="none">
              <a:solidFill>
                <a:schemeClr val="lt1"/>
              </a:solidFill>
              <a:latin typeface="Arial"/>
              <a:ea typeface="Arial"/>
              <a:cs typeface="Arial"/>
              <a:sym typeface="Arial"/>
            </a:endParaRPr>
          </a:p>
          <a:p>
            <a:pPr marL="457188" marR="0" lvl="0" indent="-457188" algn="l" rtl="0">
              <a:lnSpc>
                <a:spcPct val="100000"/>
              </a:lnSpc>
              <a:spcBef>
                <a:spcPts val="0"/>
              </a:spcBef>
              <a:spcAft>
                <a:spcPts val="0"/>
              </a:spcAft>
              <a:buClr>
                <a:schemeClr val="lt1"/>
              </a:buClr>
              <a:buSzPts val="1600"/>
              <a:buFont typeface="Arial"/>
              <a:buAutoNum type="arabicPeriod"/>
            </a:pPr>
            <a:r>
              <a:rPr lang="en-GB" sz="1600" b="0" i="0" u="none" strike="noStrike" cap="none">
                <a:solidFill>
                  <a:schemeClr val="lt1"/>
                </a:solidFill>
                <a:latin typeface="Arial"/>
                <a:ea typeface="Arial"/>
                <a:cs typeface="Arial"/>
                <a:sym typeface="Arial"/>
              </a:rPr>
              <a:t>Make successful transitions</a:t>
            </a:r>
            <a:endParaRPr sz="1400" b="0" i="0" u="none" strike="noStrike" cap="none">
              <a:solidFill>
                <a:srgbClr val="000000"/>
              </a:solidFill>
              <a:latin typeface="Arial"/>
              <a:ea typeface="Arial"/>
              <a:cs typeface="Arial"/>
              <a:sym typeface="Arial"/>
            </a:endParaRPr>
          </a:p>
          <a:p>
            <a:pPr marL="457188" marR="0" lvl="0" indent="-457188" algn="l" rtl="0">
              <a:lnSpc>
                <a:spcPct val="100000"/>
              </a:lnSpc>
              <a:spcBef>
                <a:spcPts val="0"/>
              </a:spcBef>
              <a:spcAft>
                <a:spcPts val="0"/>
              </a:spcAft>
              <a:buClr>
                <a:schemeClr val="lt1"/>
              </a:buClr>
              <a:buSzPts val="1600"/>
              <a:buFont typeface="Arial"/>
              <a:buAutoNum type="arabicPeriod"/>
            </a:pPr>
            <a:r>
              <a:rPr lang="en-GB" sz="1600" b="0" i="0" u="none" strike="noStrike" cap="none">
                <a:solidFill>
                  <a:schemeClr val="lt1"/>
                </a:solidFill>
                <a:latin typeface="Arial"/>
                <a:ea typeface="Arial"/>
                <a:cs typeface="Arial"/>
                <a:sym typeface="Arial"/>
              </a:rPr>
              <a:t>Succeed in public examinations</a:t>
            </a:r>
            <a:endParaRPr sz="1400" b="0" i="0" u="none" strike="noStrike" cap="none">
              <a:solidFill>
                <a:srgbClr val="000000"/>
              </a:solidFill>
              <a:latin typeface="Arial"/>
              <a:ea typeface="Arial"/>
              <a:cs typeface="Arial"/>
              <a:sym typeface="Arial"/>
            </a:endParaRPr>
          </a:p>
          <a:p>
            <a:pPr marL="457188" marR="0" lvl="0" indent="-457188" algn="l" rtl="0">
              <a:lnSpc>
                <a:spcPct val="100000"/>
              </a:lnSpc>
              <a:spcBef>
                <a:spcPts val="0"/>
              </a:spcBef>
              <a:spcAft>
                <a:spcPts val="0"/>
              </a:spcAft>
              <a:buClr>
                <a:schemeClr val="lt1"/>
              </a:buClr>
              <a:buSzPts val="1600"/>
              <a:buFont typeface="Arial"/>
              <a:buAutoNum type="arabicPeriod"/>
            </a:pPr>
            <a:r>
              <a:rPr lang="en-GB" sz="1600" b="0" i="0" u="none" strike="noStrike" cap="none">
                <a:solidFill>
                  <a:schemeClr val="lt1"/>
                </a:solidFill>
                <a:latin typeface="Arial"/>
                <a:ea typeface="Arial"/>
                <a:cs typeface="Arial"/>
                <a:sym typeface="Arial"/>
              </a:rPr>
              <a:t>Have a positive post-school outcome</a:t>
            </a:r>
            <a:endParaRPr sz="1400" b="0" i="0" u="none" strike="noStrike" cap="none">
              <a:solidFill>
                <a:srgbClr val="000000"/>
              </a:solidFill>
              <a:latin typeface="Arial"/>
              <a:ea typeface="Arial"/>
              <a:cs typeface="Arial"/>
              <a:sym typeface="Arial"/>
            </a:endParaRPr>
          </a:p>
          <a:p>
            <a:pPr marL="457188" marR="0" lvl="0" indent="-457188" algn="l" rtl="0">
              <a:lnSpc>
                <a:spcPct val="100000"/>
              </a:lnSpc>
              <a:spcBef>
                <a:spcPts val="0"/>
              </a:spcBef>
              <a:spcAft>
                <a:spcPts val="0"/>
              </a:spcAft>
              <a:buClr>
                <a:schemeClr val="lt1"/>
              </a:buClr>
              <a:buSzPts val="1600"/>
              <a:buFont typeface="Arial"/>
              <a:buAutoNum type="arabicPeriod"/>
            </a:pPr>
            <a:r>
              <a:rPr lang="en-GB" sz="1600" b="0" i="0" u="none" strike="noStrike" cap="none">
                <a:solidFill>
                  <a:schemeClr val="lt1"/>
                </a:solidFill>
                <a:latin typeface="Arial"/>
                <a:ea typeface="Arial"/>
                <a:cs typeface="Arial"/>
                <a:sym typeface="Arial"/>
              </a:rPr>
              <a:t>Enter Higher Education</a:t>
            </a:r>
            <a:endParaRPr sz="1600" b="0" i="0" u="none" strike="noStrike" cap="none">
              <a:solidFill>
                <a:schemeClr val="lt1"/>
              </a:solidFill>
              <a:latin typeface="Arial"/>
              <a:ea typeface="Arial"/>
              <a:cs typeface="Arial"/>
              <a:sym typeface="Arial"/>
            </a:endParaRPr>
          </a:p>
        </p:txBody>
      </p:sp>
      <p:sp>
        <p:nvSpPr>
          <p:cNvPr id="198" name="Google Shape;198;g24ed62bcc8c_0_811"/>
          <p:cNvSpPr txBox="1"/>
          <p:nvPr/>
        </p:nvSpPr>
        <p:spPr>
          <a:xfrm>
            <a:off x="6481597" y="5195713"/>
            <a:ext cx="2335500" cy="1323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228593" marR="0" lvl="0" indent="-228593" algn="l" rtl="0">
              <a:lnSpc>
                <a:spcPct val="100000"/>
              </a:lnSpc>
              <a:spcBef>
                <a:spcPts val="0"/>
              </a:spcBef>
              <a:spcAft>
                <a:spcPts val="0"/>
              </a:spcAft>
              <a:buClr>
                <a:schemeClr val="lt1"/>
              </a:buClr>
              <a:buSzPts val="1600"/>
              <a:buFont typeface="Noto Sans Symbols"/>
              <a:buChar char="✔"/>
            </a:pPr>
            <a:r>
              <a:rPr lang="en-GB" sz="1600" b="1" i="0" u="none" strike="noStrike" cap="none">
                <a:solidFill>
                  <a:schemeClr val="lt1"/>
                </a:solidFill>
                <a:latin typeface="Arial"/>
                <a:ea typeface="Arial"/>
                <a:cs typeface="Arial"/>
                <a:sym typeface="Arial"/>
              </a:rPr>
              <a:t>Progression gap narrowed</a:t>
            </a:r>
            <a:endParaRPr sz="1400" b="0" i="0" u="none" strike="noStrike" cap="none">
              <a:solidFill>
                <a:srgbClr val="000000"/>
              </a:solidFill>
              <a:latin typeface="Arial"/>
              <a:ea typeface="Arial"/>
              <a:cs typeface="Arial"/>
              <a:sym typeface="Arial"/>
            </a:endParaRPr>
          </a:p>
          <a:p>
            <a:pPr marL="228593" marR="0" lvl="0" indent="-228593" algn="l" rtl="0">
              <a:lnSpc>
                <a:spcPct val="100000"/>
              </a:lnSpc>
              <a:spcBef>
                <a:spcPts val="0"/>
              </a:spcBef>
              <a:spcAft>
                <a:spcPts val="0"/>
              </a:spcAft>
              <a:buClr>
                <a:schemeClr val="lt1"/>
              </a:buClr>
              <a:buSzPts val="1600"/>
              <a:buFont typeface="Noto Sans Symbols"/>
              <a:buChar char="✔"/>
            </a:pPr>
            <a:r>
              <a:rPr lang="en-GB" sz="1600" b="1" i="0" u="none" strike="noStrike" cap="none">
                <a:solidFill>
                  <a:schemeClr val="lt1"/>
                </a:solidFill>
                <a:latin typeface="Arial"/>
                <a:ea typeface="Arial"/>
                <a:cs typeface="Arial"/>
                <a:sym typeface="Arial"/>
              </a:rPr>
              <a:t>Young people use their talents to benefit society</a:t>
            </a:r>
            <a:endParaRPr sz="1600" b="1" i="0" u="none" strike="noStrike" cap="none">
              <a:solidFill>
                <a:schemeClr val="lt1"/>
              </a:solidFill>
              <a:latin typeface="Arial"/>
              <a:ea typeface="Arial"/>
              <a:cs typeface="Arial"/>
              <a:sym typeface="Arial"/>
            </a:endParaRPr>
          </a:p>
        </p:txBody>
      </p:sp>
      <p:sp>
        <p:nvSpPr>
          <p:cNvPr id="199" name="Google Shape;199;g24ed62bcc8c_0_811"/>
          <p:cNvSpPr/>
          <p:nvPr/>
        </p:nvSpPr>
        <p:spPr>
          <a:xfrm>
            <a:off x="0" y="6556788"/>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sp>
        <p:nvSpPr>
          <p:cNvPr id="200" name="Google Shape;200;g24ed62bcc8c_0_811"/>
          <p:cNvSpPr txBox="1"/>
          <p:nvPr/>
        </p:nvSpPr>
        <p:spPr>
          <a:xfrm>
            <a:off x="3951652" y="2088807"/>
            <a:ext cx="2165700" cy="892800"/>
          </a:xfrm>
          <a:prstGeom prst="rect">
            <a:avLst/>
          </a:prstGeom>
          <a:solidFill>
            <a:schemeClr val="dk1"/>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chemeClr val="lt1"/>
                </a:solidFill>
                <a:latin typeface="Arial"/>
                <a:ea typeface="Arial"/>
                <a:cs typeface="Arial"/>
                <a:sym typeface="Arial"/>
              </a:rPr>
              <a:t>Support improved attainment </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1" name="Google Shape;201;g24ed62bcc8c_0_811"/>
          <p:cNvSpPr txBox="1"/>
          <p:nvPr/>
        </p:nvSpPr>
        <p:spPr>
          <a:xfrm>
            <a:off x="3947147" y="3172551"/>
            <a:ext cx="2170200" cy="738900"/>
          </a:xfrm>
          <a:prstGeom prst="rect">
            <a:avLst/>
          </a:prstGeom>
          <a:solidFill>
            <a:schemeClr val="dk1"/>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Develop academic, social, emotional and employability skills</a:t>
            </a:r>
            <a:endParaRPr sz="1000" b="0" i="0" u="none" strike="noStrike" cap="none">
              <a:solidFill>
                <a:schemeClr val="lt1"/>
              </a:solidFill>
              <a:latin typeface="Arial"/>
              <a:ea typeface="Arial"/>
              <a:cs typeface="Arial"/>
              <a:sym typeface="Arial"/>
            </a:endParaRPr>
          </a:p>
        </p:txBody>
      </p:sp>
      <p:sp>
        <p:nvSpPr>
          <p:cNvPr id="202" name="Google Shape;202;g24ed62bcc8c_0_811"/>
          <p:cNvSpPr txBox="1"/>
          <p:nvPr/>
        </p:nvSpPr>
        <p:spPr>
          <a:xfrm>
            <a:off x="3973509" y="4288416"/>
            <a:ext cx="2170200" cy="923400"/>
          </a:xfrm>
          <a:prstGeom prst="rect">
            <a:avLst/>
          </a:prstGeom>
          <a:solidFill>
            <a:schemeClr val="dk1"/>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Belief in future success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3" name="Google Shape;203;g24ed62bcc8c_0_811"/>
          <p:cNvSpPr txBox="1"/>
          <p:nvPr/>
        </p:nvSpPr>
        <p:spPr>
          <a:xfrm>
            <a:off x="3973509" y="5425222"/>
            <a:ext cx="2170200" cy="923400"/>
          </a:xfrm>
          <a:prstGeom prst="rect">
            <a:avLst/>
          </a:prstGeom>
          <a:solidFill>
            <a:schemeClr val="dk1"/>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Knowledge about HE and career options</a:t>
            </a:r>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4ed62bcc8c_0_947"/>
          <p:cNvSpPr/>
          <p:nvPr/>
        </p:nvSpPr>
        <p:spPr>
          <a:xfrm>
            <a:off x="598611" y="1372074"/>
            <a:ext cx="2332800" cy="1015800"/>
          </a:xfrm>
          <a:prstGeom prst="roundRect">
            <a:avLst>
              <a:gd name="adj" fmla="val 16667"/>
            </a:avLst>
          </a:prstGeom>
          <a:solidFill>
            <a:schemeClr val="accent1"/>
          </a:solidFill>
          <a:ln w="25400"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alibri"/>
                <a:ea typeface="Calibri"/>
                <a:cs typeface="Calibri"/>
                <a:sym typeface="Calibri"/>
              </a:rPr>
              <a:t>Phase One: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Feasibility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24ed62bcc8c_0_947"/>
          <p:cNvSpPr/>
          <p:nvPr/>
        </p:nvSpPr>
        <p:spPr>
          <a:xfrm>
            <a:off x="3405553" y="1372074"/>
            <a:ext cx="2332800" cy="1015800"/>
          </a:xfrm>
          <a:prstGeom prst="roundRect">
            <a:avLst>
              <a:gd name="adj" fmla="val 16667"/>
            </a:avLst>
          </a:prstGeom>
          <a:solidFill>
            <a:schemeClr val="accent1"/>
          </a:solidFill>
          <a:ln w="25400"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alibri"/>
                <a:ea typeface="Calibri"/>
                <a:cs typeface="Calibri"/>
                <a:sym typeface="Calibri"/>
              </a:rPr>
              <a:t>Phase Two: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Set-up</a:t>
            </a:r>
            <a:endParaRPr sz="2800" b="0" i="0" u="none" strike="noStrike" cap="none">
              <a:solidFill>
                <a:schemeClr val="lt1"/>
              </a:solidFill>
              <a:latin typeface="Calibri"/>
              <a:ea typeface="Calibri"/>
              <a:cs typeface="Calibri"/>
              <a:sym typeface="Calibri"/>
            </a:endParaRPr>
          </a:p>
        </p:txBody>
      </p:sp>
      <p:sp>
        <p:nvSpPr>
          <p:cNvPr id="210" name="Google Shape;210;g24ed62bcc8c_0_947"/>
          <p:cNvSpPr/>
          <p:nvPr/>
        </p:nvSpPr>
        <p:spPr>
          <a:xfrm>
            <a:off x="6212497" y="1372074"/>
            <a:ext cx="2332800" cy="1015800"/>
          </a:xfrm>
          <a:prstGeom prst="roundRect">
            <a:avLst>
              <a:gd name="adj" fmla="val 16667"/>
            </a:avLst>
          </a:prstGeom>
          <a:solidFill>
            <a:schemeClr val="accent1"/>
          </a:solidFill>
          <a:ln w="25400"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alibri"/>
                <a:ea typeface="Calibri"/>
                <a:cs typeface="Calibri"/>
                <a:sym typeface="Calibri"/>
              </a:rPr>
              <a:t>Phase Three: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Operational</a:t>
            </a:r>
            <a:endParaRPr sz="2800" b="0" i="0" u="none" strike="noStrike" cap="none">
              <a:solidFill>
                <a:schemeClr val="lt1"/>
              </a:solidFill>
              <a:latin typeface="Calibri"/>
              <a:ea typeface="Calibri"/>
              <a:cs typeface="Calibri"/>
              <a:sym typeface="Calibri"/>
            </a:endParaRPr>
          </a:p>
        </p:txBody>
      </p:sp>
      <p:sp>
        <p:nvSpPr>
          <p:cNvPr id="211" name="Google Shape;211;g24ed62bcc8c_0_947"/>
          <p:cNvSpPr txBox="1"/>
          <p:nvPr/>
        </p:nvSpPr>
        <p:spPr>
          <a:xfrm>
            <a:off x="400942" y="2683787"/>
            <a:ext cx="2530500" cy="21702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Feasibility assessment of the location (analysis of measures of deprivation, Higher Education progression rates, density of potential partner schools, practical considerations)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Desk-based site search</a:t>
            </a:r>
            <a:endParaRPr sz="1400" b="0" i="0" u="none" strike="noStrike" cap="none">
              <a:solidFill>
                <a:srgbClr val="000000"/>
              </a:solidFill>
              <a:latin typeface="Arial"/>
              <a:ea typeface="Arial"/>
              <a:cs typeface="Arial"/>
              <a:sym typeface="Arial"/>
            </a:endParaRPr>
          </a:p>
        </p:txBody>
      </p:sp>
      <p:sp>
        <p:nvSpPr>
          <p:cNvPr id="212" name="Google Shape;212;g24ed62bcc8c_0_947"/>
          <p:cNvSpPr txBox="1"/>
          <p:nvPr/>
        </p:nvSpPr>
        <p:spPr>
          <a:xfrm>
            <a:off x="3059878" y="2683787"/>
            <a:ext cx="3024600" cy="26322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Location visits and site confirmation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Liaising with community groups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School meetings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Site refurbishment and preparation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Centre staff recruitment/training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Operational meetings to plan delivery schedule</a:t>
            </a:r>
            <a:endParaRPr sz="1400" b="0" i="0" u="none" strike="noStrike" cap="none">
              <a:solidFill>
                <a:srgbClr val="000000"/>
              </a:solidFill>
              <a:latin typeface="Arial"/>
              <a:ea typeface="Arial"/>
              <a:cs typeface="Arial"/>
              <a:sym typeface="Arial"/>
            </a:endParaRPr>
          </a:p>
          <a:p>
            <a:pPr marL="342900" marR="0" lvl="0" indent="-247650" algn="l" rtl="0">
              <a:lnSpc>
                <a:spcPct val="100000"/>
              </a:lnSpc>
              <a:spcBef>
                <a:spcPts val="0"/>
              </a:spcBef>
              <a:spcAft>
                <a:spcPts val="0"/>
              </a:spcAft>
              <a:buClr>
                <a:srgbClr val="000000"/>
              </a:buClr>
              <a:buSzPts val="1500"/>
              <a:buFont typeface="Courier New"/>
              <a:buNone/>
            </a:pPr>
            <a:endParaRPr sz="1500" b="0" i="0" u="none" strike="noStrike" cap="none">
              <a:solidFill>
                <a:srgbClr val="000000"/>
              </a:solidFill>
              <a:latin typeface="Calibri"/>
              <a:ea typeface="Calibri"/>
              <a:cs typeface="Calibri"/>
              <a:sym typeface="Calibri"/>
            </a:endParaRPr>
          </a:p>
        </p:txBody>
      </p:sp>
      <p:sp>
        <p:nvSpPr>
          <p:cNvPr id="213" name="Google Shape;213;g24ed62bcc8c_0_947"/>
          <p:cNvSpPr txBox="1"/>
          <p:nvPr/>
        </p:nvSpPr>
        <p:spPr>
          <a:xfrm>
            <a:off x="6163079" y="2684857"/>
            <a:ext cx="2431800" cy="12468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Staff deployed to site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Delivery begins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Formal centre launch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ourier New"/>
              <a:buChar char="o"/>
            </a:pPr>
            <a:r>
              <a:rPr lang="en-GB" sz="1500" b="0" i="0" u="none" strike="noStrike" cap="none">
                <a:solidFill>
                  <a:srgbClr val="000000"/>
                </a:solidFill>
                <a:latin typeface="Calibri"/>
                <a:ea typeface="Calibri"/>
                <a:cs typeface="Calibri"/>
                <a:sym typeface="Calibri"/>
              </a:rPr>
              <a:t>First oversight board meeting</a:t>
            </a:r>
            <a:endParaRPr sz="1400" b="0" i="0" u="none" strike="noStrike" cap="none">
              <a:solidFill>
                <a:srgbClr val="000000"/>
              </a:solidFill>
              <a:latin typeface="Arial"/>
              <a:ea typeface="Arial"/>
              <a:cs typeface="Arial"/>
              <a:sym typeface="Arial"/>
            </a:endParaRPr>
          </a:p>
        </p:txBody>
      </p:sp>
      <p:sp>
        <p:nvSpPr>
          <p:cNvPr id="214" name="Google Shape;214;g24ed62bcc8c_0_947"/>
          <p:cNvSpPr txBox="1"/>
          <p:nvPr/>
        </p:nvSpPr>
        <p:spPr>
          <a:xfrm>
            <a:off x="400942" y="438435"/>
            <a:ext cx="3689700" cy="492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3733"/>
              <a:buFont typeface="Arial"/>
              <a:buNone/>
            </a:pPr>
            <a:r>
              <a:rPr lang="en-GB" sz="3733" b="1" i="0" u="none" strike="noStrike" cap="none">
                <a:solidFill>
                  <a:srgbClr val="1D1D1B"/>
                </a:solidFill>
                <a:latin typeface="Calibri"/>
                <a:ea typeface="Calibri"/>
                <a:cs typeface="Calibri"/>
                <a:sym typeface="Calibri"/>
              </a:rPr>
              <a:t>Setting up a new centre</a:t>
            </a:r>
            <a:endParaRPr sz="1867" b="0" i="0" u="none" strike="noStrike" cap="none">
              <a:solidFill>
                <a:srgbClr val="000000"/>
              </a:solidFill>
              <a:latin typeface="Arial"/>
              <a:ea typeface="Arial"/>
              <a:cs typeface="Arial"/>
              <a:sym typeface="Arial"/>
            </a:endParaRPr>
          </a:p>
        </p:txBody>
      </p:sp>
      <p:grpSp>
        <p:nvGrpSpPr>
          <p:cNvPr id="215" name="Google Shape;215;g24ed62bcc8c_0_947"/>
          <p:cNvGrpSpPr/>
          <p:nvPr/>
        </p:nvGrpSpPr>
        <p:grpSpPr>
          <a:xfrm rot="10800000">
            <a:off x="3504062" y="-175"/>
            <a:ext cx="2135757" cy="1201483"/>
            <a:chOff x="773948" y="4102714"/>
            <a:chExt cx="1850101" cy="1040786"/>
          </a:xfrm>
        </p:grpSpPr>
        <p:sp>
          <p:nvSpPr>
            <p:cNvPr id="216" name="Google Shape;216;g24ed62bcc8c_0_947"/>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rgbClr val="D9223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g24ed62bcc8c_0_947"/>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8" name="Google Shape;218;g24ed62bcc8c_0_947"/>
          <p:cNvSpPr/>
          <p:nvPr/>
        </p:nvSpPr>
        <p:spPr>
          <a:xfrm rot="5400000">
            <a:off x="321926" y="5999468"/>
            <a:ext cx="431185" cy="441549"/>
          </a:xfrm>
          <a:custGeom>
            <a:avLst/>
            <a:gdLst/>
            <a:ahLst/>
            <a:cxnLst/>
            <a:rect l="l" t="t" r="r" b="b"/>
            <a:pathLst>
              <a:path w="379064" h="328289" extrusionOk="0">
                <a:moveTo>
                  <a:pt x="0" y="328289"/>
                </a:moveTo>
                <a:lnTo>
                  <a:pt x="189532" y="0"/>
                </a:lnTo>
                <a:lnTo>
                  <a:pt x="379064" y="328289"/>
                </a:lnTo>
                <a:lnTo>
                  <a:pt x="0" y="328289"/>
                </a:lnTo>
                <a:close/>
              </a:path>
            </a:pathLst>
          </a:custGeom>
          <a:solidFill>
            <a:schemeClr val="dk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9" name="Google Shape;219;g24ed62bcc8c_0_947"/>
          <p:cNvGrpSpPr/>
          <p:nvPr/>
        </p:nvGrpSpPr>
        <p:grpSpPr>
          <a:xfrm>
            <a:off x="6982975" y="4762858"/>
            <a:ext cx="3180694" cy="1789319"/>
            <a:chOff x="773948" y="4102714"/>
            <a:chExt cx="1850101" cy="1040786"/>
          </a:xfrm>
        </p:grpSpPr>
        <p:sp>
          <p:nvSpPr>
            <p:cNvPr id="220" name="Google Shape;220;g24ed62bcc8c_0_947"/>
            <p:cNvSpPr/>
            <p:nvPr/>
          </p:nvSpPr>
          <p:spPr>
            <a:xfrm rot="10800000">
              <a:off x="773948" y="4102714"/>
              <a:ext cx="1136093" cy="1040786"/>
            </a:xfrm>
            <a:custGeom>
              <a:avLst/>
              <a:gdLst/>
              <a:ahLst/>
              <a:cxnLst/>
              <a:rect l="l" t="t" r="r" b="b"/>
              <a:pathLst>
                <a:path w="1136093" h="1040786" extrusionOk="0">
                  <a:moveTo>
                    <a:pt x="422504" y="1040786"/>
                  </a:moveTo>
                  <a:lnTo>
                    <a:pt x="0" y="1040786"/>
                  </a:lnTo>
                  <a:lnTo>
                    <a:pt x="713559" y="0"/>
                  </a:lnTo>
                  <a:lnTo>
                    <a:pt x="1136093" y="0"/>
                  </a:ln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g24ed62bcc8c_0_947"/>
            <p:cNvSpPr/>
            <p:nvPr/>
          </p:nvSpPr>
          <p:spPr>
            <a:xfrm rot="10800000">
              <a:off x="1487956" y="4102714"/>
              <a:ext cx="1136093" cy="1040786"/>
            </a:xfrm>
            <a:custGeom>
              <a:avLst/>
              <a:gdLst/>
              <a:ahLst/>
              <a:cxnLst/>
              <a:rect l="l" t="t" r="r" b="b"/>
              <a:pathLst>
                <a:path w="1136093" h="1040786" extrusionOk="0">
                  <a:moveTo>
                    <a:pt x="1136093" y="1040786"/>
                  </a:moveTo>
                  <a:lnTo>
                    <a:pt x="713589" y="1040786"/>
                  </a:lnTo>
                  <a:lnTo>
                    <a:pt x="0" y="0"/>
                  </a:lnTo>
                  <a:lnTo>
                    <a:pt x="422534" y="0"/>
                  </a:lnTo>
                  <a:close/>
                </a:path>
              </a:pathLst>
            </a:custGeom>
            <a:solidFill>
              <a:srgbClr val="E5DED4">
                <a:alpha val="89019"/>
              </a:srgbClr>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2" name="Google Shape;222;g24ed62bcc8c_0_947"/>
          <p:cNvSpPr/>
          <p:nvPr/>
        </p:nvSpPr>
        <p:spPr>
          <a:xfrm>
            <a:off x="0" y="6565139"/>
            <a:ext cx="9144000" cy="2919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Clr>
                <a:srgbClr val="000000"/>
              </a:buClr>
              <a:buSzPts val="1067"/>
              <a:buFont typeface="Arial"/>
              <a:buNone/>
            </a:pPr>
            <a:r>
              <a:rPr lang="en-GB" sz="1067" b="1" i="0" u="none" strike="noStrike" cap="none">
                <a:solidFill>
                  <a:srgbClr val="1D1D1B"/>
                </a:solidFill>
                <a:latin typeface="Calibri"/>
                <a:ea typeface="Calibri"/>
                <a:cs typeface="Calibri"/>
                <a:sym typeface="Calibri"/>
              </a:rPr>
              <a:t> TALENT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QUALITY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COMPASSION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ASPIRATION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TEAMWORK  </a:t>
            </a:r>
            <a:r>
              <a:rPr lang="en-GB" sz="1067" b="0" i="0" u="none" strike="noStrike" cap="none">
                <a:solidFill>
                  <a:srgbClr val="1D1D1B"/>
                </a:solidFill>
                <a:latin typeface="Calibri"/>
                <a:ea typeface="Calibri"/>
                <a:cs typeface="Calibri"/>
                <a:sym typeface="Calibri"/>
              </a:rPr>
              <a:t> </a:t>
            </a:r>
            <a:r>
              <a:rPr lang="en-GB" sz="1067" b="1" i="0" u="none" strike="noStrike" cap="none">
                <a:solidFill>
                  <a:srgbClr val="1D1D1B"/>
                </a:solidFill>
                <a:latin typeface="Calibri"/>
                <a:ea typeface="Calibri"/>
                <a:cs typeface="Calibri"/>
                <a:sym typeface="Calibri"/>
              </a:rPr>
              <a:t>   </a:t>
            </a:r>
            <a:endParaRPr sz="1067"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1000"/>
                                        <p:tgtEl>
                                          <p:spTgt spid="21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fade">
                                      <p:cBhvr>
                                        <p:cTn id="10"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4ed62bcc8c_0_965"/>
          <p:cNvSpPr/>
          <p:nvPr/>
        </p:nvSpPr>
        <p:spPr>
          <a:xfrm>
            <a:off x="160644" y="800561"/>
            <a:ext cx="8925300" cy="9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00000"/>
              </a:buClr>
              <a:buSzPts val="2400"/>
              <a:buFont typeface="Calibri"/>
              <a:buNone/>
            </a:pPr>
            <a:r>
              <a:rPr lang="en-GB" sz="1800" b="1" i="0" u="none" strike="noStrike" cap="none">
                <a:solidFill>
                  <a:srgbClr val="000000"/>
                </a:solidFill>
                <a:latin typeface="Calibri"/>
                <a:ea typeface="Calibri"/>
                <a:cs typeface="Calibri"/>
                <a:sym typeface="Calibri"/>
              </a:rPr>
              <a:t>Into</a:t>
            </a:r>
            <a:r>
              <a:rPr lang="en-GB" sz="1800" b="0" i="0" u="none" strike="noStrike" cap="none">
                <a:solidFill>
                  <a:srgbClr val="000000"/>
                </a:solidFill>
                <a:latin typeface="Calibri"/>
                <a:ea typeface="Calibri"/>
                <a:cs typeface="Calibri"/>
                <a:sym typeface="Calibri"/>
              </a:rPr>
              <a:t>University conducts a rigorous feasibility assessment in order to identify where we will have the greatest impact. The assessment has three stages – viability, suitability and practicality. </a:t>
            </a:r>
            <a:endParaRPr sz="1800" b="0" i="0" u="none" strike="noStrike" cap="none">
              <a:solidFill>
                <a:srgbClr val="000000"/>
              </a:solidFill>
              <a:latin typeface="Calibri"/>
              <a:ea typeface="Calibri"/>
              <a:cs typeface="Calibri"/>
              <a:sym typeface="Calibri"/>
            </a:endParaRPr>
          </a:p>
        </p:txBody>
      </p:sp>
      <p:grpSp>
        <p:nvGrpSpPr>
          <p:cNvPr id="228" name="Google Shape;228;g24ed62bcc8c_0_965"/>
          <p:cNvGrpSpPr/>
          <p:nvPr/>
        </p:nvGrpSpPr>
        <p:grpSpPr>
          <a:xfrm>
            <a:off x="362825" y="1744874"/>
            <a:ext cx="4071449" cy="1526054"/>
            <a:chOff x="403110" y="1720684"/>
            <a:chExt cx="8594995" cy="1404559"/>
          </a:xfrm>
        </p:grpSpPr>
        <p:sp>
          <p:nvSpPr>
            <p:cNvPr id="229" name="Google Shape;229;g24ed62bcc8c_0_965"/>
            <p:cNvSpPr/>
            <p:nvPr/>
          </p:nvSpPr>
          <p:spPr>
            <a:xfrm>
              <a:off x="1507705" y="1720684"/>
              <a:ext cx="7490400" cy="1404000"/>
            </a:xfrm>
            <a:prstGeom prst="rect">
              <a:avLst/>
            </a:prstGeom>
            <a:noFill/>
            <a:ln w="9525" cap="flat" cmpd="sng">
              <a:solidFill>
                <a:srgbClr val="9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a:solidFill>
                    <a:schemeClr val="accent2"/>
                  </a:solidFill>
                  <a:latin typeface="Calibri"/>
                  <a:ea typeface="Calibri"/>
                  <a:cs typeface="Calibri"/>
                  <a:sym typeface="Calibri"/>
                </a:rPr>
                <a:t>Is there a sufficient density of prospective partner primary schools in the area?</a:t>
              </a:r>
              <a:endParaRPr sz="1800" b="0" i="0" u="none" strike="noStrike" cap="none">
                <a:solidFill>
                  <a:schemeClr val="accent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chemeClr val="accent2"/>
                </a:solidFill>
                <a:highlight>
                  <a:srgbClr val="FFFF0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230" name="Google Shape;230;g24ed62bcc8c_0_965"/>
            <p:cNvSpPr txBox="1"/>
            <p:nvPr/>
          </p:nvSpPr>
          <p:spPr>
            <a:xfrm rot="-5400000">
              <a:off x="26010" y="2098343"/>
              <a:ext cx="1404000" cy="649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Viability</a:t>
              </a:r>
              <a:endParaRPr sz="1400" b="0" i="0" u="none" strike="noStrike" cap="none">
                <a:solidFill>
                  <a:srgbClr val="000000"/>
                </a:solidFill>
                <a:latin typeface="Arial"/>
                <a:ea typeface="Arial"/>
                <a:cs typeface="Arial"/>
                <a:sym typeface="Arial"/>
              </a:endParaRPr>
            </a:p>
          </p:txBody>
        </p:sp>
      </p:grpSp>
      <p:grpSp>
        <p:nvGrpSpPr>
          <p:cNvPr id="231" name="Google Shape;231;g24ed62bcc8c_0_965"/>
          <p:cNvGrpSpPr/>
          <p:nvPr/>
        </p:nvGrpSpPr>
        <p:grpSpPr>
          <a:xfrm>
            <a:off x="4648321" y="1744967"/>
            <a:ext cx="4094623" cy="1526072"/>
            <a:chOff x="4336279" y="1887132"/>
            <a:chExt cx="4068584" cy="1532663"/>
          </a:xfrm>
        </p:grpSpPr>
        <p:sp>
          <p:nvSpPr>
            <p:cNvPr id="232" name="Google Shape;232;g24ed62bcc8c_0_965"/>
            <p:cNvSpPr/>
            <p:nvPr/>
          </p:nvSpPr>
          <p:spPr>
            <a:xfrm>
              <a:off x="4854963" y="1911395"/>
              <a:ext cx="3549900" cy="1508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a:solidFill>
                    <a:schemeClr val="accent2"/>
                  </a:solidFill>
                  <a:latin typeface="Calibri"/>
                  <a:ea typeface="Calibri"/>
                  <a:cs typeface="Calibri"/>
                  <a:sym typeface="Calibri"/>
                </a:rPr>
                <a:t>Is there both material and aspirational disadvantage in the area?</a:t>
              </a:r>
              <a:endParaRPr sz="1800" b="0" i="0" u="none" strike="noStrike" cap="none">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233" name="Google Shape;233;g24ed62bcc8c_0_965"/>
            <p:cNvSpPr txBox="1"/>
            <p:nvPr/>
          </p:nvSpPr>
          <p:spPr>
            <a:xfrm rot="-5400000">
              <a:off x="3735079" y="2488332"/>
              <a:ext cx="1508400" cy="306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Suitability</a:t>
              </a:r>
              <a:endParaRPr sz="1400" b="0" i="0" u="none" strike="noStrike" cap="none">
                <a:solidFill>
                  <a:srgbClr val="000000"/>
                </a:solidFill>
                <a:latin typeface="Arial"/>
                <a:ea typeface="Arial"/>
                <a:cs typeface="Arial"/>
                <a:sym typeface="Arial"/>
              </a:endParaRPr>
            </a:p>
          </p:txBody>
        </p:sp>
      </p:grpSp>
      <p:grpSp>
        <p:nvGrpSpPr>
          <p:cNvPr id="234" name="Google Shape;234;g24ed62bcc8c_0_965"/>
          <p:cNvGrpSpPr/>
          <p:nvPr/>
        </p:nvGrpSpPr>
        <p:grpSpPr>
          <a:xfrm>
            <a:off x="343857" y="3836338"/>
            <a:ext cx="8399075" cy="1248012"/>
            <a:chOff x="230672" y="4237302"/>
            <a:chExt cx="8284746" cy="1248012"/>
          </a:xfrm>
        </p:grpSpPr>
        <p:sp>
          <p:nvSpPr>
            <p:cNvPr id="235" name="Google Shape;235;g24ed62bcc8c_0_965"/>
            <p:cNvSpPr/>
            <p:nvPr/>
          </p:nvSpPr>
          <p:spPr>
            <a:xfrm>
              <a:off x="779318" y="4237314"/>
              <a:ext cx="7736100" cy="1248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a:solidFill>
                    <a:schemeClr val="accent2"/>
                  </a:solidFill>
                  <a:latin typeface="Calibri"/>
                  <a:ea typeface="Calibri"/>
                  <a:cs typeface="Calibri"/>
                  <a:sym typeface="Calibri"/>
                </a:rPr>
                <a:t>Is the area safe and practical to operate in?</a:t>
              </a:r>
              <a:endParaRPr sz="1800" b="0" i="0" u="none" strike="noStrike" cap="none">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sz="1800" b="0" i="0" u="none" strike="noStrike" cap="none">
                  <a:solidFill>
                    <a:schemeClr val="accent2"/>
                  </a:solidFill>
                  <a:latin typeface="Calibri"/>
                  <a:ea typeface="Calibri"/>
                  <a:cs typeface="Calibri"/>
                  <a:sym typeface="Calibri"/>
                </a:rPr>
                <a:t>Are there critical on-the-ground insights that desk-based data won’t reveal?</a:t>
              </a:r>
              <a:endParaRPr sz="1800" b="0" i="0" u="none" strike="noStrike" cap="none">
                <a:solidFill>
                  <a:schemeClr val="accent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236" name="Google Shape;236;g24ed62bcc8c_0_965"/>
            <p:cNvSpPr txBox="1"/>
            <p:nvPr/>
          </p:nvSpPr>
          <p:spPr>
            <a:xfrm rot="-5400000">
              <a:off x="-241528" y="4709502"/>
              <a:ext cx="1248000" cy="3036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Practicality</a:t>
              </a:r>
              <a:endParaRPr sz="1400" b="0" i="0" u="none" strike="noStrike" cap="none">
                <a:solidFill>
                  <a:srgbClr val="000000"/>
                </a:solidFill>
                <a:latin typeface="Arial"/>
                <a:ea typeface="Arial"/>
                <a:cs typeface="Arial"/>
                <a:sym typeface="Arial"/>
              </a:endParaRPr>
            </a:p>
          </p:txBody>
        </p:sp>
      </p:grpSp>
      <p:sp>
        <p:nvSpPr>
          <p:cNvPr id="237" name="Google Shape;237;g24ed62bcc8c_0_965"/>
          <p:cNvSpPr txBox="1"/>
          <p:nvPr/>
        </p:nvSpPr>
        <p:spPr>
          <a:xfrm>
            <a:off x="405300" y="243977"/>
            <a:ext cx="4285200" cy="492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3733"/>
              <a:buFont typeface="Arial"/>
              <a:buNone/>
            </a:pPr>
            <a:r>
              <a:rPr lang="en-GB" sz="3733" b="1" i="0" u="none" strike="noStrike" cap="none">
                <a:solidFill>
                  <a:srgbClr val="1D1D1B"/>
                </a:solidFill>
                <a:latin typeface="Calibri"/>
                <a:ea typeface="Calibri"/>
                <a:cs typeface="Calibri"/>
                <a:sym typeface="Calibri"/>
              </a:rPr>
              <a:t>Phase One: </a:t>
            </a:r>
            <a:r>
              <a:rPr lang="en-GB" sz="3733" b="0" i="0" u="none" strike="noStrike" cap="none">
                <a:solidFill>
                  <a:srgbClr val="1D1D1B"/>
                </a:solidFill>
                <a:latin typeface="Calibri"/>
                <a:ea typeface="Calibri"/>
                <a:cs typeface="Calibri"/>
                <a:sym typeface="Calibri"/>
              </a:rPr>
              <a:t>Feasibility</a:t>
            </a: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4ed62bcc8c_0_1056"/>
          <p:cNvSpPr txBox="1">
            <a:spLocks noGrp="1"/>
          </p:cNvSpPr>
          <p:nvPr>
            <p:ph type="sldNum" idx="12"/>
          </p:nvPr>
        </p:nvSpPr>
        <p:spPr>
          <a:xfrm>
            <a:off x="6457950" y="6356352"/>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
        <p:nvSpPr>
          <p:cNvPr id="244" name="Google Shape;244;g24ed62bcc8c_0_1056"/>
          <p:cNvSpPr/>
          <p:nvPr/>
        </p:nvSpPr>
        <p:spPr>
          <a:xfrm>
            <a:off x="464674" y="1460600"/>
            <a:ext cx="8106000" cy="452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7F7F7F"/>
                </a:solidFill>
                <a:latin typeface="Calibri"/>
                <a:ea typeface="Calibri"/>
                <a:cs typeface="Calibri"/>
                <a:sym typeface="Calibri"/>
              </a:rPr>
              <a:t>A large number of social mobility coldspots are formerly prosperous seaside resorts, built on a booming tourist trade, which has seen a decline in the last few decades.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7F7F7F"/>
                </a:solidFill>
                <a:latin typeface="Calibri"/>
                <a:ea typeface="Calibri"/>
                <a:cs typeface="Calibri"/>
                <a:sym typeface="Calibri"/>
              </a:rPr>
              <a:t>Many of these areas perform badly on both educational measures and adulthood outcomes, giving young people from disadvantaged backgrounds limited post-16 opportunities, particularly once combined with weak labour markets. </a:t>
            </a:r>
            <a:endParaRPr sz="18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7F7F7F"/>
                </a:solidFill>
                <a:latin typeface="Calibri"/>
                <a:ea typeface="Calibri"/>
                <a:cs typeface="Calibri"/>
                <a:sym typeface="Calibri"/>
              </a:rPr>
              <a:t>Young people entering the job market in these areas are faced with a greater share of low-skilled, low-paid employment than elsewhere in the UK. Moreover, almost all of the neighbourhoods with the lowest rates of participation in Higher Education across England are in formerly industrial towns and cities across the north and midlands, or coastal towns.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7F7F7F"/>
                </a:solidFill>
                <a:latin typeface="Calibri"/>
                <a:ea typeface="Calibri"/>
                <a:cs typeface="Calibri"/>
                <a:sym typeface="Calibri"/>
              </a:rPr>
              <a:t>These issues are compounded by poor connectivity by transport to England’s main urban centres, which restricts access to employment or education opportunities.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g24ed62bcc8c_0_1056"/>
          <p:cNvSpPr/>
          <p:nvPr/>
        </p:nvSpPr>
        <p:spPr>
          <a:xfrm>
            <a:off x="434664" y="755766"/>
            <a:ext cx="7593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C00000"/>
                </a:solidFill>
                <a:latin typeface="Calibri"/>
                <a:ea typeface="Calibri"/>
                <a:cs typeface="Calibri"/>
                <a:sym typeface="Calibri"/>
              </a:rPr>
              <a:t>The need for </a:t>
            </a:r>
            <a:r>
              <a:rPr lang="en-GB" sz="2000" b="1" i="0" u="none" strike="noStrike" cap="none">
                <a:solidFill>
                  <a:srgbClr val="C00000"/>
                </a:solidFill>
                <a:latin typeface="Calibri"/>
                <a:ea typeface="Calibri"/>
                <a:cs typeface="Calibri"/>
                <a:sym typeface="Calibri"/>
              </a:rPr>
              <a:t>Into</a:t>
            </a:r>
            <a:r>
              <a:rPr lang="en-GB" sz="2000" b="0" i="0" u="none" strike="noStrike" cap="none">
                <a:solidFill>
                  <a:srgbClr val="C00000"/>
                </a:solidFill>
                <a:latin typeface="Calibri"/>
                <a:ea typeface="Calibri"/>
                <a:cs typeface="Calibri"/>
                <a:sym typeface="Calibri"/>
              </a:rPr>
              <a:t>University in coastal areas</a:t>
            </a:r>
            <a:endParaRPr sz="2000" b="0" i="0" u="none" strike="noStrike" cap="none">
              <a:solidFill>
                <a:srgbClr val="C00000"/>
              </a:solidFill>
              <a:latin typeface="Calibri"/>
              <a:ea typeface="Calibri"/>
              <a:cs typeface="Calibri"/>
              <a:sym typeface="Calibri"/>
            </a:endParaRPr>
          </a:p>
        </p:txBody>
      </p:sp>
      <p:cxnSp>
        <p:nvCxnSpPr>
          <p:cNvPr id="246" name="Google Shape;246;g24ed62bcc8c_0_1056"/>
          <p:cNvCxnSpPr/>
          <p:nvPr/>
        </p:nvCxnSpPr>
        <p:spPr>
          <a:xfrm rot="10800000" flipH="1">
            <a:off x="259308" y="447477"/>
            <a:ext cx="8311500" cy="27300"/>
          </a:xfrm>
          <a:prstGeom prst="straightConnector1">
            <a:avLst/>
          </a:prstGeom>
          <a:noFill/>
          <a:ln w="9525" cap="flat" cmpd="sng">
            <a:solidFill>
              <a:srgbClr val="C00000"/>
            </a:solidFill>
            <a:prstDash val="solid"/>
            <a:miter lim="800000"/>
            <a:headEnd type="none" w="sm" len="sm"/>
            <a:tailEnd type="none" w="sm" len="sm"/>
          </a:ln>
        </p:spPr>
      </p:cxnSp>
      <p:pic>
        <p:nvPicPr>
          <p:cNvPr id="247" name="Google Shape;247;g24ed62bcc8c_0_1056"/>
          <p:cNvPicPr preferRelativeResize="0"/>
          <p:nvPr/>
        </p:nvPicPr>
        <p:blipFill rotWithShape="1">
          <a:blip r:embed="rId3">
            <a:alphaModFix/>
          </a:blip>
          <a:srcRect/>
          <a:stretch/>
        </p:blipFill>
        <p:spPr>
          <a:xfrm>
            <a:off x="523269" y="6290735"/>
            <a:ext cx="1758416" cy="3838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4"/>
          <p:cNvPicPr preferRelativeResize="0"/>
          <p:nvPr/>
        </p:nvPicPr>
        <p:blipFill rotWithShape="1">
          <a:blip r:embed="rId3">
            <a:alphaModFix/>
          </a:blip>
          <a:srcRect t="15125"/>
          <a:stretch/>
        </p:blipFill>
        <p:spPr>
          <a:xfrm>
            <a:off x="224098" y="2048430"/>
            <a:ext cx="7341700" cy="4490483"/>
          </a:xfrm>
          <a:prstGeom prst="rect">
            <a:avLst/>
          </a:prstGeom>
          <a:noFill/>
          <a:ln>
            <a:noFill/>
          </a:ln>
        </p:spPr>
      </p:pic>
      <p:sp>
        <p:nvSpPr>
          <p:cNvPr id="253" name="Google Shape;253;p24"/>
          <p:cNvSpPr/>
          <p:nvPr/>
        </p:nvSpPr>
        <p:spPr>
          <a:xfrm>
            <a:off x="260153" y="643784"/>
            <a:ext cx="8545758" cy="1286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C00000"/>
                </a:solidFill>
                <a:latin typeface="Calibri"/>
                <a:ea typeface="Calibri"/>
                <a:cs typeface="Calibri"/>
                <a:sym typeface="Calibri"/>
              </a:rPr>
              <a:t>An overview of the UK looking at schools in the highest need segments reveals that although Norfolk does not have any of the 100 highest need schools, there are very significant concentrations of high need schools in Norwich, Great Yarmouth and Lowestoft.</a:t>
            </a:r>
            <a:endParaRPr sz="2000" b="0"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254" name="Google Shape;254;p24"/>
          <p:cNvSpPr/>
          <p:nvPr/>
        </p:nvSpPr>
        <p:spPr>
          <a:xfrm>
            <a:off x="4343402" y="4107184"/>
            <a:ext cx="457200" cy="372900"/>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24"/>
          <p:cNvSpPr/>
          <p:nvPr/>
        </p:nvSpPr>
        <p:spPr>
          <a:xfrm>
            <a:off x="6706174" y="4107184"/>
            <a:ext cx="457200" cy="372900"/>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1_Custom Design">
  <a:themeElements>
    <a:clrScheme name="Custom 2">
      <a:dk1>
        <a:srgbClr val="C00000"/>
      </a:dk1>
      <a:lt1>
        <a:srgbClr val="FFFFFF"/>
      </a:lt1>
      <a:dk2>
        <a:srgbClr val="990033"/>
      </a:dk2>
      <a:lt2>
        <a:srgbClr val="FFFFFF"/>
      </a:lt2>
      <a:accent1>
        <a:srgbClr val="C00000"/>
      </a:accent1>
      <a:accent2>
        <a:srgbClr val="990033"/>
      </a:accent2>
      <a:accent3>
        <a:srgbClr val="CC6600"/>
      </a:accent3>
      <a:accent4>
        <a:srgbClr val="7F7F7F"/>
      </a:accent4>
      <a:accent5>
        <a:srgbClr val="595959"/>
      </a:accent5>
      <a:accent6>
        <a:srgbClr val="FC977C"/>
      </a:accent6>
      <a:hlink>
        <a:srgbClr val="CC660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4 printing">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1957</Words>
  <Application>Microsoft Office PowerPoint</Application>
  <PresentationFormat>On-screen Show (4:3)</PresentationFormat>
  <Paragraphs>219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Noto Sans Symbols</vt:lpstr>
      <vt:lpstr>1_Custom Design</vt:lpstr>
      <vt:lpstr>A4 printing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Hampton</dc:creator>
  <cp:lastModifiedBy>Sally Griffin</cp:lastModifiedBy>
  <cp:revision>3</cp:revision>
  <dcterms:created xsi:type="dcterms:W3CDTF">2019-12-05T14:46:29Z</dcterms:created>
  <dcterms:modified xsi:type="dcterms:W3CDTF">2023-06-06T09:39:42Z</dcterms:modified>
</cp:coreProperties>
</file>