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32918400" cy="21945600"/>
  <p:notesSz cx="20104100" cy="13404850"/>
  <p:defaultTextStyle>
    <a:defPPr>
      <a:defRPr lang="en-US"/>
    </a:defPPr>
    <a:lvl1pPr marL="0" algn="l" defTabSz="1497056" rtl="0" eaLnBrk="1" latinLnBrk="0" hangingPunct="1">
      <a:defRPr sz="2947" kern="1200">
        <a:solidFill>
          <a:schemeClr val="tx1"/>
        </a:solidFill>
        <a:latin typeface="+mn-lt"/>
        <a:ea typeface="+mn-ea"/>
        <a:cs typeface="+mn-cs"/>
      </a:defRPr>
    </a:lvl1pPr>
    <a:lvl2pPr marL="748528" algn="l" defTabSz="1497056" rtl="0" eaLnBrk="1" latinLnBrk="0" hangingPunct="1">
      <a:defRPr sz="2947" kern="1200">
        <a:solidFill>
          <a:schemeClr val="tx1"/>
        </a:solidFill>
        <a:latin typeface="+mn-lt"/>
        <a:ea typeface="+mn-ea"/>
        <a:cs typeface="+mn-cs"/>
      </a:defRPr>
    </a:lvl2pPr>
    <a:lvl3pPr marL="1497056" algn="l" defTabSz="1497056" rtl="0" eaLnBrk="1" latinLnBrk="0" hangingPunct="1">
      <a:defRPr sz="2947" kern="1200">
        <a:solidFill>
          <a:schemeClr val="tx1"/>
        </a:solidFill>
        <a:latin typeface="+mn-lt"/>
        <a:ea typeface="+mn-ea"/>
        <a:cs typeface="+mn-cs"/>
      </a:defRPr>
    </a:lvl3pPr>
    <a:lvl4pPr marL="2245584" algn="l" defTabSz="1497056" rtl="0" eaLnBrk="1" latinLnBrk="0" hangingPunct="1">
      <a:defRPr sz="2947" kern="1200">
        <a:solidFill>
          <a:schemeClr val="tx1"/>
        </a:solidFill>
        <a:latin typeface="+mn-lt"/>
        <a:ea typeface="+mn-ea"/>
        <a:cs typeface="+mn-cs"/>
      </a:defRPr>
    </a:lvl4pPr>
    <a:lvl5pPr marL="2994111" algn="l" defTabSz="1497056" rtl="0" eaLnBrk="1" latinLnBrk="0" hangingPunct="1">
      <a:defRPr sz="2947" kern="1200">
        <a:solidFill>
          <a:schemeClr val="tx1"/>
        </a:solidFill>
        <a:latin typeface="+mn-lt"/>
        <a:ea typeface="+mn-ea"/>
        <a:cs typeface="+mn-cs"/>
      </a:defRPr>
    </a:lvl5pPr>
    <a:lvl6pPr marL="3742639" algn="l" defTabSz="1497056" rtl="0" eaLnBrk="1" latinLnBrk="0" hangingPunct="1">
      <a:defRPr sz="2947" kern="1200">
        <a:solidFill>
          <a:schemeClr val="tx1"/>
        </a:solidFill>
        <a:latin typeface="+mn-lt"/>
        <a:ea typeface="+mn-ea"/>
        <a:cs typeface="+mn-cs"/>
      </a:defRPr>
    </a:lvl6pPr>
    <a:lvl7pPr marL="4491167" algn="l" defTabSz="1497056" rtl="0" eaLnBrk="1" latinLnBrk="0" hangingPunct="1">
      <a:defRPr sz="2947" kern="1200">
        <a:solidFill>
          <a:schemeClr val="tx1"/>
        </a:solidFill>
        <a:latin typeface="+mn-lt"/>
        <a:ea typeface="+mn-ea"/>
        <a:cs typeface="+mn-cs"/>
      </a:defRPr>
    </a:lvl7pPr>
    <a:lvl8pPr marL="5239695" algn="l" defTabSz="1497056" rtl="0" eaLnBrk="1" latinLnBrk="0" hangingPunct="1">
      <a:defRPr sz="2947" kern="1200">
        <a:solidFill>
          <a:schemeClr val="tx1"/>
        </a:solidFill>
        <a:latin typeface="+mn-lt"/>
        <a:ea typeface="+mn-ea"/>
        <a:cs typeface="+mn-cs"/>
      </a:defRPr>
    </a:lvl8pPr>
    <a:lvl9pPr marL="5988223" algn="l" defTabSz="1497056" rtl="0" eaLnBrk="1" latinLnBrk="0" hangingPunct="1">
      <a:defRPr sz="2947" kern="1200">
        <a:solidFill>
          <a:schemeClr val="tx1"/>
        </a:solidFill>
        <a:latin typeface="+mn-lt"/>
        <a:ea typeface="+mn-ea"/>
        <a:cs typeface="+mn-cs"/>
      </a:defRPr>
    </a:lvl9pPr>
  </p:defaultTextStyle>
  <p:extLst>
    <p:ext uri="{521415D9-36F7-43E2-AB2F-B90AF26B5E84}">
      <p14:sectionLst xmlns:p14="http://schemas.microsoft.com/office/powerpoint/2010/main">
        <p14:section name="Ujj" id="{4F08E09D-94DD-4787-A40A-BFF27EA09529}">
          <p14:sldIdLst>
            <p14:sldId id="257"/>
          </p14:sldIdLst>
        </p14:section>
      </p14:sectionLst>
    </p:ext>
    <p:ext uri="{EFAFB233-063F-42B5-8137-9DF3F51BA10A}">
      <p15:sldGuideLst xmlns:p15="http://schemas.microsoft.com/office/powerpoint/2012/main">
        <p15:guide id="1" orient="horz" pos="4715" userDrawn="1">
          <p15:clr>
            <a:srgbClr val="A4A3A4"/>
          </p15:clr>
        </p15:guide>
        <p15:guide id="2" pos="35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8D8F"/>
    <a:srgbClr val="101D49"/>
    <a:srgbClr val="EE313E"/>
    <a:srgbClr val="D7D2CF"/>
    <a:srgbClr val="000000"/>
    <a:srgbClr val="FCB61A"/>
    <a:srgbClr val="B2AC16"/>
    <a:srgbClr val="A80432"/>
    <a:srgbClr val="00AE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846AB-034C-4AB9-9728-42A039F3DCF5}" v="234" dt="2022-09-06T12:26:07.291"/>
    <p1510:client id="{9A994E02-BDC6-4BD7-A995-64AE1A9904D7}" v="60" dt="2022-09-06T10:45:55.407"/>
    <p1510:client id="{ABE4C387-E8D7-4C01-BCDF-0C62D23F1719}" v="91" dt="2022-09-06T13:47:39.062"/>
    <p1510:client id="{B45BDEDA-AEAB-4082-BC9F-FA8138B11D6E}" v="17" dt="2022-09-06T12:55:57.952"/>
    <p1510:client id="{B8F4B979-27ED-4F7F-9F4B-7BF08B872284}" v="53" dt="2022-09-06T14:04:53.93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4" d="100"/>
          <a:sy n="24" d="100"/>
        </p:scale>
        <p:origin x="732" y="72"/>
      </p:cViewPr>
      <p:guideLst>
        <p:guide orient="horz" pos="4715"/>
        <p:guide pos="35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6715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671513"/>
          </a:xfrm>
          <a:prstGeom prst="rect">
            <a:avLst/>
          </a:prstGeom>
        </p:spPr>
        <p:txBody>
          <a:bodyPr vert="horz" lIns="91440" tIns="45720" rIns="91440" bIns="45720" rtlCol="0"/>
          <a:lstStyle>
            <a:lvl1pPr algn="r">
              <a:defRPr sz="1200"/>
            </a:lvl1pPr>
          </a:lstStyle>
          <a:p>
            <a:fld id="{0B61CD23-E392-1F45-A220-C71AACFBF284}" type="datetimeFigureOut">
              <a:rPr lang="en-US" smtClean="0"/>
              <a:t>11/28/2022</a:t>
            </a:fld>
            <a:endParaRPr lang="en-US"/>
          </a:p>
        </p:txBody>
      </p:sp>
      <p:sp>
        <p:nvSpPr>
          <p:cNvPr id="4" name="Slide Image Placeholder 3"/>
          <p:cNvSpPr>
            <a:spLocks noGrp="1" noRot="1" noChangeAspect="1"/>
          </p:cNvSpPr>
          <p:nvPr>
            <p:ph type="sldImg" idx="2"/>
          </p:nvPr>
        </p:nvSpPr>
        <p:spPr>
          <a:xfrm>
            <a:off x="6659563" y="1676400"/>
            <a:ext cx="6784975" cy="45227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6451600"/>
            <a:ext cx="16084550" cy="52784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2733338"/>
            <a:ext cx="8712200" cy="6715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2733338"/>
            <a:ext cx="8712200" cy="671512"/>
          </a:xfrm>
          <a:prstGeom prst="rect">
            <a:avLst/>
          </a:prstGeom>
        </p:spPr>
        <p:txBody>
          <a:bodyPr vert="horz" lIns="91440" tIns="45720" rIns="91440" bIns="45720" rtlCol="0" anchor="b"/>
          <a:lstStyle>
            <a:lvl1pPr algn="r">
              <a:defRPr sz="1200"/>
            </a:lvl1pPr>
          </a:lstStyle>
          <a:p>
            <a:fld id="{FA460F75-9B23-2848-B844-CFEDCC9AEFDF}" type="slidenum">
              <a:rPr lang="en-US" smtClean="0"/>
              <a:t>‹#›</a:t>
            </a:fld>
            <a:endParaRPr lang="en-US"/>
          </a:p>
        </p:txBody>
      </p:sp>
    </p:spTree>
    <p:extLst>
      <p:ext uri="{BB962C8B-B14F-4D97-AF65-F5344CB8AC3E}">
        <p14:creationId xmlns:p14="http://schemas.microsoft.com/office/powerpoint/2010/main" val="3274657289"/>
      </p:ext>
    </p:extLst>
  </p:cSld>
  <p:clrMap bg1="lt1" tx1="dk1" bg2="lt2" tx2="dk2" accent1="accent1" accent2="accent2" accent3="accent3" accent4="accent4" accent5="accent5" accent6="accent6" hlink="hlink" folHlink="folHlink"/>
  <p:notesStyle>
    <a:lvl1pPr marL="0" algn="l" defTabSz="1497056" rtl="0" eaLnBrk="1" latinLnBrk="0" hangingPunct="1">
      <a:defRPr sz="1965" kern="1200">
        <a:solidFill>
          <a:schemeClr val="tx1"/>
        </a:solidFill>
        <a:latin typeface="+mn-lt"/>
        <a:ea typeface="+mn-ea"/>
        <a:cs typeface="+mn-cs"/>
      </a:defRPr>
    </a:lvl1pPr>
    <a:lvl2pPr marL="748528" algn="l" defTabSz="1497056" rtl="0" eaLnBrk="1" latinLnBrk="0" hangingPunct="1">
      <a:defRPr sz="1965" kern="1200">
        <a:solidFill>
          <a:schemeClr val="tx1"/>
        </a:solidFill>
        <a:latin typeface="+mn-lt"/>
        <a:ea typeface="+mn-ea"/>
        <a:cs typeface="+mn-cs"/>
      </a:defRPr>
    </a:lvl2pPr>
    <a:lvl3pPr marL="1497056" algn="l" defTabSz="1497056" rtl="0" eaLnBrk="1" latinLnBrk="0" hangingPunct="1">
      <a:defRPr sz="1965" kern="1200">
        <a:solidFill>
          <a:schemeClr val="tx1"/>
        </a:solidFill>
        <a:latin typeface="+mn-lt"/>
        <a:ea typeface="+mn-ea"/>
        <a:cs typeface="+mn-cs"/>
      </a:defRPr>
    </a:lvl3pPr>
    <a:lvl4pPr marL="2245584" algn="l" defTabSz="1497056" rtl="0" eaLnBrk="1" latinLnBrk="0" hangingPunct="1">
      <a:defRPr sz="1965" kern="1200">
        <a:solidFill>
          <a:schemeClr val="tx1"/>
        </a:solidFill>
        <a:latin typeface="+mn-lt"/>
        <a:ea typeface="+mn-ea"/>
        <a:cs typeface="+mn-cs"/>
      </a:defRPr>
    </a:lvl4pPr>
    <a:lvl5pPr marL="2994111" algn="l" defTabSz="1497056" rtl="0" eaLnBrk="1" latinLnBrk="0" hangingPunct="1">
      <a:defRPr sz="1965" kern="1200">
        <a:solidFill>
          <a:schemeClr val="tx1"/>
        </a:solidFill>
        <a:latin typeface="+mn-lt"/>
        <a:ea typeface="+mn-ea"/>
        <a:cs typeface="+mn-cs"/>
      </a:defRPr>
    </a:lvl5pPr>
    <a:lvl6pPr marL="3742639" algn="l" defTabSz="1497056" rtl="0" eaLnBrk="1" latinLnBrk="0" hangingPunct="1">
      <a:defRPr sz="1965" kern="1200">
        <a:solidFill>
          <a:schemeClr val="tx1"/>
        </a:solidFill>
        <a:latin typeface="+mn-lt"/>
        <a:ea typeface="+mn-ea"/>
        <a:cs typeface="+mn-cs"/>
      </a:defRPr>
    </a:lvl6pPr>
    <a:lvl7pPr marL="4491167" algn="l" defTabSz="1497056" rtl="0" eaLnBrk="1" latinLnBrk="0" hangingPunct="1">
      <a:defRPr sz="1965" kern="1200">
        <a:solidFill>
          <a:schemeClr val="tx1"/>
        </a:solidFill>
        <a:latin typeface="+mn-lt"/>
        <a:ea typeface="+mn-ea"/>
        <a:cs typeface="+mn-cs"/>
      </a:defRPr>
    </a:lvl7pPr>
    <a:lvl8pPr marL="5239695" algn="l" defTabSz="1497056" rtl="0" eaLnBrk="1" latinLnBrk="0" hangingPunct="1">
      <a:defRPr sz="1965" kern="1200">
        <a:solidFill>
          <a:schemeClr val="tx1"/>
        </a:solidFill>
        <a:latin typeface="+mn-lt"/>
        <a:ea typeface="+mn-ea"/>
        <a:cs typeface="+mn-cs"/>
      </a:defRPr>
    </a:lvl8pPr>
    <a:lvl9pPr marL="5988223" algn="l" defTabSz="1497056" rtl="0" eaLnBrk="1" latinLnBrk="0" hangingPunct="1">
      <a:defRPr sz="19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460F75-9B23-2848-B844-CFEDCC9AEFDF}" type="slidenum">
              <a:rPr lang="en-US" smtClean="0"/>
              <a:t>1</a:t>
            </a:fld>
            <a:endParaRPr lang="en-US"/>
          </a:p>
        </p:txBody>
      </p:sp>
    </p:spTree>
    <p:extLst>
      <p:ext uri="{BB962C8B-B14F-4D97-AF65-F5344CB8AC3E}">
        <p14:creationId xmlns:p14="http://schemas.microsoft.com/office/powerpoint/2010/main" val="3301487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468879" y="6803135"/>
            <a:ext cx="27980642" cy="67710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4937760" y="12289536"/>
            <a:ext cx="230428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827769" y="633840"/>
            <a:ext cx="31262862" cy="1108445"/>
          </a:xfrm>
        </p:spPr>
        <p:txBody>
          <a:bodyPr lIns="0" tIns="0" rIns="0" bIns="0"/>
          <a:lstStyle>
            <a:lvl1pPr>
              <a:defRPr sz="7203"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827769" y="633840"/>
            <a:ext cx="31262862" cy="1108445"/>
          </a:xfrm>
        </p:spPr>
        <p:txBody>
          <a:bodyPr lIns="0" tIns="0" rIns="0" bIns="0"/>
          <a:lstStyle>
            <a:lvl1pPr>
              <a:defRPr sz="7203" b="1" i="0">
                <a:solidFill>
                  <a:schemeClr val="bg1"/>
                </a:solidFill>
                <a:latin typeface="Arial"/>
                <a:cs typeface="Arial"/>
              </a:defRPr>
            </a:lvl1pPr>
          </a:lstStyle>
          <a:p>
            <a:endParaRPr/>
          </a:p>
        </p:txBody>
      </p:sp>
      <p:sp>
        <p:nvSpPr>
          <p:cNvPr id="3" name="Holder 3"/>
          <p:cNvSpPr>
            <a:spLocks noGrp="1"/>
          </p:cNvSpPr>
          <p:nvPr>
            <p:ph sz="half" idx="2"/>
          </p:nvPr>
        </p:nvSpPr>
        <p:spPr>
          <a:xfrm>
            <a:off x="1645920" y="5047488"/>
            <a:ext cx="1431950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6952975" y="5047488"/>
            <a:ext cx="14319505"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827769" y="633840"/>
            <a:ext cx="31262862" cy="1108445"/>
          </a:xfrm>
        </p:spPr>
        <p:txBody>
          <a:bodyPr lIns="0" tIns="0" rIns="0" bIns="0"/>
          <a:lstStyle>
            <a:lvl1pPr>
              <a:defRPr sz="7203"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27769" y="633840"/>
            <a:ext cx="31262862" cy="677108"/>
          </a:xfrm>
          <a:prstGeom prst="rect">
            <a:avLst/>
          </a:prstGeom>
        </p:spPr>
        <p:txBody>
          <a:bodyPr wrap="square" lIns="0" tIns="0" rIns="0" bIns="0">
            <a:spAutoFit/>
          </a:bodyPr>
          <a:lstStyle>
            <a:lvl1pPr>
              <a:defRPr sz="4400" b="1" i="0">
                <a:solidFill>
                  <a:schemeClr val="bg1"/>
                </a:solidFill>
                <a:latin typeface="Arial"/>
                <a:cs typeface="Arial"/>
              </a:defRPr>
            </a:lvl1pPr>
          </a:lstStyle>
          <a:p>
            <a:endParaRPr/>
          </a:p>
        </p:txBody>
      </p:sp>
      <p:sp>
        <p:nvSpPr>
          <p:cNvPr id="3" name="Holder 3"/>
          <p:cNvSpPr>
            <a:spLocks noGrp="1"/>
          </p:cNvSpPr>
          <p:nvPr>
            <p:ph type="body" idx="1"/>
          </p:nvPr>
        </p:nvSpPr>
        <p:spPr>
          <a:xfrm>
            <a:off x="1645920" y="5047488"/>
            <a:ext cx="2962656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1192256" y="20409409"/>
            <a:ext cx="10533888" cy="45352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645921" y="20409409"/>
            <a:ext cx="7571232" cy="45352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11/28/2022</a:t>
            </a:fld>
            <a:endParaRPr lang="en-US"/>
          </a:p>
        </p:txBody>
      </p:sp>
      <p:sp>
        <p:nvSpPr>
          <p:cNvPr id="6" name="Holder 6"/>
          <p:cNvSpPr>
            <a:spLocks noGrp="1"/>
          </p:cNvSpPr>
          <p:nvPr>
            <p:ph type="sldNum" sz="quarter" idx="7"/>
          </p:nvPr>
        </p:nvSpPr>
        <p:spPr>
          <a:xfrm>
            <a:off x="23701250" y="20409409"/>
            <a:ext cx="7571232" cy="45352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69818377,&quot;Placement&quot;:&quot;Footer&quot;}"/>
          <p:cNvSpPr txBox="1"/>
          <p:nvPr userDrawn="1"/>
        </p:nvSpPr>
        <p:spPr>
          <a:xfrm>
            <a:off x="0" y="21649075"/>
            <a:ext cx="1522472" cy="296525"/>
          </a:xfrm>
          <a:prstGeom prst="rect">
            <a:avLst/>
          </a:prstGeom>
          <a:noFill/>
        </p:spPr>
        <p:txBody>
          <a:bodyPr vert="horz" wrap="square" lIns="0" tIns="0" rIns="0" bIns="0" rtlCol="0" anchor="ctr" anchorCtr="1">
            <a:spAutoFit/>
          </a:bodyPr>
          <a:lstStyle/>
          <a:p>
            <a:pPr algn="l">
              <a:spcBef>
                <a:spcPts val="0"/>
              </a:spcBef>
              <a:spcAft>
                <a:spcPts val="0"/>
              </a:spcAft>
            </a:pPr>
            <a:r>
              <a:rPr lang="en-GB" sz="1200">
                <a:solidFill>
                  <a:srgbClr val="000000"/>
                </a:solidFill>
                <a:latin typeface="Calibri" panose="020F0502020204030204" pitchFamily="34" charset="0"/>
              </a:rPr>
              <a:t>Sensitivity: Internal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748482">
        <a:defRPr>
          <a:latin typeface="+mn-lt"/>
          <a:ea typeface="+mn-ea"/>
          <a:cs typeface="+mn-cs"/>
        </a:defRPr>
      </a:lvl2pPr>
      <a:lvl3pPr marL="1496964">
        <a:defRPr>
          <a:latin typeface="+mn-lt"/>
          <a:ea typeface="+mn-ea"/>
          <a:cs typeface="+mn-cs"/>
        </a:defRPr>
      </a:lvl3pPr>
      <a:lvl4pPr marL="2245446">
        <a:defRPr>
          <a:latin typeface="+mn-lt"/>
          <a:ea typeface="+mn-ea"/>
          <a:cs typeface="+mn-cs"/>
        </a:defRPr>
      </a:lvl4pPr>
      <a:lvl5pPr marL="2993928">
        <a:defRPr>
          <a:latin typeface="+mn-lt"/>
          <a:ea typeface="+mn-ea"/>
          <a:cs typeface="+mn-cs"/>
        </a:defRPr>
      </a:lvl5pPr>
      <a:lvl6pPr marL="3742411">
        <a:defRPr>
          <a:latin typeface="+mn-lt"/>
          <a:ea typeface="+mn-ea"/>
          <a:cs typeface="+mn-cs"/>
        </a:defRPr>
      </a:lvl6pPr>
      <a:lvl7pPr marL="4490893">
        <a:defRPr>
          <a:latin typeface="+mn-lt"/>
          <a:ea typeface="+mn-ea"/>
          <a:cs typeface="+mn-cs"/>
        </a:defRPr>
      </a:lvl7pPr>
      <a:lvl8pPr marL="5239375">
        <a:defRPr>
          <a:latin typeface="+mn-lt"/>
          <a:ea typeface="+mn-ea"/>
          <a:cs typeface="+mn-cs"/>
        </a:defRPr>
      </a:lvl8pPr>
      <a:lvl9pPr marL="5987857">
        <a:defRPr>
          <a:latin typeface="+mn-lt"/>
          <a:ea typeface="+mn-ea"/>
          <a:cs typeface="+mn-cs"/>
        </a:defRPr>
      </a:lvl9pPr>
    </p:bodyStyle>
    <p:otherStyle>
      <a:lvl1pPr marL="0">
        <a:defRPr>
          <a:latin typeface="+mn-lt"/>
          <a:ea typeface="+mn-ea"/>
          <a:cs typeface="+mn-cs"/>
        </a:defRPr>
      </a:lvl1pPr>
      <a:lvl2pPr marL="748482">
        <a:defRPr>
          <a:latin typeface="+mn-lt"/>
          <a:ea typeface="+mn-ea"/>
          <a:cs typeface="+mn-cs"/>
        </a:defRPr>
      </a:lvl2pPr>
      <a:lvl3pPr marL="1496964">
        <a:defRPr>
          <a:latin typeface="+mn-lt"/>
          <a:ea typeface="+mn-ea"/>
          <a:cs typeface="+mn-cs"/>
        </a:defRPr>
      </a:lvl3pPr>
      <a:lvl4pPr marL="2245446">
        <a:defRPr>
          <a:latin typeface="+mn-lt"/>
          <a:ea typeface="+mn-ea"/>
          <a:cs typeface="+mn-cs"/>
        </a:defRPr>
      </a:lvl4pPr>
      <a:lvl5pPr marL="2993928">
        <a:defRPr>
          <a:latin typeface="+mn-lt"/>
          <a:ea typeface="+mn-ea"/>
          <a:cs typeface="+mn-cs"/>
        </a:defRPr>
      </a:lvl5pPr>
      <a:lvl6pPr marL="3742411">
        <a:defRPr>
          <a:latin typeface="+mn-lt"/>
          <a:ea typeface="+mn-ea"/>
          <a:cs typeface="+mn-cs"/>
        </a:defRPr>
      </a:lvl6pPr>
      <a:lvl7pPr marL="4490893">
        <a:defRPr>
          <a:latin typeface="+mn-lt"/>
          <a:ea typeface="+mn-ea"/>
          <a:cs typeface="+mn-cs"/>
        </a:defRPr>
      </a:lvl7pPr>
      <a:lvl8pPr marL="5239375">
        <a:defRPr>
          <a:latin typeface="+mn-lt"/>
          <a:ea typeface="+mn-ea"/>
          <a:cs typeface="+mn-cs"/>
        </a:defRPr>
      </a:lvl8pPr>
      <a:lvl9pPr marL="5987857">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13"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9.sv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3.sv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svg"/><Relationship Id="rId4" Type="http://schemas.microsoft.com/office/2007/relationships/hdphoto" Target="../media/hdphoto1.wdp"/><Relationship Id="rId9" Type="http://schemas.openxmlformats.org/officeDocument/2006/relationships/image" Target="../media/image6.png"/><Relationship Id="rId1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97FA8B1-20B4-9389-99F0-9371680D499D}"/>
              </a:ext>
            </a:extLst>
          </p:cNvPr>
          <p:cNvSpPr/>
          <p:nvPr/>
        </p:nvSpPr>
        <p:spPr>
          <a:xfrm>
            <a:off x="24596146" y="16837914"/>
            <a:ext cx="8077316" cy="252376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63557" y="6867594"/>
            <a:ext cx="24232985" cy="1486914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 name="object 3"/>
          <p:cNvSpPr/>
          <p:nvPr/>
        </p:nvSpPr>
        <p:spPr>
          <a:xfrm>
            <a:off x="0" y="0"/>
            <a:ext cx="32918400" cy="2712358"/>
          </a:xfrm>
          <a:custGeom>
            <a:avLst/>
            <a:gdLst/>
            <a:ahLst/>
            <a:cxnLst/>
            <a:rect l="l" t="t" r="r" b="b"/>
            <a:pathLst>
              <a:path w="20104100" h="2233930">
                <a:moveTo>
                  <a:pt x="0" y="2233788"/>
                </a:moveTo>
                <a:lnTo>
                  <a:pt x="20104099" y="2233788"/>
                </a:lnTo>
                <a:lnTo>
                  <a:pt x="20104099" y="0"/>
                </a:lnTo>
                <a:lnTo>
                  <a:pt x="0" y="0"/>
                </a:lnTo>
                <a:lnTo>
                  <a:pt x="0" y="2233788"/>
                </a:lnTo>
                <a:close/>
              </a:path>
            </a:pathLst>
          </a:custGeom>
          <a:solidFill>
            <a:srgbClr val="101D49"/>
          </a:solidFill>
        </p:spPr>
        <p:txBody>
          <a:bodyPr wrap="square" lIns="0" tIns="0" rIns="0" bIns="0" rtlCol="0"/>
          <a:lstStyle/>
          <a:p>
            <a:endParaRPr lang="en-GB" sz="1800">
              <a:effectLst/>
              <a:latin typeface="Calibri" panose="020F0502020204030204" pitchFamily="34" charset="0"/>
              <a:ea typeface="Calibri" panose="020F0502020204030204" pitchFamily="34" charset="0"/>
            </a:endParaRPr>
          </a:p>
        </p:txBody>
      </p:sp>
      <p:sp>
        <p:nvSpPr>
          <p:cNvPr id="4" name="object 4"/>
          <p:cNvSpPr txBox="1">
            <a:spLocks noGrp="1"/>
          </p:cNvSpPr>
          <p:nvPr>
            <p:ph type="title"/>
          </p:nvPr>
        </p:nvSpPr>
        <p:spPr>
          <a:xfrm>
            <a:off x="450676" y="192498"/>
            <a:ext cx="25537777" cy="2697601"/>
          </a:xfrm>
          <a:prstGeom prst="rect">
            <a:avLst/>
          </a:prstGeom>
        </p:spPr>
        <p:txBody>
          <a:bodyPr vert="horz" wrap="square" lIns="0" tIns="19752" rIns="0" bIns="0" rtlCol="0" anchor="t">
            <a:spAutoFit/>
          </a:bodyPr>
          <a:lstStyle/>
          <a:p>
            <a:pPr marL="20320" algn="l">
              <a:spcBef>
                <a:spcPts val="156"/>
              </a:spcBef>
              <a:tabLst>
                <a:tab pos="4592769" algn="l"/>
              </a:tabLst>
            </a:pPr>
            <a:r>
              <a:rPr lang="en-GB" sz="6600" spc="-8">
                <a:latin typeface="Calibri"/>
              </a:rPr>
              <a:t>Eradicating inequity in student achievement: APP Evaluation Framework</a:t>
            </a:r>
            <a:br>
              <a:rPr lang="en-GB" sz="6600" spc="-8">
                <a:latin typeface="Calibri"/>
              </a:rPr>
            </a:br>
            <a:br>
              <a:rPr lang="en-GB" sz="3200" spc="-8">
                <a:latin typeface="Calibri"/>
              </a:rPr>
            </a:br>
            <a:r>
              <a:rPr lang="en-GB" sz="4000" spc="-8">
                <a:latin typeface="Calibri"/>
              </a:rPr>
              <a:t>Access and Participation Policy, Research and Evaluation team. University of Derby</a:t>
            </a:r>
            <a:br>
              <a:rPr lang="en-GB" sz="3200" spc="-8">
                <a:latin typeface="Arial" panose="020B0604020202020204" pitchFamily="34" charset="0"/>
                <a:cs typeface="Arial" panose="020B0604020202020204" pitchFamily="34" charset="0"/>
              </a:rPr>
            </a:br>
            <a:r>
              <a:rPr lang="en-GB" sz="3200" spc="-8"/>
              <a:t> </a:t>
            </a:r>
            <a:endParaRPr lang="en-US" sz="3200" spc="-16">
              <a:latin typeface="Arial" panose="020B0604020202020204" pitchFamily="34" charset="0"/>
              <a:cs typeface="Arial" panose="020B0604020202020204" pitchFamily="34" charset="0"/>
            </a:endParaRPr>
          </a:p>
        </p:txBody>
      </p:sp>
      <p:sp>
        <p:nvSpPr>
          <p:cNvPr id="28" name="object 15">
            <a:extLst>
              <a:ext uri="{FF2B5EF4-FFF2-40B4-BE49-F238E27FC236}">
                <a16:creationId xmlns:a16="http://schemas.microsoft.com/office/drawing/2014/main" id="{F01C6207-C364-E747-88F8-8DDED3E94D44}"/>
              </a:ext>
            </a:extLst>
          </p:cNvPr>
          <p:cNvSpPr txBox="1"/>
          <p:nvPr/>
        </p:nvSpPr>
        <p:spPr>
          <a:xfrm>
            <a:off x="355053" y="7047709"/>
            <a:ext cx="13675272" cy="14434721"/>
          </a:xfrm>
          <a:prstGeom prst="rect">
            <a:avLst/>
          </a:prstGeom>
        </p:spPr>
        <p:txBody>
          <a:bodyPr vert="horz" wrap="square" lIns="0" tIns="0" rIns="0" bIns="0" rtlCol="0" anchor="ctr">
            <a:spAutoFit/>
          </a:bodyPr>
          <a:lstStyle/>
          <a:p>
            <a:pPr>
              <a:lnSpc>
                <a:spcPct val="150000"/>
              </a:lnSpc>
              <a:tabLst>
                <a:tab pos="2571868" algn="l"/>
              </a:tabLst>
            </a:pPr>
            <a:r>
              <a:rPr lang="en-GB" sz="2800" b="1" u="sng" dirty="0">
                <a:solidFill>
                  <a:srgbClr val="231F20"/>
                </a:solidFill>
                <a:latin typeface="Calibri"/>
                <a:cs typeface="Arial"/>
              </a:rPr>
              <a:t>APP FRAMEWORK TOOLKIT AND GUIDANCE</a:t>
            </a:r>
            <a:endParaRPr lang="en-GB" sz="2800" b="1" cap="all" dirty="0">
              <a:solidFill>
                <a:srgbClr val="1F497D"/>
              </a:solidFill>
              <a:latin typeface="Arial" panose="020B0604020202020204" pitchFamily="34" charset="0"/>
              <a:cs typeface="Arial" panose="020B0604020202020204" pitchFamily="34" charset="0"/>
            </a:endParaRPr>
          </a:p>
          <a:p>
            <a:pPr>
              <a:tabLst>
                <a:tab pos="2571868" algn="l"/>
              </a:tabLst>
            </a:pPr>
            <a:endParaRPr lang="en-GB" sz="2800" b="1" dirty="0">
              <a:solidFill>
                <a:srgbClr val="231F20"/>
              </a:solidFill>
              <a:latin typeface="Calibri"/>
              <a:cs typeface="Arial"/>
            </a:endParaRPr>
          </a:p>
          <a:p>
            <a:pPr>
              <a:tabLst>
                <a:tab pos="2571868" algn="l"/>
              </a:tabLst>
            </a:pPr>
            <a:r>
              <a:rPr lang="en-GB" sz="2800" b="1" dirty="0">
                <a:solidFill>
                  <a:srgbClr val="231F20"/>
                </a:solidFill>
                <a:latin typeface="Calibri"/>
                <a:cs typeface="Arial"/>
              </a:rPr>
              <a:t>WHY EVALUATE? </a:t>
            </a:r>
          </a:p>
          <a:p>
            <a:pPr marL="457200" indent="-457200">
              <a:buFont typeface="Arial"/>
              <a:buChar char="•"/>
              <a:tabLst>
                <a:tab pos="2571868" algn="l"/>
              </a:tabLst>
            </a:pPr>
            <a:r>
              <a:rPr lang="en-GB" sz="2800" dirty="0">
                <a:solidFill>
                  <a:srgbClr val="231F20"/>
                </a:solidFill>
                <a:latin typeface="Calibri"/>
                <a:cs typeface="Arial"/>
              </a:rPr>
              <a:t>Policy context </a:t>
            </a:r>
          </a:p>
          <a:p>
            <a:pPr marL="457200" indent="-457200">
              <a:buFont typeface="Arial"/>
              <a:buChar char="•"/>
              <a:tabLst>
                <a:tab pos="2571868" algn="l"/>
              </a:tabLst>
            </a:pPr>
            <a:r>
              <a:rPr lang="en-GB" sz="2800" dirty="0">
                <a:solidFill>
                  <a:srgbClr val="231F20"/>
                </a:solidFill>
                <a:latin typeface="Calibri"/>
                <a:cs typeface="Arial"/>
              </a:rPr>
              <a:t>Institutional Response</a:t>
            </a:r>
          </a:p>
          <a:p>
            <a:pPr>
              <a:tabLst>
                <a:tab pos="2571868" algn="l"/>
              </a:tabLst>
            </a:pPr>
            <a:endParaRPr lang="en-GB" sz="2800" b="1" dirty="0">
              <a:solidFill>
                <a:srgbClr val="231F20"/>
              </a:solidFill>
              <a:latin typeface="Calibri"/>
              <a:cs typeface="Arial"/>
            </a:endParaRPr>
          </a:p>
          <a:p>
            <a:pPr>
              <a:tabLst>
                <a:tab pos="2571868" algn="l"/>
              </a:tabLst>
            </a:pPr>
            <a:r>
              <a:rPr lang="en-GB" sz="2800" b="1" dirty="0">
                <a:solidFill>
                  <a:srgbClr val="231F20"/>
                </a:solidFill>
                <a:latin typeface="Calibri"/>
                <a:cs typeface="Arial"/>
              </a:rPr>
              <a:t>WHAT IS EVALUATION? </a:t>
            </a:r>
          </a:p>
          <a:p>
            <a:pPr marL="457200" indent="-457200">
              <a:buFont typeface="Arial"/>
              <a:buChar char="•"/>
              <a:tabLst>
                <a:tab pos="2571868" algn="l"/>
              </a:tabLst>
            </a:pPr>
            <a:r>
              <a:rPr lang="en-GB" sz="2800" dirty="0">
                <a:solidFill>
                  <a:srgbClr val="231F20"/>
                </a:solidFill>
                <a:latin typeface="Calibri"/>
                <a:cs typeface="Arial"/>
              </a:rPr>
              <a:t>Summative </a:t>
            </a:r>
          </a:p>
          <a:p>
            <a:pPr marL="457200" indent="-457200">
              <a:buFont typeface="Arial"/>
              <a:buChar char="•"/>
              <a:tabLst>
                <a:tab pos="2571868" algn="l"/>
              </a:tabLst>
            </a:pPr>
            <a:r>
              <a:rPr lang="en-GB" sz="2800" dirty="0">
                <a:solidFill>
                  <a:srgbClr val="231F20"/>
                </a:solidFill>
                <a:latin typeface="Calibri"/>
                <a:cs typeface="Arial"/>
              </a:rPr>
              <a:t>Formative </a:t>
            </a:r>
          </a:p>
          <a:p>
            <a:pPr marL="457200" indent="-457200">
              <a:buFont typeface="Arial"/>
              <a:buChar char="•"/>
              <a:tabLst>
                <a:tab pos="2571868" algn="l"/>
              </a:tabLst>
            </a:pPr>
            <a:endParaRPr lang="en-GB" sz="2800" b="1" dirty="0">
              <a:latin typeface="Calibri"/>
              <a:cs typeface="Arial"/>
            </a:endParaRPr>
          </a:p>
          <a:p>
            <a:pPr>
              <a:tabLst>
                <a:tab pos="2571868" algn="l"/>
              </a:tabLst>
            </a:pPr>
            <a:r>
              <a:rPr lang="en-GB" sz="2800" b="1" dirty="0">
                <a:latin typeface="Calibri"/>
                <a:cs typeface="Calibri"/>
              </a:rPr>
              <a:t>WHERE DO I START? THEORY OF CHANGE...</a:t>
            </a:r>
            <a:endParaRPr lang="en-GB" sz="2800" b="1"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Situation/context</a:t>
            </a:r>
            <a:endParaRPr lang="en-GB"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Longer-term impact</a:t>
            </a:r>
            <a:endParaRPr lang="en-GB"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Medium term outcomes</a:t>
            </a:r>
            <a:endParaRPr lang="en-US"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Short term benefits</a:t>
            </a:r>
            <a:endParaRPr lang="en-GB"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Planning</a:t>
            </a:r>
            <a:endParaRPr lang="en-GB"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NERUPI framework </a:t>
            </a:r>
            <a:r>
              <a:rPr lang="en-GB" sz="2800" dirty="0">
                <a:ea typeface="+mn-lt"/>
                <a:cs typeface="+mn-lt"/>
              </a:rPr>
              <a:t>– using </a:t>
            </a:r>
            <a:r>
              <a:rPr lang="en-GB" sz="2800">
                <a:ea typeface="+mn-lt"/>
                <a:cs typeface="+mn-lt"/>
              </a:rPr>
              <a:t>the NERUPI framework </a:t>
            </a:r>
            <a:r>
              <a:rPr lang="en-GB" sz="2800" dirty="0">
                <a:ea typeface="+mn-lt"/>
                <a:cs typeface="+mn-lt"/>
              </a:rPr>
              <a:t>to inform activity, delivery and evaluation </a:t>
            </a:r>
            <a:endParaRPr lang="en-US"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Outputs</a:t>
            </a:r>
            <a:endParaRPr lang="en-US" sz="2800" dirty="0">
              <a:ea typeface="+mn-lt"/>
              <a:cs typeface="+mn-lt"/>
            </a:endParaRPr>
          </a:p>
          <a:p>
            <a:pPr marL="342900" indent="-342900">
              <a:buFont typeface="Arial,Sans-Serif"/>
              <a:buChar char="•"/>
              <a:tabLst>
                <a:tab pos="2571868" algn="l"/>
              </a:tabLst>
            </a:pPr>
            <a:r>
              <a:rPr lang="en-GB" sz="2800" dirty="0">
                <a:solidFill>
                  <a:srgbClr val="231F20"/>
                </a:solidFill>
                <a:latin typeface="Calibri"/>
                <a:cs typeface="Calibri"/>
              </a:rPr>
              <a:t>Inputs</a:t>
            </a:r>
            <a:endParaRPr lang="en-US" sz="2800" dirty="0">
              <a:ea typeface="+mn-lt"/>
              <a:cs typeface="+mn-lt"/>
            </a:endParaRPr>
          </a:p>
          <a:p>
            <a:pPr>
              <a:tabLst>
                <a:tab pos="2571868" algn="l"/>
              </a:tabLst>
            </a:pPr>
            <a:endParaRPr lang="en-GB" sz="2800" dirty="0">
              <a:ea typeface="+mn-lt"/>
              <a:cs typeface="+mn-lt"/>
            </a:endParaRPr>
          </a:p>
          <a:p>
            <a:pPr>
              <a:tabLst>
                <a:tab pos="2571868" algn="l"/>
              </a:tabLst>
            </a:pPr>
            <a:r>
              <a:rPr lang="en-GB" sz="2800" b="1" dirty="0">
                <a:solidFill>
                  <a:srgbClr val="231F20"/>
                </a:solidFill>
                <a:latin typeface="Calibri"/>
                <a:cs typeface="Calibri"/>
              </a:rPr>
              <a:t>EVALUATE/MEASURE</a:t>
            </a:r>
            <a:endParaRPr lang="en-GB" sz="2800" dirty="0">
              <a:ea typeface="+mn-lt"/>
              <a:cs typeface="+mn-lt"/>
            </a:endParaRPr>
          </a:p>
          <a:p>
            <a:pPr marL="457200" indent="-457200">
              <a:buFont typeface="Arial,Sans-Serif"/>
              <a:buChar char="•"/>
              <a:tabLst>
                <a:tab pos="2571868" algn="l"/>
              </a:tabLst>
            </a:pPr>
            <a:r>
              <a:rPr lang="en-GB" sz="2800" dirty="0" err="1">
                <a:solidFill>
                  <a:srgbClr val="231F20"/>
                </a:solidFill>
                <a:latin typeface="Calibri"/>
                <a:cs typeface="Calibri"/>
              </a:rPr>
              <a:t>OfS</a:t>
            </a:r>
            <a:r>
              <a:rPr lang="en-GB" sz="2800" dirty="0">
                <a:solidFill>
                  <a:srgbClr val="231F20"/>
                </a:solidFill>
                <a:latin typeface="Calibri"/>
                <a:cs typeface="Calibri"/>
              </a:rPr>
              <a:t> guidance and levels of evidence, and TASO</a:t>
            </a:r>
            <a:endParaRPr lang="en-GB" sz="2800" dirty="0">
              <a:ea typeface="+mn-lt"/>
              <a:cs typeface="+mn-lt"/>
            </a:endParaRPr>
          </a:p>
          <a:p>
            <a:pPr marL="457200" indent="-457200">
              <a:buFont typeface="Arial,Sans-Serif"/>
              <a:buChar char="•"/>
              <a:tabLst>
                <a:tab pos="2571868" algn="l"/>
              </a:tabLst>
            </a:pPr>
            <a:r>
              <a:rPr lang="en-GB" sz="2800" dirty="0">
                <a:solidFill>
                  <a:srgbClr val="231F20"/>
                </a:solidFill>
                <a:latin typeface="Calibri"/>
                <a:cs typeface="Calibri"/>
              </a:rPr>
              <a:t>Which evaluation method shall I use?</a:t>
            </a:r>
            <a:endParaRPr lang="en-GB" sz="2800" dirty="0">
              <a:ea typeface="+mn-lt"/>
              <a:cs typeface="+mn-lt"/>
            </a:endParaRPr>
          </a:p>
          <a:p>
            <a:pPr marL="457200" indent="-457200">
              <a:buFont typeface="Arial,Sans-Serif"/>
              <a:buChar char="•"/>
              <a:tabLst>
                <a:tab pos="2571868" algn="l"/>
              </a:tabLst>
            </a:pPr>
            <a:r>
              <a:rPr lang="en-GB" sz="2800" dirty="0">
                <a:solidFill>
                  <a:srgbClr val="231F20"/>
                </a:solidFill>
                <a:latin typeface="Calibri"/>
                <a:cs typeface="Calibri"/>
              </a:rPr>
              <a:t>Quantitative, qualitative and mixed methods, and methodologies</a:t>
            </a:r>
            <a:endParaRPr lang="en-US" sz="2800" dirty="0">
              <a:ea typeface="+mn-lt"/>
              <a:cs typeface="+mn-lt"/>
            </a:endParaRPr>
          </a:p>
          <a:p>
            <a:pPr marL="457200" indent="-457200">
              <a:buFont typeface="Arial,Sans-Serif"/>
              <a:buChar char="•"/>
              <a:tabLst>
                <a:tab pos="2571868" algn="l"/>
              </a:tabLst>
            </a:pPr>
            <a:r>
              <a:rPr lang="en-GB" sz="2800" dirty="0">
                <a:solidFill>
                  <a:srgbClr val="231F20"/>
                </a:solidFill>
                <a:ea typeface="+mn-lt"/>
                <a:cs typeface="+mn-lt"/>
              </a:rPr>
              <a:t>Guidance, templates and useful resources to support the development of evaluate practice</a:t>
            </a:r>
          </a:p>
          <a:p>
            <a:pPr>
              <a:tabLst>
                <a:tab pos="2571868" algn="l"/>
              </a:tabLst>
            </a:pPr>
            <a:endParaRPr lang="en-GB" sz="2800" dirty="0">
              <a:solidFill>
                <a:srgbClr val="000000"/>
              </a:solidFill>
              <a:latin typeface="Calibri"/>
              <a:cs typeface="Calibri"/>
            </a:endParaRPr>
          </a:p>
          <a:p>
            <a:pPr>
              <a:tabLst>
                <a:tab pos="2571868" algn="l"/>
              </a:tabLst>
            </a:pPr>
            <a:r>
              <a:rPr lang="en-GB" sz="2800" b="1" dirty="0">
                <a:solidFill>
                  <a:srgbClr val="231F20"/>
                </a:solidFill>
                <a:latin typeface="Calibri"/>
                <a:cs typeface="Calibri"/>
              </a:rPr>
              <a:t>ANALYSING YOUR FINDINGS</a:t>
            </a:r>
            <a:endParaRPr lang="en-US" sz="2800" dirty="0">
              <a:ea typeface="+mn-lt"/>
              <a:cs typeface="+mn-lt"/>
            </a:endParaRPr>
          </a:p>
          <a:p>
            <a:pPr marL="285750" indent="-285750">
              <a:buFont typeface="Arial"/>
              <a:buChar char="•"/>
              <a:tabLst>
                <a:tab pos="2571868" algn="l"/>
              </a:tabLst>
            </a:pPr>
            <a:r>
              <a:rPr lang="en-GB" sz="2800" dirty="0">
                <a:solidFill>
                  <a:srgbClr val="231F20"/>
                </a:solidFill>
                <a:latin typeface="Calibri"/>
                <a:cs typeface="Calibri"/>
              </a:rPr>
              <a:t>Quantitative and qualitative data</a:t>
            </a:r>
            <a:endParaRPr lang="en-US" sz="2800" dirty="0">
              <a:ea typeface="+mn-lt"/>
              <a:cs typeface="+mn-lt"/>
            </a:endParaRPr>
          </a:p>
          <a:p>
            <a:pPr marL="285750" indent="-285750">
              <a:buFont typeface="Arial"/>
              <a:buChar char="•"/>
              <a:tabLst>
                <a:tab pos="2571868" algn="l"/>
              </a:tabLst>
            </a:pPr>
            <a:r>
              <a:rPr lang="en-GB" sz="2800" dirty="0">
                <a:solidFill>
                  <a:srgbClr val="231F20"/>
                </a:solidFill>
                <a:latin typeface="Calibri"/>
                <a:cs typeface="Calibri"/>
              </a:rPr>
              <a:t>Reporting</a:t>
            </a:r>
            <a:endParaRPr lang="en-US" sz="2800" dirty="0">
              <a:ea typeface="+mn-lt"/>
              <a:cs typeface="+mn-lt"/>
            </a:endParaRPr>
          </a:p>
          <a:p>
            <a:pPr marL="285750" indent="-285750">
              <a:buFont typeface="Arial"/>
              <a:buChar char="•"/>
              <a:tabLst>
                <a:tab pos="2571868" algn="l"/>
              </a:tabLst>
            </a:pPr>
            <a:r>
              <a:rPr lang="en-GB" sz="2800" dirty="0">
                <a:solidFill>
                  <a:srgbClr val="231F20"/>
                </a:solidFill>
                <a:latin typeface="Calibri"/>
                <a:cs typeface="Calibri"/>
              </a:rPr>
              <a:t>Reflect and respond </a:t>
            </a:r>
            <a:endParaRPr lang="en-US" sz="2800" dirty="0">
              <a:ea typeface="+mn-lt"/>
              <a:cs typeface="+mn-lt"/>
            </a:endParaRPr>
          </a:p>
          <a:p>
            <a:pPr marL="457200" indent="-457200">
              <a:buFont typeface="Arial,Sans-Serif"/>
              <a:buChar char="•"/>
              <a:tabLst>
                <a:tab pos="2571868" algn="l"/>
              </a:tabLst>
            </a:pPr>
            <a:endParaRPr lang="en-GB" sz="2800" dirty="0">
              <a:ea typeface="+mn-lt"/>
              <a:cs typeface="+mn-lt"/>
            </a:endParaRPr>
          </a:p>
          <a:p>
            <a:pPr>
              <a:tabLst>
                <a:tab pos="2571868" algn="l"/>
              </a:tabLst>
            </a:pPr>
            <a:r>
              <a:rPr lang="en-GB" sz="2800" b="1" dirty="0">
                <a:solidFill>
                  <a:srgbClr val="231F20"/>
                </a:solidFill>
                <a:latin typeface="Calibri"/>
                <a:cs typeface="Calibri"/>
              </a:rPr>
              <a:t>GDPR</a:t>
            </a:r>
            <a:endParaRPr lang="en-US" sz="2800" dirty="0">
              <a:ea typeface="+mn-lt"/>
              <a:cs typeface="+mn-lt"/>
            </a:endParaRPr>
          </a:p>
          <a:p>
            <a:pPr>
              <a:tabLst>
                <a:tab pos="2571868" algn="l"/>
              </a:tabLst>
            </a:pPr>
            <a:r>
              <a:rPr lang="en-GB" sz="2800" b="1" dirty="0">
                <a:solidFill>
                  <a:srgbClr val="231F20"/>
                </a:solidFill>
                <a:latin typeface="Calibri"/>
                <a:cs typeface="Calibri"/>
              </a:rPr>
              <a:t>Ethics</a:t>
            </a:r>
            <a:endParaRPr lang="en-GB" sz="2800" dirty="0">
              <a:cs typeface="Calibri"/>
            </a:endParaRPr>
          </a:p>
        </p:txBody>
      </p:sp>
      <p:pic>
        <p:nvPicPr>
          <p:cNvPr id="7" name="Picture 6"/>
          <p:cNvPicPr>
            <a:picLocks noChangeAspect="1"/>
          </p:cNvPicPr>
          <p:nvPr/>
        </p:nvPicPr>
        <p:blipFill>
          <a:blip r:embed="rId3">
            <a:clrChange>
              <a:clrFrom>
                <a:srgbClr val="050919">
                  <a:alpha val="35294"/>
                </a:srgbClr>
              </a:clrFrom>
              <a:clrTo>
                <a:srgbClr val="050919">
                  <a:alpha val="0"/>
                </a:srgbClr>
              </a:clrTo>
            </a:clrChange>
            <a:lum bright="70000" contrast="-70000"/>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tretch>
            <a:fillRect/>
          </a:stretch>
        </p:blipFill>
        <p:spPr>
          <a:xfrm>
            <a:off x="28541044" y="-874314"/>
            <a:ext cx="4426530" cy="4426621"/>
          </a:xfrm>
          <a:prstGeom prst="rect">
            <a:avLst/>
          </a:prstGeom>
        </p:spPr>
      </p:pic>
      <p:sp>
        <p:nvSpPr>
          <p:cNvPr id="18" name="object 15">
            <a:extLst>
              <a:ext uri="{FF2B5EF4-FFF2-40B4-BE49-F238E27FC236}">
                <a16:creationId xmlns:a16="http://schemas.microsoft.com/office/drawing/2014/main" id="{F01C6207-C364-E747-88F8-8DDED3E94D44}"/>
              </a:ext>
            </a:extLst>
          </p:cNvPr>
          <p:cNvSpPr txBox="1"/>
          <p:nvPr/>
        </p:nvSpPr>
        <p:spPr>
          <a:xfrm>
            <a:off x="24857764" y="17002054"/>
            <a:ext cx="7804542" cy="2523768"/>
          </a:xfrm>
          <a:prstGeom prst="rect">
            <a:avLst/>
          </a:prstGeom>
        </p:spPr>
        <p:txBody>
          <a:bodyPr vert="horz" wrap="square" lIns="0" tIns="0" rIns="0" bIns="0" rtlCol="0" anchor="t">
            <a:spAutoFit/>
          </a:bodyPr>
          <a:lstStyle/>
          <a:p>
            <a:pPr algn="ctr">
              <a:tabLst>
                <a:tab pos="2571868" algn="l"/>
              </a:tabLst>
            </a:pPr>
            <a:r>
              <a:rPr lang="en-GB" sz="3200" b="1">
                <a:solidFill>
                  <a:schemeClr val="bg1"/>
                </a:solidFill>
                <a:latin typeface="Calibri"/>
                <a:cs typeface="Arial"/>
              </a:rPr>
              <a:t>CONSULTATION</a:t>
            </a:r>
          </a:p>
          <a:p>
            <a:pPr marL="457200" indent="-365125">
              <a:buFont typeface="Arial" panose="020B0604020202020204" pitchFamily="34" charset="0"/>
              <a:buChar char="•"/>
              <a:tabLst>
                <a:tab pos="2571868" algn="l"/>
              </a:tabLst>
            </a:pPr>
            <a:r>
              <a:rPr lang="en-GB" sz="2800" b="1">
                <a:solidFill>
                  <a:schemeClr val="bg1"/>
                </a:solidFill>
                <a:latin typeface="Calibri"/>
                <a:cs typeface="Arial"/>
              </a:rPr>
              <a:t>Union of Students</a:t>
            </a:r>
          </a:p>
          <a:p>
            <a:pPr marL="457200" indent="-365125">
              <a:buFont typeface="Arial" panose="020B0604020202020204" pitchFamily="34" charset="0"/>
              <a:buChar char="•"/>
              <a:tabLst>
                <a:tab pos="2571868" algn="l"/>
              </a:tabLst>
            </a:pPr>
            <a:r>
              <a:rPr lang="en-GB" sz="2800" b="1">
                <a:solidFill>
                  <a:schemeClr val="bg1"/>
                </a:solidFill>
                <a:latin typeface="Calibri"/>
                <a:cs typeface="Arial"/>
              </a:rPr>
              <a:t>University colleges/academics, Pedagogic Practice team, professional services teams</a:t>
            </a:r>
          </a:p>
          <a:p>
            <a:pPr marL="457200" indent="-365125">
              <a:buFont typeface="Arial" panose="020B0604020202020204" pitchFamily="34" charset="0"/>
              <a:buChar char="•"/>
              <a:tabLst>
                <a:tab pos="2571868" algn="l"/>
              </a:tabLst>
            </a:pPr>
            <a:r>
              <a:rPr lang="en-GB" sz="2800" b="1">
                <a:solidFill>
                  <a:schemeClr val="bg1"/>
                </a:solidFill>
                <a:latin typeface="Calibri"/>
                <a:cs typeface="Arial"/>
              </a:rPr>
              <a:t>Sector networks, TASO, NERUPI</a:t>
            </a:r>
            <a:endParaRPr lang="en-GB" sz="2800" b="1">
              <a:solidFill>
                <a:schemeClr val="bg1"/>
              </a:solidFill>
              <a:latin typeface="Calibri"/>
              <a:cs typeface="Arial" panose="020B0604020202020204" pitchFamily="34" charset="0"/>
            </a:endParaRPr>
          </a:p>
          <a:p>
            <a:pPr marL="342900" indent="-342900">
              <a:buFont typeface="Arial" panose="020B0604020202020204" pitchFamily="34" charset="0"/>
              <a:buChar char="•"/>
              <a:tabLst>
                <a:tab pos="2571868" algn="l"/>
              </a:tabLst>
            </a:pPr>
            <a:endParaRPr lang="en-GB" sz="2000">
              <a:solidFill>
                <a:srgbClr val="231F20"/>
              </a:solidFill>
              <a:latin typeface="Arial" panose="020B0604020202020204" pitchFamily="34" charset="0"/>
              <a:cs typeface="Arial" panose="020B0604020202020204" pitchFamily="34" charset="0"/>
            </a:endParaRPr>
          </a:p>
        </p:txBody>
      </p:sp>
      <p:sp>
        <p:nvSpPr>
          <p:cNvPr id="19" name="object 15">
            <a:extLst>
              <a:ext uri="{FF2B5EF4-FFF2-40B4-BE49-F238E27FC236}">
                <a16:creationId xmlns:a16="http://schemas.microsoft.com/office/drawing/2014/main" id="{F01C6207-C364-E747-88F8-8DDED3E94D44}"/>
              </a:ext>
            </a:extLst>
          </p:cNvPr>
          <p:cNvSpPr txBox="1"/>
          <p:nvPr/>
        </p:nvSpPr>
        <p:spPr>
          <a:xfrm>
            <a:off x="24621214" y="11483762"/>
            <a:ext cx="8041092" cy="5047536"/>
          </a:xfrm>
          <a:prstGeom prst="rect">
            <a:avLst/>
          </a:prstGeom>
          <a:solidFill>
            <a:schemeClr val="tx1">
              <a:lumMod val="50000"/>
              <a:lumOff val="50000"/>
            </a:schemeClr>
          </a:solidFill>
        </p:spPr>
        <p:txBody>
          <a:bodyPr vert="horz" wrap="square" lIns="0" tIns="0" rIns="0" bIns="0" rtlCol="0" anchor="t">
            <a:spAutoFit/>
          </a:bodyPr>
          <a:lstStyle/>
          <a:p>
            <a:pPr algn="ctr">
              <a:lnSpc>
                <a:spcPct val="150000"/>
              </a:lnSpc>
              <a:tabLst>
                <a:tab pos="2571868" algn="l"/>
              </a:tabLst>
            </a:pPr>
            <a:r>
              <a:rPr lang="en-GB" sz="3200" b="1" cap="all" spc="221">
                <a:solidFill>
                  <a:schemeClr val="bg1"/>
                </a:solidFill>
                <a:latin typeface="Calibri"/>
                <a:cs typeface="Arial"/>
              </a:rPr>
              <a:t> Key principles </a:t>
            </a:r>
            <a:endParaRPr lang="en-GB" sz="3200" b="1" cap="all" spc="221">
              <a:solidFill>
                <a:schemeClr val="bg1"/>
              </a:solidFill>
              <a:latin typeface="Calibri"/>
              <a:cs typeface="Arial" panose="020B0604020202020204" pitchFamily="34" charset="0"/>
            </a:endParaRPr>
          </a:p>
          <a:p>
            <a:pPr marL="731520" indent="-457200">
              <a:buFont typeface="Arial" panose="020B0604020202020204" pitchFamily="34" charset="0"/>
              <a:buChar char="•"/>
              <a:tabLst>
                <a:tab pos="2571868" algn="l"/>
              </a:tabLst>
            </a:pPr>
            <a:r>
              <a:rPr lang="en-GB" sz="2800" b="1">
                <a:solidFill>
                  <a:schemeClr val="bg1"/>
                </a:solidFill>
                <a:latin typeface="Calibri"/>
                <a:cs typeface="Arial"/>
              </a:rPr>
              <a:t>Creation of an evidence and impact-based culture across the institution</a:t>
            </a:r>
            <a:endParaRPr lang="en-GB" sz="2800" b="1">
              <a:solidFill>
                <a:schemeClr val="bg1"/>
              </a:solidFill>
              <a:latin typeface="Calibri"/>
              <a:cs typeface="Arial" panose="020B0604020202020204" pitchFamily="34" charset="0"/>
            </a:endParaRPr>
          </a:p>
          <a:p>
            <a:pPr marL="731520" indent="-457200">
              <a:buFont typeface="Arial" panose="020B0604020202020204" pitchFamily="34" charset="0"/>
              <a:buChar char="•"/>
              <a:tabLst>
                <a:tab pos="2571868" algn="l"/>
              </a:tabLst>
            </a:pPr>
            <a:r>
              <a:rPr lang="en-GB" sz="2800" b="1">
                <a:solidFill>
                  <a:schemeClr val="bg1"/>
                </a:solidFill>
                <a:latin typeface="Calibri"/>
                <a:cs typeface="Arial"/>
              </a:rPr>
              <a:t>Co-create evaluation plans with student body</a:t>
            </a:r>
          </a:p>
          <a:p>
            <a:pPr marL="731520" indent="-457200">
              <a:buFont typeface="Arial" panose="020B0604020202020204" pitchFamily="34" charset="0"/>
              <a:buChar char="•"/>
            </a:pPr>
            <a:r>
              <a:rPr lang="en-GB" sz="2800" b="1">
                <a:solidFill>
                  <a:schemeClr val="bg1"/>
                </a:solidFill>
                <a:latin typeface="Calibri"/>
                <a:cs typeface="Arial"/>
              </a:rPr>
              <a:t>Create  an institutional evidence base and curate. learning and sector best practice</a:t>
            </a:r>
          </a:p>
          <a:p>
            <a:pPr marL="731520" lvl="0" indent="-457200">
              <a:buFont typeface="Arial" panose="020B0604020202020204" pitchFamily="34" charset="0"/>
              <a:buChar char="•"/>
            </a:pPr>
            <a:r>
              <a:rPr lang="en-GB" sz="2800" b="1">
                <a:solidFill>
                  <a:schemeClr val="bg1"/>
                </a:solidFill>
                <a:latin typeface="Calibri"/>
                <a:cs typeface="Arial"/>
              </a:rPr>
              <a:t>The sharing of our learning with the sector</a:t>
            </a:r>
          </a:p>
          <a:p>
            <a:pPr marL="731520" lvl="0" indent="-457200">
              <a:buFont typeface="Arial" panose="020B0604020202020204" pitchFamily="34" charset="0"/>
              <a:buChar char="•"/>
            </a:pPr>
            <a:r>
              <a:rPr lang="en-GB" sz="2800" b="1">
                <a:solidFill>
                  <a:schemeClr val="bg1"/>
                </a:solidFill>
                <a:latin typeface="Calibri"/>
                <a:cs typeface="Arial"/>
              </a:rPr>
              <a:t>Meet the evaluation standards expected by </a:t>
            </a:r>
            <a:r>
              <a:rPr lang="en-GB" sz="2800" b="1" err="1">
                <a:solidFill>
                  <a:schemeClr val="bg1"/>
                </a:solidFill>
                <a:latin typeface="Calibri"/>
                <a:cs typeface="Arial"/>
              </a:rPr>
              <a:t>OfS</a:t>
            </a:r>
            <a:endParaRPr lang="en-GB" sz="2800" b="1">
              <a:solidFill>
                <a:schemeClr val="bg1"/>
              </a:solidFill>
              <a:latin typeface="Calibri"/>
              <a:cs typeface="Arial"/>
            </a:endParaRPr>
          </a:p>
          <a:p>
            <a:pPr marL="731520" indent="-457200">
              <a:buFont typeface="Arial" panose="020B0604020202020204" pitchFamily="34" charset="0"/>
              <a:buChar char="•"/>
            </a:pPr>
            <a:r>
              <a:rPr lang="en-GB" sz="2800" b="1">
                <a:solidFill>
                  <a:schemeClr val="bg1"/>
                </a:solidFill>
                <a:latin typeface="Calibri"/>
                <a:cs typeface="Arial"/>
              </a:rPr>
              <a:t>Monitor in order to provide evidence for internal and external APP reporting</a:t>
            </a:r>
          </a:p>
          <a:p>
            <a:endParaRPr lang="en-GB" sz="2800" b="1">
              <a:solidFill>
                <a:schemeClr val="bg1"/>
              </a:solidFill>
              <a:latin typeface="Calibri"/>
              <a:cs typeface="Arial"/>
            </a:endParaRPr>
          </a:p>
        </p:txBody>
      </p:sp>
      <p:sp>
        <p:nvSpPr>
          <p:cNvPr id="26" name="object 15">
            <a:extLst>
              <a:ext uri="{FF2B5EF4-FFF2-40B4-BE49-F238E27FC236}">
                <a16:creationId xmlns:a16="http://schemas.microsoft.com/office/drawing/2014/main" id="{F01C6207-C364-E747-88F8-8DDED3E94D44}"/>
              </a:ext>
            </a:extLst>
          </p:cNvPr>
          <p:cNvSpPr txBox="1"/>
          <p:nvPr/>
        </p:nvSpPr>
        <p:spPr>
          <a:xfrm>
            <a:off x="11626668" y="13614883"/>
            <a:ext cx="11289415" cy="384721"/>
          </a:xfrm>
          <a:prstGeom prst="rect">
            <a:avLst/>
          </a:prstGeom>
        </p:spPr>
        <p:txBody>
          <a:bodyPr vert="horz" wrap="square" lIns="0" tIns="0" rIns="0" bIns="0" rtlCol="0">
            <a:spAutoFit/>
          </a:bodyPr>
          <a:lstStyle/>
          <a:p>
            <a:pPr>
              <a:tabLst>
                <a:tab pos="2571868" algn="l"/>
              </a:tabLst>
            </a:pPr>
            <a:endParaRPr lang="en-GB" sz="2500" b="1" cap="all" spc="221">
              <a:solidFill>
                <a:srgbClr val="EE313E"/>
              </a:solidFill>
              <a:latin typeface="Arial" panose="020B0604020202020204" pitchFamily="34" charset="0"/>
              <a:cs typeface="Arial" panose="020B0604020202020204" pitchFamily="34" charset="0"/>
            </a:endParaRPr>
          </a:p>
        </p:txBody>
      </p:sp>
      <p:sp>
        <p:nvSpPr>
          <p:cNvPr id="20" name="object 8"/>
          <p:cNvSpPr txBox="1"/>
          <p:nvPr/>
        </p:nvSpPr>
        <p:spPr>
          <a:xfrm>
            <a:off x="355053" y="2790930"/>
            <a:ext cx="31612472" cy="4308872"/>
          </a:xfrm>
          <a:prstGeom prst="rect">
            <a:avLst/>
          </a:prstGeom>
        </p:spPr>
        <p:txBody>
          <a:bodyPr vert="horz" wrap="square" lIns="0" tIns="0" rIns="0" bIns="0" rtlCol="0" anchor="t">
            <a:spAutoFit/>
          </a:bodyPr>
          <a:lstStyle/>
          <a:p>
            <a:pPr marR="120015"/>
            <a:r>
              <a:rPr lang="en-GB" sz="2800" b="1">
                <a:latin typeface="Calibri"/>
                <a:cs typeface="Arial"/>
              </a:rPr>
              <a:t>The University of Derby aspires to eliminate inequities and unexplained gaps in student continuation, attainment and progression. We reject deficit models and acknowledge that structural change is required to eliminate unacceptable disparities in student achievement. Our commitment goes beyond regulatory requirements and demonstrates our moral obligation to secure equity.</a:t>
            </a:r>
            <a:endParaRPr lang="en-GB" sz="2800" b="1">
              <a:effectLst/>
              <a:latin typeface="Calibri"/>
              <a:ea typeface="Times New Roman" panose="02020603050405020304" pitchFamily="18" charset="0"/>
              <a:cs typeface="Arial"/>
            </a:endParaRPr>
          </a:p>
          <a:p>
            <a:pPr marR="120015"/>
            <a:endParaRPr lang="en-GB" sz="2800" b="1">
              <a:latin typeface="Calibri"/>
              <a:cs typeface="Arial"/>
            </a:endParaRPr>
          </a:p>
          <a:p>
            <a:pPr marR="120015"/>
            <a:r>
              <a:rPr lang="en-GB" sz="2800" b="1">
                <a:latin typeface="Calibri"/>
                <a:cs typeface="Arial"/>
              </a:rPr>
              <a:t>This poster showcases the University’s Access and Participation Plan (APP) Evaluation Framework. The Framework </a:t>
            </a:r>
            <a:r>
              <a:rPr lang="en-GB" sz="2800" b="1">
                <a:effectLst/>
                <a:latin typeface="Calibri"/>
                <a:ea typeface="Times New Roman" panose="02020603050405020304" pitchFamily="18" charset="0"/>
                <a:cs typeface="Arial"/>
              </a:rPr>
              <a:t>aims to support colleagues to achieve a consistent, effective approach to evidence and evaluation. </a:t>
            </a:r>
            <a:r>
              <a:rPr lang="en-GB" sz="2800" b="1">
                <a:latin typeface="Calibri"/>
                <a:ea typeface="Times New Roman" panose="02020603050405020304" pitchFamily="18" charset="0"/>
                <a:cs typeface="Arial"/>
              </a:rPr>
              <a:t>It helps the University to assess the </a:t>
            </a:r>
            <a:r>
              <a:rPr lang="en-GB" sz="2800" b="1">
                <a:effectLst/>
                <a:latin typeface="Calibri"/>
                <a:ea typeface="Times New Roman" panose="02020603050405020304" pitchFamily="18" charset="0"/>
                <a:cs typeface="Arial"/>
              </a:rPr>
              <a:t>impact of </a:t>
            </a:r>
            <a:r>
              <a:rPr lang="en-GB" sz="2800" b="1">
                <a:latin typeface="Calibri"/>
                <a:ea typeface="Times New Roman" panose="02020603050405020304" pitchFamily="18" charset="0"/>
                <a:cs typeface="Arial"/>
              </a:rPr>
              <a:t>its </a:t>
            </a:r>
            <a:r>
              <a:rPr lang="en-GB" sz="2800" b="1">
                <a:effectLst/>
                <a:latin typeface="Calibri"/>
                <a:ea typeface="Times New Roman" panose="02020603050405020304" pitchFamily="18" charset="0"/>
                <a:cs typeface="Arial"/>
              </a:rPr>
              <a:t>APP work and establish which activities help to close gaps across the student lifecycle. The F</a:t>
            </a:r>
            <a:r>
              <a:rPr lang="en-GB" sz="2800" b="1">
                <a:latin typeface="Calibri"/>
                <a:ea typeface="Times New Roman" panose="02020603050405020304" pitchFamily="18" charset="0"/>
                <a:cs typeface="Arial"/>
              </a:rPr>
              <a:t>ramework</a:t>
            </a:r>
            <a:r>
              <a:rPr lang="en-GB" sz="2800" b="1">
                <a:effectLst/>
                <a:latin typeface="Calibri"/>
                <a:ea typeface="Times New Roman" panose="02020603050405020304" pitchFamily="18" charset="0"/>
                <a:cs typeface="Arial"/>
              </a:rPr>
              <a:t> promotes the use of Theory of Change (</a:t>
            </a:r>
            <a:r>
              <a:rPr lang="en-GB" sz="2800" b="1" err="1">
                <a:effectLst/>
                <a:latin typeface="Calibri"/>
                <a:ea typeface="Times New Roman" panose="02020603050405020304" pitchFamily="18" charset="0"/>
                <a:cs typeface="Arial"/>
              </a:rPr>
              <a:t>ToC</a:t>
            </a:r>
            <a:r>
              <a:rPr lang="en-GB" sz="2800" b="1">
                <a:effectLst/>
                <a:latin typeface="Calibri"/>
                <a:ea typeface="Times New Roman" panose="02020603050405020304" pitchFamily="18" charset="0"/>
                <a:cs typeface="Arial"/>
              </a:rPr>
              <a:t>)</a:t>
            </a:r>
            <a:r>
              <a:rPr lang="en-GB" sz="2800" b="1">
                <a:latin typeface="Calibri"/>
                <a:ea typeface="Times New Roman" panose="02020603050405020304" pitchFamily="18" charset="0"/>
                <a:cs typeface="Arial"/>
              </a:rPr>
              <a:t> methodology</a:t>
            </a:r>
            <a:r>
              <a:rPr lang="en-GB" sz="2800" b="1">
                <a:effectLst/>
                <a:latin typeface="Calibri"/>
                <a:ea typeface="Times New Roman" panose="02020603050405020304" pitchFamily="18" charset="0"/>
                <a:cs typeface="Arial"/>
              </a:rPr>
              <a:t> - an evidence-based approach to </a:t>
            </a:r>
            <a:r>
              <a:rPr lang="en-GB" sz="2800" b="1">
                <a:latin typeface="Calibri"/>
                <a:ea typeface="Times New Roman" panose="02020603050405020304" pitchFamily="18" charset="0"/>
                <a:cs typeface="Arial"/>
              </a:rPr>
              <a:t>designing</a:t>
            </a:r>
            <a:r>
              <a:rPr lang="en-GB" sz="2800" b="1">
                <a:effectLst/>
                <a:latin typeface="Calibri"/>
                <a:ea typeface="Times New Roman" panose="02020603050405020304" pitchFamily="18" charset="0"/>
                <a:cs typeface="Arial"/>
              </a:rPr>
              <a:t>, </a:t>
            </a:r>
            <a:r>
              <a:rPr lang="en-GB" sz="2800" b="1">
                <a:latin typeface="Calibri"/>
                <a:ea typeface="Times New Roman" panose="02020603050405020304" pitchFamily="18" charset="0"/>
                <a:cs typeface="Arial"/>
              </a:rPr>
              <a:t>planning</a:t>
            </a:r>
            <a:r>
              <a:rPr lang="en-GB" sz="2800" b="1">
                <a:effectLst/>
                <a:latin typeface="Calibri"/>
                <a:ea typeface="Times New Roman" panose="02020603050405020304" pitchFamily="18" charset="0"/>
                <a:cs typeface="Arial"/>
              </a:rPr>
              <a:t>, and </a:t>
            </a:r>
            <a:r>
              <a:rPr lang="en-GB" sz="2800" b="1">
                <a:latin typeface="Calibri"/>
                <a:ea typeface="Times New Roman" panose="02020603050405020304" pitchFamily="18" charset="0"/>
                <a:cs typeface="Arial"/>
              </a:rPr>
              <a:t>evaluating</a:t>
            </a:r>
            <a:r>
              <a:rPr lang="en-GB" sz="2800" b="1">
                <a:effectLst/>
                <a:latin typeface="Calibri"/>
                <a:ea typeface="Times New Roman" panose="02020603050405020304" pitchFamily="18" charset="0"/>
                <a:cs typeface="Arial"/>
              </a:rPr>
              <a:t> the impact of activities.</a:t>
            </a:r>
            <a:r>
              <a:rPr lang="en-GB" sz="2800" b="1">
                <a:latin typeface="Calibri"/>
                <a:ea typeface="Times New Roman" panose="02020603050405020304" pitchFamily="18" charset="0"/>
                <a:cs typeface="Arial"/>
              </a:rPr>
              <a:t> </a:t>
            </a:r>
            <a:endParaRPr lang="en-GB" sz="2800" b="1">
              <a:effectLst/>
              <a:latin typeface="Calibri"/>
              <a:ea typeface="Times New Roman" panose="02020603050405020304" pitchFamily="18" charset="0"/>
              <a:cs typeface="Arial" panose="020B0604020202020204" pitchFamily="34" charset="0"/>
            </a:endParaRPr>
          </a:p>
          <a:p>
            <a:pPr marR="120015"/>
            <a:endParaRPr lang="en-GB" sz="2800" b="1">
              <a:latin typeface="Calibri"/>
              <a:ea typeface="Times New Roman" panose="02020603050405020304" pitchFamily="18" charset="0"/>
              <a:cs typeface="Arial"/>
            </a:endParaRPr>
          </a:p>
          <a:p>
            <a:pPr marR="120015"/>
            <a:r>
              <a:rPr lang="en-GB" sz="2800" b="1">
                <a:effectLst/>
                <a:latin typeface="Calibri"/>
                <a:ea typeface="Times New Roman" panose="02020603050405020304" pitchFamily="18" charset="0"/>
                <a:cs typeface="Arial"/>
              </a:rPr>
              <a:t>The </a:t>
            </a:r>
            <a:r>
              <a:rPr lang="en-GB" sz="2800" b="1">
                <a:latin typeface="Calibri"/>
                <a:ea typeface="Times New Roman" panose="02020603050405020304" pitchFamily="18" charset="0"/>
                <a:cs typeface="Arial"/>
              </a:rPr>
              <a:t>APP framework </a:t>
            </a:r>
            <a:r>
              <a:rPr lang="en-GB" sz="2800" b="1">
                <a:effectLst/>
                <a:latin typeface="Calibri"/>
                <a:ea typeface="Times New Roman" panose="02020603050405020304" pitchFamily="18" charset="0"/>
                <a:cs typeface="Arial"/>
              </a:rPr>
              <a:t>consists of the</a:t>
            </a:r>
            <a:r>
              <a:rPr lang="en-GB" sz="2800" b="1">
                <a:latin typeface="Calibri"/>
                <a:ea typeface="Times New Roman" panose="02020603050405020304" pitchFamily="18" charset="0"/>
                <a:cs typeface="Arial"/>
              </a:rPr>
              <a:t> APP </a:t>
            </a:r>
            <a:r>
              <a:rPr lang="en-GB" sz="2800" b="1">
                <a:effectLst/>
                <a:latin typeface="Calibri"/>
                <a:ea typeface="Times New Roman" panose="02020603050405020304" pitchFamily="18" charset="0"/>
                <a:cs typeface="Arial"/>
              </a:rPr>
              <a:t> Evaluation Tool Kit and</a:t>
            </a:r>
            <a:r>
              <a:rPr lang="en-GB" sz="2800" b="1">
                <a:latin typeface="Calibri"/>
                <a:ea typeface="Times New Roman" panose="02020603050405020304" pitchFamily="18" charset="0"/>
                <a:cs typeface="Arial"/>
              </a:rPr>
              <a:t> guidance</a:t>
            </a:r>
            <a:r>
              <a:rPr lang="en-GB" sz="2800" b="1">
                <a:effectLst/>
                <a:latin typeface="Calibri"/>
                <a:ea typeface="Times New Roman" panose="02020603050405020304" pitchFamily="18" charset="0"/>
                <a:cs typeface="Arial"/>
              </a:rPr>
              <a:t> </a:t>
            </a:r>
            <a:r>
              <a:rPr lang="en-GB" sz="2800" b="1">
                <a:latin typeface="Calibri"/>
                <a:ea typeface="Times New Roman" panose="02020603050405020304" pitchFamily="18" charset="0"/>
                <a:cs typeface="Arial"/>
              </a:rPr>
              <a:t>and </a:t>
            </a:r>
            <a:r>
              <a:rPr lang="en-GB" sz="2800" b="1">
                <a:effectLst/>
                <a:latin typeface="Calibri"/>
                <a:ea typeface="Times New Roman" panose="02020603050405020304" pitchFamily="18" charset="0"/>
                <a:cs typeface="Arial"/>
              </a:rPr>
              <a:t>the APP Knowledge Hub. It draws on Office for Students (</a:t>
            </a:r>
            <a:r>
              <a:rPr lang="en-GB" sz="2800" b="1" err="1">
                <a:effectLst/>
                <a:latin typeface="Calibri"/>
                <a:ea typeface="Times New Roman" panose="02020603050405020304" pitchFamily="18" charset="0"/>
                <a:cs typeface="Arial"/>
              </a:rPr>
              <a:t>OfS</a:t>
            </a:r>
            <a:r>
              <a:rPr lang="en-GB" sz="2800" b="1">
                <a:effectLst/>
                <a:latin typeface="Calibri"/>
                <a:ea typeface="Times New Roman" panose="02020603050405020304" pitchFamily="18" charset="0"/>
                <a:cs typeface="Arial"/>
              </a:rPr>
              <a:t>) guidance,</a:t>
            </a:r>
            <a:r>
              <a:rPr lang="en-GB" sz="2800" b="1">
                <a:latin typeface="Calibri"/>
                <a:ea typeface="Times New Roman" panose="02020603050405020304" pitchFamily="18" charset="0"/>
                <a:cs typeface="Arial"/>
              </a:rPr>
              <a:t> sector best practice, and  </a:t>
            </a:r>
            <a:r>
              <a:rPr lang="en-GB" sz="2800" b="1">
                <a:effectLst/>
                <a:latin typeface="Calibri"/>
                <a:ea typeface="Times New Roman" panose="02020603050405020304" pitchFamily="18" charset="0"/>
                <a:cs typeface="Arial"/>
              </a:rPr>
              <a:t>frameworks</a:t>
            </a:r>
            <a:r>
              <a:rPr lang="en-GB" sz="2800" b="1">
                <a:latin typeface="Calibri"/>
                <a:ea typeface="Times New Roman" panose="02020603050405020304" pitchFamily="18" charset="0"/>
                <a:cs typeface="Arial"/>
              </a:rPr>
              <a:t> and evidence</a:t>
            </a:r>
            <a:r>
              <a:rPr lang="en-GB" sz="2800" b="1">
                <a:effectLst/>
                <a:latin typeface="Calibri"/>
                <a:ea typeface="Times New Roman" panose="02020603050405020304" pitchFamily="18" charset="0"/>
                <a:cs typeface="Arial"/>
              </a:rPr>
              <a:t> created</a:t>
            </a:r>
            <a:r>
              <a:rPr lang="en-GB" sz="2800" b="1">
                <a:latin typeface="Calibri"/>
                <a:ea typeface="Times New Roman" panose="02020603050405020304" pitchFamily="18" charset="0"/>
                <a:cs typeface="Arial"/>
              </a:rPr>
              <a:t> and gathered</a:t>
            </a:r>
            <a:r>
              <a:rPr lang="en-GB" sz="2800" b="1">
                <a:effectLst/>
                <a:latin typeface="Calibri"/>
                <a:ea typeface="Times New Roman" panose="02020603050405020304" pitchFamily="18" charset="0"/>
                <a:cs typeface="Arial"/>
              </a:rPr>
              <a:t> by the Network for Evaluating &amp; Researching University Participation Interventions (NERUPI) and the Centre for Transforming Access and Student Outcomes (TASO).</a:t>
            </a:r>
            <a:r>
              <a:rPr lang="en-GB" sz="2800" b="1">
                <a:latin typeface="Calibri"/>
                <a:ea typeface="Times New Roman" panose="02020603050405020304" pitchFamily="18" charset="0"/>
                <a:cs typeface="Arial"/>
              </a:rPr>
              <a:t> </a:t>
            </a:r>
            <a:endParaRPr lang="en-GB" sz="2800" b="1">
              <a:effectLst/>
              <a:latin typeface="Calibri"/>
              <a:ea typeface="Times New Roman" panose="02020603050405020304" pitchFamily="18" charset="0"/>
              <a:cs typeface="Arial"/>
            </a:endParaRPr>
          </a:p>
          <a:p>
            <a:pPr marR="120015"/>
            <a:endParaRPr lang="en-GB" sz="2800" b="1">
              <a:latin typeface="Calibri"/>
              <a:ea typeface="Times New Roman" panose="02020603050405020304" pitchFamily="18" charset="0"/>
              <a:cs typeface="Arial"/>
            </a:endParaRPr>
          </a:p>
        </p:txBody>
      </p:sp>
      <p:sp>
        <p:nvSpPr>
          <p:cNvPr id="8" name="object 15">
            <a:extLst>
              <a:ext uri="{FF2B5EF4-FFF2-40B4-BE49-F238E27FC236}">
                <a16:creationId xmlns:a16="http://schemas.microsoft.com/office/drawing/2014/main" id="{922AB67A-9716-7913-5F85-D3DF82288151}"/>
              </a:ext>
            </a:extLst>
          </p:cNvPr>
          <p:cNvSpPr txBox="1"/>
          <p:nvPr/>
        </p:nvSpPr>
        <p:spPr>
          <a:xfrm>
            <a:off x="14303813" y="6781869"/>
            <a:ext cx="9819126" cy="14880997"/>
          </a:xfrm>
          <a:prstGeom prst="rect">
            <a:avLst/>
          </a:prstGeom>
        </p:spPr>
        <p:txBody>
          <a:bodyPr vert="horz" wrap="square" lIns="0" tIns="0" rIns="0" bIns="0" rtlCol="0" anchor="ctr">
            <a:spAutoFit/>
          </a:bodyPr>
          <a:lstStyle/>
          <a:p>
            <a:pPr>
              <a:lnSpc>
                <a:spcPct val="150000"/>
              </a:lnSpc>
              <a:tabLst>
                <a:tab pos="2571868" algn="l"/>
              </a:tabLst>
            </a:pPr>
            <a:r>
              <a:rPr lang="en-GB" sz="2800" b="1" u="sng">
                <a:solidFill>
                  <a:srgbClr val="231F20"/>
                </a:solidFill>
                <a:latin typeface="Calibri"/>
                <a:cs typeface="Arial"/>
              </a:rPr>
              <a:t>APP KNOWLEDGE HUB</a:t>
            </a:r>
            <a:endParaRPr lang="en-GB" sz="2800" b="1" cap="all">
              <a:solidFill>
                <a:srgbClr val="1F497D"/>
              </a:solidFill>
              <a:latin typeface="Arial" panose="020B0604020202020204" pitchFamily="34" charset="0"/>
              <a:cs typeface="Arial" panose="020B0604020202020204" pitchFamily="34" charset="0"/>
            </a:endParaRPr>
          </a:p>
          <a:p>
            <a:pPr>
              <a:tabLst>
                <a:tab pos="2571868" algn="l"/>
              </a:tabLst>
            </a:pPr>
            <a:endParaRPr lang="en-GB" sz="2800" b="1" u="sng">
              <a:solidFill>
                <a:srgbClr val="231F20"/>
              </a:solidFill>
              <a:latin typeface="Calibri"/>
              <a:cs typeface="Arial"/>
            </a:endParaRPr>
          </a:p>
          <a:p>
            <a:pPr>
              <a:tabLst>
                <a:tab pos="2571868" algn="l"/>
              </a:tabLst>
            </a:pPr>
            <a:r>
              <a:rPr lang="en-GB" sz="2800" b="1">
                <a:solidFill>
                  <a:srgbClr val="231F20"/>
                </a:solidFill>
                <a:latin typeface="Calibri"/>
                <a:cs typeface="Arial"/>
              </a:rPr>
              <a:t>KEY FUNCTIONS </a:t>
            </a:r>
          </a:p>
          <a:p>
            <a:pPr marL="514350" indent="-514350">
              <a:buFont typeface="+mj-lt"/>
              <a:buAutoNum type="arabicPeriod"/>
              <a:tabLst>
                <a:tab pos="2571868" algn="l"/>
              </a:tabLst>
            </a:pPr>
            <a:r>
              <a:rPr lang="en-GB" sz="2800">
                <a:solidFill>
                  <a:srgbClr val="231F20"/>
                </a:solidFill>
                <a:latin typeface="Calibri"/>
                <a:cs typeface="Arial"/>
              </a:rPr>
              <a:t>A place where colleagues can share existing evidence </a:t>
            </a:r>
          </a:p>
          <a:p>
            <a:pPr marL="514350" indent="-514350">
              <a:buFont typeface="+mj-lt"/>
              <a:buAutoNum type="arabicPeriod"/>
              <a:tabLst>
                <a:tab pos="2571868" algn="l"/>
              </a:tabLst>
            </a:pPr>
            <a:r>
              <a:rPr lang="en-GB" sz="2800">
                <a:solidFill>
                  <a:srgbClr val="231F20"/>
                </a:solidFill>
                <a:latin typeface="Calibri"/>
                <a:cs typeface="Arial"/>
              </a:rPr>
              <a:t>A platform to support an APP discussion forum</a:t>
            </a:r>
          </a:p>
          <a:p>
            <a:pPr marL="514350" indent="-514350">
              <a:buFont typeface="+mj-lt"/>
              <a:buAutoNum type="arabicPeriod"/>
              <a:tabLst>
                <a:tab pos="2571868" algn="l"/>
              </a:tabLst>
            </a:pPr>
            <a:r>
              <a:rPr lang="en-GB" sz="2800">
                <a:solidFill>
                  <a:srgbClr val="231F20"/>
                </a:solidFill>
                <a:latin typeface="Calibri"/>
                <a:cs typeface="Arial"/>
              </a:rPr>
              <a:t>A repository for the findings from evaluation activity and research generated across the University</a:t>
            </a:r>
          </a:p>
          <a:p>
            <a:pPr>
              <a:tabLst>
                <a:tab pos="2571868" algn="l"/>
              </a:tabLst>
            </a:pPr>
            <a:endParaRPr lang="en-GB" sz="2800" b="1">
              <a:solidFill>
                <a:srgbClr val="231F20"/>
              </a:solidFill>
              <a:latin typeface="Calibri"/>
              <a:cs typeface="Arial"/>
            </a:endParaRPr>
          </a:p>
          <a:p>
            <a:pPr>
              <a:tabLst>
                <a:tab pos="2571868" algn="l"/>
              </a:tabLst>
            </a:pPr>
            <a:r>
              <a:rPr lang="en-GB" sz="2800" b="1">
                <a:solidFill>
                  <a:srgbClr val="231F20"/>
                </a:solidFill>
                <a:latin typeface="Calibri"/>
                <a:cs typeface="Arial"/>
              </a:rPr>
              <a:t>HUB THEMES</a:t>
            </a:r>
          </a:p>
          <a:p>
            <a:pPr marL="457200" indent="-457200">
              <a:buFont typeface="Arial"/>
              <a:buChar char="•"/>
              <a:tabLst>
                <a:tab pos="2571868" algn="l"/>
              </a:tabLst>
            </a:pPr>
            <a:r>
              <a:rPr lang="en-GB" sz="2900">
                <a:solidFill>
                  <a:srgbClr val="000000"/>
                </a:solidFill>
                <a:latin typeface="Calibri"/>
                <a:cs typeface="Calibri"/>
              </a:rPr>
              <a:t>Access</a:t>
            </a:r>
          </a:p>
          <a:p>
            <a:pPr marL="457200" indent="-457200">
              <a:buFont typeface="Arial"/>
              <a:buChar char="•"/>
              <a:tabLst>
                <a:tab pos="2571868" algn="l"/>
              </a:tabLst>
            </a:pPr>
            <a:r>
              <a:rPr lang="en-GB" sz="2800">
                <a:solidFill>
                  <a:srgbClr val="231F20"/>
                </a:solidFill>
                <a:latin typeface="Calibri"/>
                <a:cs typeface="Arial"/>
              </a:rPr>
              <a:t>Awarding Gaps</a:t>
            </a:r>
          </a:p>
          <a:p>
            <a:pPr marL="457200" indent="-457200">
              <a:buFont typeface="Arial"/>
              <a:buChar char="•"/>
              <a:tabLst>
                <a:tab pos="2571868" algn="l"/>
              </a:tabLst>
            </a:pPr>
            <a:r>
              <a:rPr lang="en-GB" sz="2800">
                <a:solidFill>
                  <a:srgbClr val="231F20"/>
                </a:solidFill>
                <a:latin typeface="Calibri"/>
                <a:cs typeface="Arial"/>
              </a:rPr>
              <a:t>Decolonisation, Race and Equality</a:t>
            </a:r>
          </a:p>
          <a:p>
            <a:pPr marL="457200" indent="-457200">
              <a:buFont typeface="Arial"/>
              <a:buChar char="•"/>
              <a:tabLst>
                <a:tab pos="2571868" algn="l"/>
              </a:tabLst>
            </a:pPr>
            <a:r>
              <a:rPr lang="en-GB" sz="2800">
                <a:solidFill>
                  <a:srgbClr val="231F20"/>
                </a:solidFill>
                <a:latin typeface="Calibri"/>
                <a:cs typeface="Arial"/>
              </a:rPr>
              <a:t>Sense of Belonging</a:t>
            </a:r>
          </a:p>
          <a:p>
            <a:pPr marL="457200" indent="-457200">
              <a:buFont typeface="Arial"/>
              <a:buChar char="•"/>
              <a:tabLst>
                <a:tab pos="2571868" algn="l"/>
              </a:tabLst>
            </a:pPr>
            <a:r>
              <a:rPr lang="en-GB" sz="2800">
                <a:solidFill>
                  <a:srgbClr val="231F20"/>
                </a:solidFill>
                <a:latin typeface="Calibri"/>
                <a:cs typeface="Arial"/>
              </a:rPr>
              <a:t>Employability and Skills Development</a:t>
            </a:r>
          </a:p>
          <a:p>
            <a:pPr marL="457200" indent="-457200">
              <a:buFont typeface="Arial"/>
              <a:buChar char="•"/>
              <a:tabLst>
                <a:tab pos="2571868" algn="l"/>
              </a:tabLst>
            </a:pPr>
            <a:r>
              <a:rPr lang="en-GB" sz="2800">
                <a:solidFill>
                  <a:srgbClr val="231F20"/>
                </a:solidFill>
                <a:latin typeface="Calibri"/>
                <a:cs typeface="Arial"/>
              </a:rPr>
              <a:t>Financial Support</a:t>
            </a:r>
          </a:p>
          <a:p>
            <a:pPr marL="457200" indent="-457200">
              <a:buFont typeface="Arial"/>
              <a:buChar char="•"/>
              <a:tabLst>
                <a:tab pos="2571868" algn="l"/>
              </a:tabLst>
            </a:pPr>
            <a:r>
              <a:rPr lang="en-GB" sz="2800">
                <a:solidFill>
                  <a:srgbClr val="231F20"/>
                </a:solidFill>
                <a:latin typeface="Calibri"/>
                <a:cs typeface="Arial"/>
              </a:rPr>
              <a:t>Learning and Teaching</a:t>
            </a:r>
          </a:p>
          <a:p>
            <a:pPr marL="457200" indent="-457200">
              <a:buFont typeface="Arial"/>
              <a:buChar char="•"/>
              <a:tabLst>
                <a:tab pos="2571868" algn="l"/>
              </a:tabLst>
            </a:pPr>
            <a:r>
              <a:rPr lang="en-GB" sz="2800">
                <a:solidFill>
                  <a:srgbClr val="231F20"/>
                </a:solidFill>
                <a:latin typeface="Calibri"/>
                <a:cs typeface="Arial"/>
              </a:rPr>
              <a:t>Research and Evaluation</a:t>
            </a:r>
          </a:p>
          <a:p>
            <a:pPr>
              <a:tabLst>
                <a:tab pos="2571868" algn="l"/>
              </a:tabLst>
            </a:pPr>
            <a:endParaRPr lang="en-GB" sz="2800" b="1">
              <a:solidFill>
                <a:srgbClr val="231F20"/>
              </a:solidFill>
              <a:latin typeface="Calibri"/>
              <a:cs typeface="Arial"/>
            </a:endParaRPr>
          </a:p>
          <a:p>
            <a:pPr>
              <a:tabLst>
                <a:tab pos="2571868" algn="l"/>
              </a:tabLst>
            </a:pPr>
            <a:r>
              <a:rPr lang="en-GB" sz="2800" b="1">
                <a:solidFill>
                  <a:srgbClr val="231F20"/>
                </a:solidFill>
                <a:latin typeface="Calibri"/>
                <a:cs typeface="Arial"/>
              </a:rPr>
              <a:t>EXISTING EVIDENCE </a:t>
            </a:r>
          </a:p>
          <a:p>
            <a:pPr marL="457200" indent="-457200">
              <a:buFont typeface="Arial"/>
              <a:buChar char="•"/>
              <a:tabLst>
                <a:tab pos="2571868" algn="l"/>
              </a:tabLst>
            </a:pPr>
            <a:r>
              <a:rPr lang="en-GB" sz="2800">
                <a:solidFill>
                  <a:srgbClr val="231F20"/>
                </a:solidFill>
                <a:latin typeface="Calibri"/>
                <a:cs typeface="Arial"/>
              </a:rPr>
              <a:t>Articles</a:t>
            </a:r>
          </a:p>
          <a:p>
            <a:pPr marL="457200" indent="-457200">
              <a:buFont typeface="Arial"/>
              <a:buChar char="•"/>
              <a:tabLst>
                <a:tab pos="2571868" algn="l"/>
              </a:tabLst>
            </a:pPr>
            <a:r>
              <a:rPr lang="en-GB" sz="2800">
                <a:solidFill>
                  <a:srgbClr val="231F20"/>
                </a:solidFill>
                <a:latin typeface="Calibri"/>
                <a:cs typeface="Arial"/>
              </a:rPr>
              <a:t>Research</a:t>
            </a:r>
          </a:p>
          <a:p>
            <a:pPr marL="457200" indent="-457200">
              <a:buFont typeface="Arial"/>
              <a:buChar char="•"/>
              <a:tabLst>
                <a:tab pos="2571868" algn="l"/>
              </a:tabLst>
            </a:pPr>
            <a:r>
              <a:rPr lang="en-GB" sz="2800">
                <a:solidFill>
                  <a:srgbClr val="231F20"/>
                </a:solidFill>
                <a:latin typeface="Calibri"/>
                <a:cs typeface="Arial"/>
              </a:rPr>
              <a:t>Sector best practice</a:t>
            </a:r>
          </a:p>
          <a:p>
            <a:pPr>
              <a:tabLst>
                <a:tab pos="2571868" algn="l"/>
              </a:tabLst>
            </a:pPr>
            <a:endParaRPr lang="en-GB" sz="2800" b="1">
              <a:ea typeface="+mn-lt"/>
              <a:cs typeface="Arial"/>
            </a:endParaRPr>
          </a:p>
          <a:p>
            <a:pPr>
              <a:tabLst>
                <a:tab pos="2571868" algn="l"/>
              </a:tabLst>
            </a:pPr>
            <a:r>
              <a:rPr lang="en-GB" sz="2800" b="1">
                <a:solidFill>
                  <a:srgbClr val="000000"/>
                </a:solidFill>
                <a:latin typeface="Calibri"/>
                <a:cs typeface="Arial"/>
              </a:rPr>
              <a:t>DISCUSSION FORUM</a:t>
            </a:r>
          </a:p>
          <a:p>
            <a:pPr marL="342900" indent="-342900">
              <a:buFont typeface="Arial,Sans-Serif"/>
              <a:buChar char="•"/>
              <a:tabLst>
                <a:tab pos="2571868" algn="l"/>
              </a:tabLst>
            </a:pPr>
            <a:r>
              <a:rPr lang="en-GB" sz="2800">
                <a:solidFill>
                  <a:srgbClr val="231F20"/>
                </a:solidFill>
                <a:ea typeface="+mn-lt"/>
                <a:cs typeface="+mn-lt"/>
              </a:rPr>
              <a:t>Bringing together colleagues to share experience, learning and expertise </a:t>
            </a:r>
          </a:p>
          <a:p>
            <a:pPr marL="342900" indent="-342900">
              <a:buFont typeface="Arial,Sans-Serif"/>
              <a:buChar char="•"/>
              <a:tabLst>
                <a:tab pos="2571868" algn="l"/>
              </a:tabLst>
            </a:pPr>
            <a:r>
              <a:rPr lang="en-GB" sz="2800">
                <a:solidFill>
                  <a:srgbClr val="231F20"/>
                </a:solidFill>
                <a:ea typeface="+mn-lt"/>
                <a:cs typeface="+mn-lt"/>
              </a:rPr>
              <a:t>Discussing issues and challenges facing colleagues on their journey towards establishing evidence-based practice</a:t>
            </a:r>
          </a:p>
          <a:p>
            <a:pPr marL="342900" indent="-342900">
              <a:buFont typeface="Arial,Sans-Serif"/>
              <a:buChar char="•"/>
              <a:tabLst>
                <a:tab pos="2571868" algn="l"/>
              </a:tabLst>
            </a:pPr>
            <a:r>
              <a:rPr lang="en-GB" sz="2800">
                <a:solidFill>
                  <a:srgbClr val="231F20"/>
                </a:solidFill>
                <a:latin typeface="Calibri"/>
                <a:cs typeface="Calibri"/>
              </a:rPr>
              <a:t>Considering the impact of policy change and regulation on the sector</a:t>
            </a:r>
          </a:p>
          <a:p>
            <a:pPr marL="342900" indent="-342900">
              <a:buFont typeface="Arial,Sans-Serif"/>
              <a:buChar char="•"/>
              <a:tabLst>
                <a:tab pos="2571868" algn="l"/>
              </a:tabLst>
            </a:pPr>
            <a:endParaRPr lang="en-GB" sz="2800">
              <a:solidFill>
                <a:srgbClr val="000000"/>
              </a:solidFill>
              <a:latin typeface="Calibri"/>
              <a:cs typeface="Calibri"/>
            </a:endParaRPr>
          </a:p>
          <a:p>
            <a:pPr>
              <a:tabLst>
                <a:tab pos="2571868" algn="l"/>
              </a:tabLst>
            </a:pPr>
            <a:r>
              <a:rPr lang="en-GB" sz="2800" b="1" err="1">
                <a:solidFill>
                  <a:srgbClr val="231F20"/>
                </a:solidFill>
                <a:latin typeface="Calibri"/>
                <a:cs typeface="Calibri"/>
              </a:rPr>
              <a:t>UoD</a:t>
            </a:r>
            <a:r>
              <a:rPr lang="en-GB" sz="2800" b="1">
                <a:solidFill>
                  <a:srgbClr val="231F20"/>
                </a:solidFill>
                <a:latin typeface="Calibri"/>
                <a:cs typeface="Calibri"/>
              </a:rPr>
              <a:t> RESEARCH EVIDENCE AND EVALUATION REPOSITORY</a:t>
            </a:r>
          </a:p>
          <a:p>
            <a:pPr marL="457200" indent="-457200">
              <a:buFont typeface="Arial"/>
              <a:buChar char="•"/>
              <a:tabLst>
                <a:tab pos="2571868" algn="l"/>
              </a:tabLst>
            </a:pPr>
            <a:r>
              <a:rPr lang="en-GB" sz="2800">
                <a:solidFill>
                  <a:srgbClr val="231F20"/>
                </a:solidFill>
                <a:ea typeface="+mn-lt"/>
                <a:cs typeface="+mn-lt"/>
              </a:rPr>
              <a:t>Evaluation and research reports</a:t>
            </a:r>
          </a:p>
          <a:p>
            <a:pPr marL="457200" indent="-457200">
              <a:buFont typeface="Arial"/>
              <a:buChar char="•"/>
              <a:tabLst>
                <a:tab pos="2571868" algn="l"/>
              </a:tabLst>
            </a:pPr>
            <a:r>
              <a:rPr lang="en-GB" sz="2800">
                <a:solidFill>
                  <a:srgbClr val="231F20"/>
                </a:solidFill>
                <a:ea typeface="+mn-lt"/>
                <a:cs typeface="+mn-lt"/>
              </a:rPr>
              <a:t>Literature Reviews</a:t>
            </a:r>
          </a:p>
        </p:txBody>
      </p:sp>
      <p:sp>
        <p:nvSpPr>
          <p:cNvPr id="10" name="Rectangle 9">
            <a:extLst>
              <a:ext uri="{FF2B5EF4-FFF2-40B4-BE49-F238E27FC236}">
                <a16:creationId xmlns:a16="http://schemas.microsoft.com/office/drawing/2014/main" id="{C39FF6ED-2571-BAB7-C0E1-18067025AED1}"/>
              </a:ext>
            </a:extLst>
          </p:cNvPr>
          <p:cNvSpPr/>
          <p:nvPr/>
        </p:nvSpPr>
        <p:spPr>
          <a:xfrm>
            <a:off x="24596146" y="6868274"/>
            <a:ext cx="8077316" cy="4308872"/>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F7450C0D-72D7-480C-AFC7-3C12A32960B4}"/>
              </a:ext>
            </a:extLst>
          </p:cNvPr>
          <p:cNvSpPr txBox="1"/>
          <p:nvPr/>
        </p:nvSpPr>
        <p:spPr>
          <a:xfrm>
            <a:off x="24596146" y="7206945"/>
            <a:ext cx="7953223" cy="3600986"/>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r>
              <a:rPr lang="en-GB" sz="3200" b="1">
                <a:solidFill>
                  <a:schemeClr val="bg1"/>
                </a:solidFill>
                <a:latin typeface="Calibri"/>
                <a:ea typeface="Segoe UI"/>
                <a:cs typeface="Segoe UI"/>
              </a:rPr>
              <a:t>OUR GAPS </a:t>
            </a:r>
            <a:r>
              <a:rPr lang="en-GB" sz="3200">
                <a:solidFill>
                  <a:schemeClr val="bg1"/>
                </a:solidFill>
                <a:latin typeface="Calibri"/>
                <a:ea typeface="Segoe UI"/>
                <a:cs typeface="Segoe UI"/>
              </a:rPr>
              <a:t>​</a:t>
            </a:r>
            <a:endParaRPr lang="en-US" sz="3200">
              <a:solidFill>
                <a:schemeClr val="bg1"/>
              </a:solidFill>
              <a:cs typeface="Calibri"/>
            </a:endParaRPr>
          </a:p>
          <a:p>
            <a:pPr marL="549275" indent="-457200">
              <a:buFont typeface="Arial"/>
              <a:buChar char="•"/>
            </a:pPr>
            <a:r>
              <a:rPr lang="en-GB" sz="2800" b="1">
                <a:solidFill>
                  <a:schemeClr val="bg1"/>
                </a:solidFill>
                <a:latin typeface="Calibri"/>
                <a:ea typeface="Arial"/>
                <a:cs typeface="Arial"/>
              </a:rPr>
              <a:t>Continuation, degree outcomes  and progression between white and black students​</a:t>
            </a:r>
          </a:p>
          <a:p>
            <a:pPr marL="549275" lvl="0" indent="-457200" rtl="0">
              <a:buFont typeface="Arial"/>
              <a:buChar char="•"/>
            </a:pPr>
            <a:r>
              <a:rPr lang="en-GB" sz="2800" b="1">
                <a:solidFill>
                  <a:schemeClr val="bg1"/>
                </a:solidFill>
                <a:latin typeface="Calibri"/>
                <a:ea typeface="Arial"/>
                <a:cs typeface="Arial"/>
              </a:rPr>
              <a:t>Continuation and degree outcomes between students from IMD Q1 and Q5</a:t>
            </a:r>
          </a:p>
          <a:p>
            <a:pPr marL="549275" lvl="0" indent="-457200" rtl="0">
              <a:buFont typeface="Arial"/>
              <a:buChar char="•"/>
            </a:pPr>
            <a:r>
              <a:rPr lang="en-GB" sz="2800" b="1">
                <a:solidFill>
                  <a:schemeClr val="bg1"/>
                </a:solidFill>
                <a:latin typeface="Calibri"/>
                <a:ea typeface="Arial"/>
                <a:cs typeface="Arial"/>
              </a:rPr>
              <a:t>Degree outcomes between non-disabled and disabled students​</a:t>
            </a:r>
          </a:p>
          <a:p>
            <a:pPr marL="549275" lvl="0" indent="-457200" rtl="0">
              <a:buFont typeface="Arial"/>
              <a:buChar char="•"/>
            </a:pPr>
            <a:r>
              <a:rPr lang="en-GB" sz="2800" b="1">
                <a:solidFill>
                  <a:schemeClr val="bg1"/>
                </a:solidFill>
                <a:latin typeface="Calibri"/>
                <a:ea typeface="Arial"/>
                <a:cs typeface="Arial"/>
              </a:rPr>
              <a:t>Progression between white and Asian students</a:t>
            </a:r>
          </a:p>
        </p:txBody>
      </p:sp>
      <p:sp>
        <p:nvSpPr>
          <p:cNvPr id="11" name="Rectangle 10">
            <a:extLst>
              <a:ext uri="{FF2B5EF4-FFF2-40B4-BE49-F238E27FC236}">
                <a16:creationId xmlns:a16="http://schemas.microsoft.com/office/drawing/2014/main" id="{240997E6-3396-588D-BDD9-BBB9E012EB86}"/>
              </a:ext>
            </a:extLst>
          </p:cNvPr>
          <p:cNvSpPr/>
          <p:nvPr/>
        </p:nvSpPr>
        <p:spPr>
          <a:xfrm>
            <a:off x="24597309" y="19689962"/>
            <a:ext cx="8101221" cy="200147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120015" algn="ctr">
              <a:lnSpc>
                <a:spcPts val="4000"/>
              </a:lnSpc>
            </a:pPr>
            <a:r>
              <a:rPr lang="en-GB" sz="4400" b="1" cap="all">
                <a:solidFill>
                  <a:schemeClr val="bg1"/>
                </a:solidFill>
                <a:cs typeface="Calibri"/>
              </a:rPr>
              <a:t>CONTACT:</a:t>
            </a:r>
            <a:endParaRPr lang="en-US" sz="4400" b="1">
              <a:solidFill>
                <a:schemeClr val="bg1"/>
              </a:solidFill>
              <a:ea typeface="+mn-lt"/>
              <a:cs typeface="+mn-lt"/>
            </a:endParaRPr>
          </a:p>
          <a:p>
            <a:pPr marR="120015" algn="ctr">
              <a:lnSpc>
                <a:spcPts val="4000"/>
              </a:lnSpc>
            </a:pPr>
            <a:r>
              <a:rPr lang="en-GB" sz="4400" b="1">
                <a:solidFill>
                  <a:schemeClr val="bg1"/>
                </a:solidFill>
                <a:cs typeface="Calibri"/>
              </a:rPr>
              <a:t>Evaluation@derby.ac.uk</a:t>
            </a:r>
            <a:endParaRPr lang="en-GB" sz="4400" b="1">
              <a:solidFill>
                <a:schemeClr val="bg1"/>
              </a:solidFill>
            </a:endParaRPr>
          </a:p>
        </p:txBody>
      </p:sp>
      <p:pic>
        <p:nvPicPr>
          <p:cNvPr id="5" name="Graphic 12" descr="Document with solid fill">
            <a:extLst>
              <a:ext uri="{FF2B5EF4-FFF2-40B4-BE49-F238E27FC236}">
                <a16:creationId xmlns:a16="http://schemas.microsoft.com/office/drawing/2014/main" id="{E4E2F4DE-D315-CF5B-7510-C6E536D89B2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23183" y="18911463"/>
            <a:ext cx="2395170" cy="2423734"/>
          </a:xfrm>
          <a:prstGeom prst="rect">
            <a:avLst/>
          </a:prstGeom>
        </p:spPr>
      </p:pic>
      <p:pic>
        <p:nvPicPr>
          <p:cNvPr id="14" name="Graphic 23" descr="Remote learning language with solid fill">
            <a:extLst>
              <a:ext uri="{FF2B5EF4-FFF2-40B4-BE49-F238E27FC236}">
                <a16:creationId xmlns:a16="http://schemas.microsoft.com/office/drawing/2014/main" id="{56833BF7-BA25-7B8E-CA97-6E8CF4ABF81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742471" y="10565924"/>
            <a:ext cx="2920899" cy="2970387"/>
          </a:xfrm>
          <a:prstGeom prst="rect">
            <a:avLst/>
          </a:prstGeom>
        </p:spPr>
      </p:pic>
      <p:pic>
        <p:nvPicPr>
          <p:cNvPr id="17" name="Graphic 24" descr="Meeting with solid fill">
            <a:extLst>
              <a:ext uri="{FF2B5EF4-FFF2-40B4-BE49-F238E27FC236}">
                <a16:creationId xmlns:a16="http://schemas.microsoft.com/office/drawing/2014/main" id="{2A37B47C-1A7D-41E5-A7C9-BD633ECB7AE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8466143" y="14314656"/>
            <a:ext cx="2539231" cy="2563630"/>
          </a:xfrm>
          <a:prstGeom prst="rect">
            <a:avLst/>
          </a:prstGeom>
        </p:spPr>
      </p:pic>
      <p:pic>
        <p:nvPicPr>
          <p:cNvPr id="13" name="Graphic 14" descr="Questions with solid fill">
            <a:extLst>
              <a:ext uri="{FF2B5EF4-FFF2-40B4-BE49-F238E27FC236}">
                <a16:creationId xmlns:a16="http://schemas.microsoft.com/office/drawing/2014/main" id="{446D66CC-AADA-18B1-0B97-D8FBE86D692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721348" y="8289365"/>
            <a:ext cx="2755152" cy="2683435"/>
          </a:xfrm>
          <a:prstGeom prst="rect">
            <a:avLst/>
          </a:prstGeom>
        </p:spPr>
      </p:pic>
      <p:pic>
        <p:nvPicPr>
          <p:cNvPr id="15" name="Graphic 15" descr="Arrow circle with solid fill">
            <a:extLst>
              <a:ext uri="{FF2B5EF4-FFF2-40B4-BE49-F238E27FC236}">
                <a16:creationId xmlns:a16="http://schemas.microsoft.com/office/drawing/2014/main" id="{4C0FDEA4-963E-4748-C5D9-EDE684157CE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020768" y="10688545"/>
            <a:ext cx="3710137" cy="3486390"/>
          </a:xfrm>
          <a:prstGeom prst="rect">
            <a:avLst/>
          </a:prstGeom>
        </p:spPr>
      </p:pic>
    </p:spTree>
    <p:extLst>
      <p:ext uri="{BB962C8B-B14F-4D97-AF65-F5344CB8AC3E}">
        <p14:creationId xmlns:p14="http://schemas.microsoft.com/office/powerpoint/2010/main" val="346481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7a58c61-4c42-4e23-a055-f19e631f8731">
      <Terms xmlns="http://schemas.microsoft.com/office/infopath/2007/PartnerControls"/>
    </lcf76f155ced4ddcb4097134ff3c332f>
    <TaxCatchAll xmlns="123a8cc3-15a6-4e5d-8bfc-4324b6df0e7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42B64EAFBE1F7459CF2C9B34A62DE1E" ma:contentTypeVersion="16" ma:contentTypeDescription="Create a new document." ma:contentTypeScope="" ma:versionID="828dfb9326ff4ad1602e06215ce41f53">
  <xsd:schema xmlns:xsd="http://www.w3.org/2001/XMLSchema" xmlns:xs="http://www.w3.org/2001/XMLSchema" xmlns:p="http://schemas.microsoft.com/office/2006/metadata/properties" xmlns:ns2="77a58c61-4c42-4e23-a055-f19e631f8731" xmlns:ns3="2acbdcc0-1ff7-4b30-bc36-37de75a0f888" xmlns:ns4="123a8cc3-15a6-4e5d-8bfc-4324b6df0e7e" targetNamespace="http://schemas.microsoft.com/office/2006/metadata/properties" ma:root="true" ma:fieldsID="7108c4484e0ce36ee4af9f37a851ac2a" ns2:_="" ns3:_="" ns4:_="">
    <xsd:import namespace="77a58c61-4c42-4e23-a055-f19e631f8731"/>
    <xsd:import namespace="2acbdcc0-1ff7-4b30-bc36-37de75a0f888"/>
    <xsd:import namespace="123a8cc3-15a6-4e5d-8bfc-4324b6df0e7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a58c61-4c42-4e23-a055-f19e631f87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3b0dfc6-b841-4563-a5f3-1d450d7fb3c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acbdcc0-1ff7-4b30-bc36-37de75a0f88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3a8cc3-15a6-4e5d-8bfc-4324b6df0e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073378e-246e-41a6-9a7a-21b5205ca74e}" ma:internalName="TaxCatchAll" ma:showField="CatchAllData" ma:web="2acbdcc0-1ff7-4b30-bc36-37de75a0f8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887C69-EE54-4482-B024-BD3495E9C293}">
  <ds:schemaRefs>
    <ds:schemaRef ds:uri="123a8cc3-15a6-4e5d-8bfc-4324b6df0e7e"/>
    <ds:schemaRef ds:uri="2acbdcc0-1ff7-4b30-bc36-37de75a0f888"/>
    <ds:schemaRef ds:uri="77a58c61-4c42-4e23-a055-f19e631f873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1767972-ADDD-47C7-8AF8-0C384D779E47}">
  <ds:schemaRefs>
    <ds:schemaRef ds:uri="123a8cc3-15a6-4e5d-8bfc-4324b6df0e7e"/>
    <ds:schemaRef ds:uri="2acbdcc0-1ff7-4b30-bc36-37de75a0f888"/>
    <ds:schemaRef ds:uri="77a58c61-4c42-4e23-a055-f19e631f873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AEC6D64-9720-4B28-A260-1AAC88940F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TotalTime>
  <Words>586</Words>
  <Application>Microsoft Office PowerPoint</Application>
  <PresentationFormat>Custom</PresentationFormat>
  <Paragraphs>88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Arial,Sans-Serif</vt:lpstr>
      <vt:lpstr>Calibri</vt:lpstr>
      <vt:lpstr>Office Theme</vt:lpstr>
      <vt:lpstr>Eradicating inequity in student achievement: APP Evaluation Framework  Access and Participation Policy, Research and Evaluation team. University of Derby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HERE</dc:title>
  <dc:creator>Beth Ashley</dc:creator>
  <cp:lastModifiedBy>Sally Griffin</cp:lastModifiedBy>
  <cp:revision>3</cp:revision>
  <dcterms:created xsi:type="dcterms:W3CDTF">2019-03-01T17:13:48Z</dcterms:created>
  <dcterms:modified xsi:type="dcterms:W3CDTF">2022-11-28T11:14:32Z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2019-03-01T00:00:00Z</vt:filetime>
  </property>
  <property fmtid="{D5CDD505-2E9C-101B-9397-08002B2CF9AE}" pid="3" name="Creator">
    <vt:lpwstr>Adobe InDesign CC 14.0 (Macintosh)</vt:lpwstr>
  </property>
  <property fmtid="{D5CDD505-2E9C-101B-9397-08002B2CF9AE}" pid="4" name="LastSaved">
    <vt:filetime>2019-03-01T00:00:00Z</vt:filetime>
  </property>
  <property fmtid="{D5CDD505-2E9C-101B-9397-08002B2CF9AE}" pid="5" name="MSIP_Label_b47d098f-2640-4837-b575-e0be04df0525_Enabled">
    <vt:lpwstr>True</vt:lpwstr>
  </property>
  <property fmtid="{D5CDD505-2E9C-101B-9397-08002B2CF9AE}" pid="6" name="MSIP_Label_b47d098f-2640-4837-b575-e0be04df0525_SiteId">
    <vt:lpwstr>98f1bb3a-5efa-4782-88ba-bd897db60e62</vt:lpwstr>
  </property>
  <property fmtid="{D5CDD505-2E9C-101B-9397-08002B2CF9AE}" pid="7" name="MSIP_Label_b47d098f-2640-4837-b575-e0be04df0525_Owner">
    <vt:lpwstr>782634@derby.ac.uk</vt:lpwstr>
  </property>
  <property fmtid="{D5CDD505-2E9C-101B-9397-08002B2CF9AE}" pid="8" name="MSIP_Label_b47d098f-2640-4837-b575-e0be04df0525_SetDate">
    <vt:lpwstr>2021-02-15T17:04:38.5186518Z</vt:lpwstr>
  </property>
  <property fmtid="{D5CDD505-2E9C-101B-9397-08002B2CF9AE}" pid="9" name="MSIP_Label_b47d098f-2640-4837-b575-e0be04df0525_Name">
    <vt:lpwstr>Internal</vt:lpwstr>
  </property>
  <property fmtid="{D5CDD505-2E9C-101B-9397-08002B2CF9AE}" pid="10" name="MSIP_Label_b47d098f-2640-4837-b575-e0be04df0525_Application">
    <vt:lpwstr>Microsoft Azure Information Protection</vt:lpwstr>
  </property>
  <property fmtid="{D5CDD505-2E9C-101B-9397-08002B2CF9AE}" pid="11" name="MSIP_Label_b47d098f-2640-4837-b575-e0be04df0525_Extended_MSFT_Method">
    <vt:lpwstr>Automatic</vt:lpwstr>
  </property>
  <property fmtid="{D5CDD505-2E9C-101B-9397-08002B2CF9AE}" pid="12" name="MSIP_Label_501a0944-9d81-4c75-b857-2ec7863455b7_Enabled">
    <vt:lpwstr>True</vt:lpwstr>
  </property>
  <property fmtid="{D5CDD505-2E9C-101B-9397-08002B2CF9AE}" pid="13" name="MSIP_Label_501a0944-9d81-4c75-b857-2ec7863455b7_SiteId">
    <vt:lpwstr>98f1bb3a-5efa-4782-88ba-bd897db60e62</vt:lpwstr>
  </property>
  <property fmtid="{D5CDD505-2E9C-101B-9397-08002B2CF9AE}" pid="14" name="MSIP_Label_501a0944-9d81-4c75-b857-2ec7863455b7_Owner">
    <vt:lpwstr>782634@derby.ac.uk</vt:lpwstr>
  </property>
  <property fmtid="{D5CDD505-2E9C-101B-9397-08002B2CF9AE}" pid="15" name="MSIP_Label_501a0944-9d81-4c75-b857-2ec7863455b7_SetDate">
    <vt:lpwstr>2021-02-15T17:04:38.5186518Z</vt:lpwstr>
  </property>
  <property fmtid="{D5CDD505-2E9C-101B-9397-08002B2CF9AE}" pid="16" name="MSIP_Label_501a0944-9d81-4c75-b857-2ec7863455b7_Name">
    <vt:lpwstr>Internal with visible marking</vt:lpwstr>
  </property>
  <property fmtid="{D5CDD505-2E9C-101B-9397-08002B2CF9AE}" pid="17" name="MSIP_Label_501a0944-9d81-4c75-b857-2ec7863455b7_Application">
    <vt:lpwstr>Microsoft Azure Information Protection</vt:lpwstr>
  </property>
  <property fmtid="{D5CDD505-2E9C-101B-9397-08002B2CF9AE}" pid="18" name="MSIP_Label_501a0944-9d81-4c75-b857-2ec7863455b7_Parent">
    <vt:lpwstr>b47d098f-2640-4837-b575-e0be04df0525</vt:lpwstr>
  </property>
  <property fmtid="{D5CDD505-2E9C-101B-9397-08002B2CF9AE}" pid="19" name="MSIP_Label_501a0944-9d81-4c75-b857-2ec7863455b7_Extended_MSFT_Method">
    <vt:lpwstr>Automatic</vt:lpwstr>
  </property>
  <property fmtid="{D5CDD505-2E9C-101B-9397-08002B2CF9AE}" pid="20" name="Sensitivity">
    <vt:lpwstr>Internal Internal with visible marking</vt:lpwstr>
  </property>
  <property fmtid="{D5CDD505-2E9C-101B-9397-08002B2CF9AE}" pid="21" name="ContentTypeId">
    <vt:lpwstr>0x010100342B64EAFBE1F7459CF2C9B34A62DE1E</vt:lpwstr>
  </property>
  <property fmtid="{D5CDD505-2E9C-101B-9397-08002B2CF9AE}" pid="22" name="MediaServiceImageTags">
    <vt:lpwstr/>
  </property>
</Properties>
</file>