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2" r:id="rId2"/>
    <p:sldId id="295" r:id="rId3"/>
    <p:sldId id="290" r:id="rId4"/>
    <p:sldId id="291" r:id="rId5"/>
    <p:sldId id="283" r:id="rId6"/>
    <p:sldId id="294" r:id="rId7"/>
    <p:sldId id="297" r:id="rId8"/>
    <p:sldId id="296" r:id="rId9"/>
    <p:sldId id="272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D9D"/>
    <a:srgbClr val="003E74"/>
    <a:srgbClr val="0085CA"/>
    <a:srgbClr val="002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0F066-9F34-4D7A-9C46-11EA8A96659C}" v="58" dt="2018-11-06T11:26:45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86536" autoAdjust="0"/>
  </p:normalViewPr>
  <p:slideViewPr>
    <p:cSldViewPr snapToGrid="0" snapToObjects="1">
      <p:cViewPr varScale="1">
        <p:scale>
          <a:sx n="100" d="100"/>
          <a:sy n="100" d="100"/>
        </p:scale>
        <p:origin x="18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-253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rgbClr val="003E74"/>
                </a:solidFill>
              </a:rPr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0EE2D-335A-3546-9D75-E17F32E16FE9}" type="datetime3">
              <a:rPr lang="en-GB" smtClean="0">
                <a:solidFill>
                  <a:srgbClr val="003E74"/>
                </a:solidFill>
              </a:rPr>
              <a:t>13 November, 2018</a:t>
            </a:fld>
            <a:endParaRPr lang="en-US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49037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solidFill>
                  <a:srgbClr val="003E74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003E74"/>
                </a:solidFill>
              </a:defRPr>
            </a:lvl1pPr>
          </a:lstStyle>
          <a:p>
            <a:fld id="{8D35C32B-10D1-1447-A35B-280119DE9D12}" type="datetime3">
              <a:rPr lang="en-GB" smtClean="0"/>
              <a:pPr/>
              <a:t>13 November, 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648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National FSM average= 14.4%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13 November,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7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Rationale &amp; methods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National FSM average= 14.4%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13 November,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- Teachers do not use outreach for curricular outcomes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13 November,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4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Teachers use outreach to develop students’ access of </a:t>
            </a:r>
            <a:r>
              <a:rPr lang="en-US" i="1" dirty="0"/>
              <a:t>objectified science capital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13 November,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4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Teachers use outreach to develop students’ stock of </a:t>
            </a:r>
            <a:r>
              <a:rPr lang="en-US" i="1" dirty="0"/>
              <a:t>embodied science capital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Name of 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D35C32B-10D1-1447-A35B-280119DE9D12}" type="datetime3">
              <a:rPr lang="en-GB" smtClean="0"/>
              <a:pPr/>
              <a:t>13 November,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7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42832"/>
            <a:ext cx="6400800" cy="604513"/>
          </a:xfrm>
        </p:spPr>
        <p:txBody>
          <a:bodyPr/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96689"/>
            <a:ext cx="8229600" cy="1143000"/>
          </a:xfrm>
        </p:spPr>
        <p:txBody>
          <a:bodyPr/>
          <a:lstStyle>
            <a:lvl1pPr algn="l">
              <a:defRPr sz="5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 userDrawn="1"/>
        </p:nvSpPr>
        <p:spPr>
          <a:xfrm>
            <a:off x="6340639" y="800593"/>
            <a:ext cx="2346162" cy="257244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None/>
              <a:defRPr sz="1200" b="0" kern="1200" baseline="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3E74"/>
              </a:buClr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273580"/>
            <a:ext cx="6400800" cy="339811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9D9D9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718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45089"/>
            <a:ext cx="3601176" cy="797761"/>
          </a:xfrm>
        </p:spPr>
        <p:txBody>
          <a:bodyPr/>
          <a:lstStyle>
            <a:lvl1pPr marL="0" indent="0" algn="l">
              <a:buNone/>
              <a:defRPr sz="28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457200" y="1545982"/>
            <a:ext cx="3601176" cy="2153335"/>
          </a:xfrm>
        </p:spPr>
        <p:txBody>
          <a:bodyPr/>
          <a:lstStyle>
            <a:lvl1pPr>
              <a:defRPr sz="5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522041"/>
            <a:ext cx="3601176" cy="339811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9D9D9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56151" y="1546225"/>
            <a:ext cx="3930650" cy="4316413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37203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 sz="1200"/>
            </a:lvl3pPr>
            <a:lvl4pPr>
              <a:buClr>
                <a:srgbClr val="0085CA"/>
              </a:buClr>
              <a:defRPr sz="1200"/>
            </a:lvl4pPr>
            <a:lvl5pPr>
              <a:buClr>
                <a:srgbClr val="0085CA"/>
              </a:buClr>
              <a:defRPr sz="1200">
                <a:latin typeface="+mn-lt"/>
              </a:defRPr>
            </a:lvl5pPr>
            <a:lvl6pPr marL="2286000" indent="0">
              <a:buNone/>
              <a:defRPr sz="1400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56925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735923" y="2346581"/>
            <a:ext cx="3950878" cy="3644104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262275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ith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87908"/>
            <a:ext cx="8229600" cy="50755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35923" y="2346581"/>
            <a:ext cx="3950878" cy="2797494"/>
          </a:xfrm>
        </p:spPr>
        <p:txBody>
          <a:bodyPr/>
          <a:lstStyle>
            <a:lvl1pPr marL="0" indent="0">
              <a:buClr>
                <a:srgbClr val="0085CA"/>
              </a:buClr>
              <a:buNone/>
              <a:defRPr sz="2800" b="0" i="1" baseline="0">
                <a:solidFill>
                  <a:srgbClr val="003E74"/>
                </a:solidFill>
              </a:defRPr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“Click to add a quote”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3" y="5346526"/>
            <a:ext cx="3951287" cy="64416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 sz="1200" baseline="0">
                <a:solidFill>
                  <a:srgbClr val="0085C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Click to add quote attribution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1280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199" y="2346581"/>
            <a:ext cx="3950877" cy="3644104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87908"/>
            <a:ext cx="8229600" cy="50755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35513" y="2346581"/>
            <a:ext cx="3951287" cy="2788292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3" y="5420143"/>
            <a:ext cx="3951287" cy="570541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84725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487908"/>
            <a:ext cx="8229601" cy="364696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5420143"/>
            <a:ext cx="3951287" cy="570541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92955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487908"/>
            <a:ext cx="3951287" cy="364696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5420143"/>
            <a:ext cx="3951287" cy="570541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35513" y="1487908"/>
            <a:ext cx="3951287" cy="239545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735513" y="4214645"/>
            <a:ext cx="3951287" cy="177604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25034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340638" y="469900"/>
            <a:ext cx="2346162" cy="312291"/>
          </a:xfrm>
        </p:spPr>
        <p:txBody>
          <a:bodyPr/>
          <a:lstStyle>
            <a:lvl1pPr marL="0" indent="0" algn="r">
              <a:buNone/>
              <a:defRPr sz="12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095256" y="791391"/>
            <a:ext cx="1591545" cy="257175"/>
          </a:xfrm>
        </p:spPr>
        <p:txBody>
          <a:bodyPr/>
          <a:lstStyle>
            <a:lvl1pPr marL="0" indent="0" algn="r">
              <a:buNone/>
              <a:defRPr sz="12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4067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lege_Powerpoint_Background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46581"/>
            <a:ext cx="8229600" cy="36441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87908"/>
            <a:ext cx="8229600" cy="507556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60" r:id="rId5"/>
    <p:sldLayoutId id="2147483657" r:id="rId6"/>
    <p:sldLayoutId id="2147483658" r:id="rId7"/>
    <p:sldLayoutId id="2147483659" r:id="rId8"/>
    <p:sldLayoutId id="2147483655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85C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1B3C27E-B3DD-413C-A09A-7F4F0C7A4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287812"/>
            <a:ext cx="8229600" cy="604513"/>
          </a:xfrm>
        </p:spPr>
        <p:txBody>
          <a:bodyPr/>
          <a:lstStyle/>
          <a:p>
            <a:r>
              <a:rPr lang="en-GB" dirty="0"/>
              <a:t>A case-study at the Wohl Reach Out Lab (WROL)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A14D72-D1BA-4F8E-99DA-A74E47E3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463501"/>
            <a:ext cx="8229600" cy="2443056"/>
          </a:xfrm>
        </p:spPr>
        <p:txBody>
          <a:bodyPr/>
          <a:lstStyle/>
          <a:p>
            <a:r>
              <a:rPr lang="en-GB" sz="4400" dirty="0"/>
              <a:t>Using ‘Science Capital’ to understand what teachers want from Science Outreach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EA96F-73B1-4644-8C1A-BFA0D0E0E2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273580"/>
            <a:ext cx="6400800" cy="666868"/>
          </a:xfrm>
        </p:spPr>
        <p:txBody>
          <a:bodyPr/>
          <a:lstStyle/>
          <a:p>
            <a:r>
              <a:rPr lang="en-GB" sz="1600" dirty="0"/>
              <a:t>Roberts Zivtins</a:t>
            </a:r>
          </a:p>
          <a:p>
            <a:r>
              <a:rPr lang="en-GB" sz="1600" dirty="0"/>
              <a:t>@</a:t>
            </a:r>
            <a:r>
              <a:rPr lang="en-GB" sz="1600" dirty="0" err="1"/>
              <a:t>RobertsZivtins</a:t>
            </a:r>
            <a:endParaRPr lang="en-GB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DC842-D3C5-41DF-ABAF-C1D2434B38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14/11/18</a:t>
            </a:r>
          </a:p>
        </p:txBody>
      </p:sp>
    </p:spTree>
    <p:extLst>
      <p:ext uri="{BB962C8B-B14F-4D97-AF65-F5344CB8AC3E}">
        <p14:creationId xmlns:p14="http://schemas.microsoft.com/office/powerpoint/2010/main" val="320209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27520"/>
            <a:ext cx="8229600" cy="507556"/>
          </a:xfrm>
        </p:spPr>
        <p:txBody>
          <a:bodyPr/>
          <a:lstStyle/>
          <a:p>
            <a:r>
              <a:rPr lang="en-US" dirty="0"/>
              <a:t>Research Context- Wohl Reach Out Lab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60B2C5-179A-4B8C-BE1C-7E229B5A5B15}"/>
              </a:ext>
            </a:extLst>
          </p:cNvPr>
          <p:cNvSpPr txBox="1">
            <a:spLocks/>
          </p:cNvSpPr>
          <p:nvPr/>
        </p:nvSpPr>
        <p:spPr>
          <a:xfrm>
            <a:off x="256533" y="2305191"/>
            <a:ext cx="4681227" cy="40234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Imperial College London’s dedicated outreach space. </a:t>
            </a:r>
          </a:p>
          <a:p>
            <a:endParaRPr lang="en-GB" sz="2000" dirty="0"/>
          </a:p>
          <a:p>
            <a:r>
              <a:rPr lang="en-GB" sz="2000" dirty="0"/>
              <a:t>Founded in 2010 by Professor Robert Winston</a:t>
            </a:r>
          </a:p>
          <a:p>
            <a:endParaRPr lang="en-GB" sz="2000" dirty="0"/>
          </a:p>
          <a:p>
            <a:r>
              <a:rPr lang="en-GB" sz="2000" dirty="0"/>
              <a:t>16,126 pupils attended 1,227 activities since the WROL opened</a:t>
            </a:r>
          </a:p>
          <a:p>
            <a:endParaRPr lang="en-GB" sz="2000" dirty="0"/>
          </a:p>
          <a:p>
            <a:r>
              <a:rPr lang="en-GB" sz="2000" dirty="0"/>
              <a:t>Focus on </a:t>
            </a:r>
            <a:r>
              <a:rPr lang="en-GB" sz="2000" dirty="0" err="1"/>
              <a:t>practicals</a:t>
            </a:r>
            <a:r>
              <a:rPr lang="en-GB" sz="2000" dirty="0"/>
              <a:t> for students who otherwise would not have access to ‘hands on’ science.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C710D-79D1-4AB6-A7C8-63FA14706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544" y="4089435"/>
            <a:ext cx="3310677" cy="2114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F1FBD4-1FDA-40CC-8576-6B6A8E925F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57" t="3410" r="18283"/>
          <a:stretch/>
        </p:blipFill>
        <p:spPr>
          <a:xfrm>
            <a:off x="5918799" y="2086146"/>
            <a:ext cx="2070169" cy="18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19" y="786636"/>
            <a:ext cx="4491228" cy="2996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4" y="1453282"/>
            <a:ext cx="3958920" cy="2329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0245"/>
            <a:ext cx="9144000" cy="236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7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58960"/>
            <a:ext cx="8229600" cy="507556"/>
          </a:xfrm>
        </p:spPr>
        <p:txBody>
          <a:bodyPr/>
          <a:lstStyle/>
          <a:p>
            <a:r>
              <a:rPr lang="en-US" dirty="0"/>
              <a:t>Outreach Programmes at Imperial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60B2C5-179A-4B8C-BE1C-7E229B5A5B15}"/>
              </a:ext>
            </a:extLst>
          </p:cNvPr>
          <p:cNvSpPr txBox="1">
            <a:spLocks/>
          </p:cNvSpPr>
          <p:nvPr/>
        </p:nvSpPr>
        <p:spPr>
          <a:xfrm>
            <a:off x="94780" y="1652784"/>
            <a:ext cx="5324243" cy="4642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Programmes that Imperial run through the Outreach team:</a:t>
            </a:r>
          </a:p>
          <a:p>
            <a:endParaRPr lang="en-GB" sz="1600" dirty="0"/>
          </a:p>
          <a:p>
            <a:pPr lvl="1"/>
            <a:r>
              <a:rPr lang="en-GB" dirty="0"/>
              <a:t>Schools partnerships</a:t>
            </a:r>
          </a:p>
          <a:p>
            <a:pPr lvl="1"/>
            <a:r>
              <a:rPr lang="en-GB" i="1" dirty="0"/>
              <a:t>Ad hoc </a:t>
            </a:r>
            <a:r>
              <a:rPr lang="en-GB" dirty="0"/>
              <a:t>school visits</a:t>
            </a:r>
          </a:p>
          <a:p>
            <a:pPr lvl="1"/>
            <a:r>
              <a:rPr lang="en-GB" dirty="0"/>
              <a:t>Summer schools</a:t>
            </a:r>
          </a:p>
          <a:p>
            <a:pPr lvl="1"/>
            <a:r>
              <a:rPr lang="en-GB" dirty="0"/>
              <a:t>Imperial Sutton Scholars</a:t>
            </a:r>
          </a:p>
          <a:p>
            <a:pPr lvl="1"/>
            <a:r>
              <a:rPr lang="en-GB" dirty="0"/>
              <a:t>Pimlico Connection</a:t>
            </a:r>
          </a:p>
          <a:p>
            <a:pPr lvl="1"/>
            <a:r>
              <a:rPr lang="en-GB" dirty="0"/>
              <a:t>STEM Potential</a:t>
            </a:r>
          </a:p>
          <a:p>
            <a:pPr lvl="1"/>
            <a:r>
              <a:rPr lang="en-GB" dirty="0"/>
              <a:t>Spectroscopy in a Suitcase</a:t>
            </a:r>
          </a:p>
          <a:p>
            <a:pPr lvl="1"/>
            <a:r>
              <a:rPr lang="en-GB" dirty="0"/>
              <a:t>Pathways to Medicine</a:t>
            </a:r>
          </a:p>
          <a:p>
            <a:pPr lvl="1"/>
            <a:r>
              <a:rPr lang="en-GB" dirty="0"/>
              <a:t>School’s Challenge Programme</a:t>
            </a:r>
          </a:p>
          <a:p>
            <a:pPr lvl="1"/>
            <a:r>
              <a:rPr lang="en-GB" dirty="0"/>
              <a:t>Maker Challenge Programme</a:t>
            </a:r>
          </a:p>
          <a:p>
            <a:pPr lvl="1"/>
            <a:r>
              <a:rPr lang="en-GB" dirty="0"/>
              <a:t>INSPIRE PGCE teacher training</a:t>
            </a:r>
          </a:p>
          <a:p>
            <a:pPr lvl="1"/>
            <a:endParaRPr lang="en-GB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7CFF04-F064-45ED-93F0-E624668A3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2" t="6135" r="19747" b="4741"/>
          <a:stretch/>
        </p:blipFill>
        <p:spPr>
          <a:xfrm>
            <a:off x="5554514" y="2716730"/>
            <a:ext cx="324297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0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58960"/>
            <a:ext cx="8229600" cy="507556"/>
          </a:xfrm>
        </p:spPr>
        <p:txBody>
          <a:bodyPr/>
          <a:lstStyle/>
          <a:p>
            <a:r>
              <a:rPr lang="en-US" dirty="0"/>
              <a:t>Teachers’ perspectives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373912" y="1785431"/>
            <a:ext cx="5054736" cy="4519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dirty="0"/>
              <a:t>Teachers are the ‘</a:t>
            </a:r>
            <a:r>
              <a:rPr lang="en-GB" i="1" dirty="0"/>
              <a:t>vanguards of school-university/ industry partnerships’ </a:t>
            </a:r>
            <a:r>
              <a:rPr lang="en-GB" sz="1400" dirty="0"/>
              <a:t>(Aslam </a:t>
            </a:r>
            <a:r>
              <a:rPr lang="en-GB" sz="1400" i="1" dirty="0"/>
              <a:t>et al. </a:t>
            </a:r>
            <a:r>
              <a:rPr lang="en-GB" sz="1400" dirty="0"/>
              <a:t>2018)</a:t>
            </a:r>
          </a:p>
          <a:p>
            <a:endParaRPr lang="en-GB" sz="1400" dirty="0"/>
          </a:p>
          <a:p>
            <a:r>
              <a:rPr lang="en-GB" dirty="0"/>
              <a:t>Semi-structured interviews conducted with nine visiting teachers during the 2017/18 academic year</a:t>
            </a:r>
          </a:p>
          <a:p>
            <a:endParaRPr lang="en-GB" dirty="0"/>
          </a:p>
          <a:p>
            <a:r>
              <a:rPr lang="en-GB" dirty="0"/>
              <a:t>All teachers from, long-term, London school partner (FSM= 30.3%)</a:t>
            </a:r>
          </a:p>
          <a:p>
            <a:endParaRPr lang="en-GB" dirty="0"/>
          </a:p>
          <a:p>
            <a:r>
              <a:rPr lang="en-GB" dirty="0"/>
              <a:t>Interviews transcribed and coded in NVivo 11</a:t>
            </a:r>
          </a:p>
          <a:p>
            <a:endParaRPr lang="en-GB" dirty="0"/>
          </a:p>
          <a:p>
            <a:r>
              <a:rPr lang="en-GB" dirty="0"/>
              <a:t>Codes chosen </a:t>
            </a:r>
            <a:r>
              <a:rPr lang="en-GB" i="1" dirty="0"/>
              <a:t>a priori</a:t>
            </a:r>
            <a:r>
              <a:rPr lang="en-GB" dirty="0"/>
              <a:t> from science capital literature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19" t="12067" r="9268" b="8420"/>
          <a:stretch/>
        </p:blipFill>
        <p:spPr>
          <a:xfrm>
            <a:off x="6053646" y="2040129"/>
            <a:ext cx="2873786" cy="37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35828"/>
            <a:ext cx="8229600" cy="818101"/>
          </a:xfrm>
        </p:spPr>
        <p:txBody>
          <a:bodyPr/>
          <a:lstStyle/>
          <a:p>
            <a:r>
              <a:rPr lang="en-US" dirty="0"/>
              <a:t>Key findings #1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144378" y="2098173"/>
            <a:ext cx="8741211" cy="37443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dirty="0"/>
              <a:t>Rejection of curricular outcomes</a:t>
            </a:r>
          </a:p>
          <a:p>
            <a:endParaRPr lang="en-GB" i="1" dirty="0"/>
          </a:p>
          <a:p>
            <a:r>
              <a:rPr lang="en-GB" i="1" dirty="0"/>
              <a:t> “…to come into a university and see the process of experimenting to actually find a relationship and then testing it … I think that really gets to the heart of science, </a:t>
            </a:r>
            <a:r>
              <a:rPr lang="en-GB" b="1" i="1" dirty="0"/>
              <a:t>so it's not really content</a:t>
            </a:r>
            <a:r>
              <a:rPr lang="en-GB" i="1" dirty="0"/>
              <a:t>, it's more ‘how is scientific knowledge generated'”- </a:t>
            </a:r>
            <a:r>
              <a:rPr lang="en-GB" dirty="0"/>
              <a:t>T7</a:t>
            </a:r>
          </a:p>
          <a:p>
            <a:endParaRPr lang="en-GB" i="1" dirty="0"/>
          </a:p>
          <a:p>
            <a:r>
              <a:rPr lang="en-GB" sz="2000" dirty="0"/>
              <a:t>Given the importance of curricular knowledge for gaining institutional capital (i.e. qualifications), these results were somewhat surprising.</a:t>
            </a:r>
          </a:p>
          <a:p>
            <a:endParaRPr lang="en-GB" sz="2000" dirty="0"/>
          </a:p>
          <a:p>
            <a:r>
              <a:rPr lang="en-GB" sz="2000" dirty="0"/>
              <a:t>Teachers’ opinions were often grounded in criticism of ‘school science’ and the pressures of formal qualifications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343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6578"/>
            <a:ext cx="8229600" cy="818101"/>
          </a:xfrm>
        </p:spPr>
        <p:txBody>
          <a:bodyPr/>
          <a:lstStyle/>
          <a:p>
            <a:r>
              <a:rPr lang="en-US" dirty="0"/>
              <a:t>Key findings #2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7002" y="1934679"/>
            <a:ext cx="8808588" cy="428324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dirty="0"/>
              <a:t>Importance of access to science equipment</a:t>
            </a:r>
          </a:p>
          <a:p>
            <a:endParaRPr lang="en-GB" i="1" dirty="0"/>
          </a:p>
          <a:p>
            <a:r>
              <a:rPr lang="en-GB" i="1" dirty="0"/>
              <a:t> “… we don't have the equipment, so we couldn't do it </a:t>
            </a:r>
            <a:r>
              <a:rPr lang="en-GB" dirty="0"/>
              <a:t>[PCR and electrophoresis] </a:t>
            </a:r>
            <a:r>
              <a:rPr lang="en-GB" i="1" dirty="0"/>
              <a:t>and that's something cool for them to do, which they would only get to do once they got to university.”- </a:t>
            </a:r>
            <a:r>
              <a:rPr lang="en-GB" dirty="0"/>
              <a:t>T2</a:t>
            </a:r>
          </a:p>
          <a:p>
            <a:endParaRPr lang="en-GB" dirty="0"/>
          </a:p>
          <a:p>
            <a:r>
              <a:rPr lang="en-GB" dirty="0"/>
              <a:t>There is not enough funding to warrant buying a class sets of some specialist equipment.</a:t>
            </a:r>
          </a:p>
          <a:p>
            <a:endParaRPr lang="en-GB" i="1" dirty="0"/>
          </a:p>
          <a:p>
            <a:r>
              <a:rPr lang="en-GB" dirty="0"/>
              <a:t>However, these science artefacts are valuable </a:t>
            </a:r>
            <a:r>
              <a:rPr lang="en-GB" i="1" dirty="0"/>
              <a:t>objectified science capital </a:t>
            </a:r>
            <a:r>
              <a:rPr lang="en-GB" dirty="0"/>
              <a:t>in the scientific community.</a:t>
            </a:r>
            <a:endParaRPr lang="en-GB" i="1" dirty="0"/>
          </a:p>
          <a:p>
            <a:endParaRPr lang="en-GB" i="1" dirty="0"/>
          </a:p>
          <a:p>
            <a:r>
              <a:rPr lang="en-GB" dirty="0"/>
              <a:t>Outreach helps increase students’ contact to objects which have scientific cultural value.</a:t>
            </a:r>
          </a:p>
          <a:p>
            <a:endParaRPr lang="en-GB" i="1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346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49200"/>
            <a:ext cx="8229600" cy="818101"/>
          </a:xfrm>
        </p:spPr>
        <p:txBody>
          <a:bodyPr/>
          <a:lstStyle/>
          <a:p>
            <a:r>
              <a:rPr lang="en-US" dirty="0"/>
              <a:t>Key findings #3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7002" y="1953929"/>
            <a:ext cx="8808588" cy="44181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zh-CN" dirty="0"/>
              <a:t>Exposure to the everyday scientific practices of the science community</a:t>
            </a:r>
          </a:p>
          <a:p>
            <a:endParaRPr lang="en-US" altLang="zh-CN" i="1" dirty="0"/>
          </a:p>
          <a:p>
            <a:r>
              <a:rPr lang="en-US" altLang="zh-CN" i="1" dirty="0"/>
              <a:t>“…you want to give them</a:t>
            </a:r>
            <a:r>
              <a:rPr lang="zh-CN" altLang="en-US" i="1" dirty="0"/>
              <a:t> </a:t>
            </a:r>
            <a:r>
              <a:rPr lang="en-US" altLang="zh-CN" i="1" dirty="0"/>
              <a:t>a chance to see and understand a relatively normal day, like how going in to do a lab with your biology cohort might be if you are on a day at </a:t>
            </a:r>
            <a:r>
              <a:rPr lang="en-US" altLang="zh-CN" i="1" dirty="0" err="1"/>
              <a:t>uni</a:t>
            </a:r>
            <a:r>
              <a:rPr lang="en-GB" i="1" dirty="0"/>
              <a:t>.</a:t>
            </a:r>
            <a:r>
              <a:rPr lang="zh-CN" altLang="en-US" i="1" dirty="0"/>
              <a:t> </a:t>
            </a:r>
            <a:r>
              <a:rPr lang="en-US" altLang="zh-CN" i="1" dirty="0"/>
              <a:t>and you are in the labs</a:t>
            </a:r>
            <a:r>
              <a:rPr lang="en-GB" i="1" dirty="0"/>
              <a:t>”- </a:t>
            </a:r>
            <a:r>
              <a:rPr lang="en-GB" dirty="0"/>
              <a:t>T8</a:t>
            </a:r>
          </a:p>
          <a:p>
            <a:endParaRPr lang="en-GB" dirty="0"/>
          </a:p>
          <a:p>
            <a:r>
              <a:rPr lang="en-GB" dirty="0"/>
              <a:t>Science in novel environments has been found to be disorientating or exclusionary to newcomers </a:t>
            </a:r>
            <a:r>
              <a:rPr lang="en-GB" sz="1400" dirty="0"/>
              <a:t>(Archer </a:t>
            </a:r>
            <a:r>
              <a:rPr lang="en-GB" sz="1400" i="1" dirty="0"/>
              <a:t>et al.</a:t>
            </a:r>
            <a:r>
              <a:rPr lang="en-GB" sz="1400" dirty="0"/>
              <a:t> 2016)</a:t>
            </a:r>
          </a:p>
          <a:p>
            <a:endParaRPr lang="en-GB" i="1" dirty="0"/>
          </a:p>
          <a:p>
            <a:r>
              <a:rPr lang="en-GB" dirty="0"/>
              <a:t>School/university outreach provides a less-threatening environment, where school social norms mediate extent of unknown social expectations</a:t>
            </a:r>
          </a:p>
          <a:p>
            <a:endParaRPr lang="en-GB" dirty="0"/>
          </a:p>
          <a:p>
            <a:r>
              <a:rPr lang="en-GB" dirty="0"/>
              <a:t>Students are passively exposed to the tacit scientific attitudes and values so they can develop their stock of </a:t>
            </a:r>
            <a:r>
              <a:rPr lang="en-GB" i="1" dirty="0"/>
              <a:t>embodied science capital</a:t>
            </a:r>
            <a:r>
              <a:rPr lang="en-GB" dirty="0"/>
              <a:t>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1164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0985"/>
            <a:ext cx="8229600" cy="507556"/>
          </a:xfrm>
        </p:spPr>
        <p:txBody>
          <a:bodyPr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289" y="1956158"/>
            <a:ext cx="8619422" cy="4181995"/>
          </a:xfrm>
        </p:spPr>
        <p:txBody>
          <a:bodyPr/>
          <a:lstStyle/>
          <a:p>
            <a:r>
              <a:rPr lang="en-GB" dirty="0"/>
              <a:t>Teachers want students to have an </a:t>
            </a:r>
            <a:r>
              <a:rPr lang="en-GB" i="1" dirty="0"/>
              <a:t>authentic</a:t>
            </a:r>
            <a:r>
              <a:rPr lang="en-GB" dirty="0"/>
              <a:t> experience. </a:t>
            </a:r>
          </a:p>
          <a:p>
            <a:endParaRPr lang="en-GB" dirty="0"/>
          </a:p>
          <a:p>
            <a:r>
              <a:rPr lang="en-GB" dirty="0"/>
              <a:t>Outreach should not try to replicate school- qualifications are important, but formal institutions specialise in developing students’ stock of institutional capital.</a:t>
            </a:r>
          </a:p>
          <a:p>
            <a:endParaRPr lang="en-GB" dirty="0"/>
          </a:p>
          <a:p>
            <a:r>
              <a:rPr lang="en-GB" dirty="0"/>
              <a:t>Teachers value when outreach is situated within socio-cultural context (both university and specific domains)</a:t>
            </a:r>
          </a:p>
          <a:p>
            <a:endParaRPr lang="en-GB" dirty="0"/>
          </a:p>
          <a:p>
            <a:r>
              <a:rPr lang="en-GB" dirty="0"/>
              <a:t>An authentic context allows students to access valuable forms of objectified capital.</a:t>
            </a:r>
          </a:p>
          <a:p>
            <a:endParaRPr lang="en-GB" dirty="0"/>
          </a:p>
          <a:p>
            <a:r>
              <a:rPr lang="en-GB" dirty="0"/>
              <a:t>Finally, teachers value the access to tacit forms of knowledge which allows the development of students’ embodied cultural capital</a:t>
            </a:r>
          </a:p>
        </p:txBody>
      </p:sp>
    </p:spTree>
    <p:extLst>
      <p:ext uri="{BB962C8B-B14F-4D97-AF65-F5344CB8AC3E}">
        <p14:creationId xmlns:p14="http://schemas.microsoft.com/office/powerpoint/2010/main" val="832335164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 College London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651</Words>
  <Application>Microsoft Office PowerPoint</Application>
  <PresentationFormat>On-screen Show (4:3)</PresentationFormat>
  <Paragraphs>92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黑体</vt:lpstr>
      <vt:lpstr>Imperial College London Theme</vt:lpstr>
      <vt:lpstr>Using ‘Science Capital’ to understand what teachers want from Science Outreach</vt:lpstr>
      <vt:lpstr>Research Context- Wohl Reach Out Lab</vt:lpstr>
      <vt:lpstr>PowerPoint Presentation</vt:lpstr>
      <vt:lpstr>Outreach Programmes at Imperial</vt:lpstr>
      <vt:lpstr>Teachers’ perspectives</vt:lpstr>
      <vt:lpstr>Key findings #1</vt:lpstr>
      <vt:lpstr>Key findings #2</vt:lpstr>
      <vt:lpstr>Key findings #3</vt:lpstr>
      <vt:lpstr>Summary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Bolt</dc:creator>
  <cp:lastModifiedBy>Kate Holmes</cp:lastModifiedBy>
  <cp:revision>91</cp:revision>
  <cp:lastPrinted>2018-11-13T15:07:02Z</cp:lastPrinted>
  <dcterms:created xsi:type="dcterms:W3CDTF">2017-02-16T14:49:58Z</dcterms:created>
  <dcterms:modified xsi:type="dcterms:W3CDTF">2018-11-13T15:08:40Z</dcterms:modified>
</cp:coreProperties>
</file>