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1" r:id="rId3"/>
    <p:sldId id="261" r:id="rId4"/>
    <p:sldId id="257" r:id="rId5"/>
    <p:sldId id="262" r:id="rId6"/>
    <p:sldId id="259" r:id="rId7"/>
    <p:sldId id="260" r:id="rId8"/>
    <p:sldId id="263" r:id="rId9"/>
    <p:sldId id="292" r:id="rId10"/>
    <p:sldId id="293" r:id="rId11"/>
    <p:sldId id="311" r:id="rId12"/>
    <p:sldId id="264" r:id="rId13"/>
    <p:sldId id="265" r:id="rId14"/>
    <p:sldId id="312" r:id="rId15"/>
    <p:sldId id="266" r:id="rId16"/>
    <p:sldId id="267" r:id="rId17"/>
    <p:sldId id="268" r:id="rId18"/>
    <p:sldId id="269" r:id="rId19"/>
    <p:sldId id="313" r:id="rId20"/>
    <p:sldId id="277" r:id="rId21"/>
    <p:sldId id="278" r:id="rId22"/>
    <p:sldId id="279" r:id="rId23"/>
    <p:sldId id="280" r:id="rId24"/>
    <p:sldId id="299" r:id="rId25"/>
    <p:sldId id="300" r:id="rId26"/>
    <p:sldId id="301" r:id="rId27"/>
    <p:sldId id="302" r:id="rId28"/>
    <p:sldId id="303" r:id="rId29"/>
    <p:sldId id="305" r:id="rId30"/>
    <p:sldId id="308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96" r:id="rId39"/>
    <p:sldId id="294" r:id="rId40"/>
    <p:sldId id="288" r:id="rId41"/>
    <p:sldId id="298" r:id="rId42"/>
    <p:sldId id="314" r:id="rId43"/>
    <p:sldId id="309" r:id="rId44"/>
    <p:sldId id="289" r:id="rId4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% Y11 students agreeing would like this job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Y11 students agreeing would like this job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B172-44E5-A8F3-0FD4FD52D35E}"/>
              </c:ext>
            </c:extLst>
          </c:dPt>
          <c:cat>
            <c:strRef>
              <c:f>Sheet1!$A$2:$A$14</c:f>
              <c:strCache>
                <c:ptCount val="13"/>
                <c:pt idx="0">
                  <c:v>Business</c:v>
                </c:pt>
                <c:pt idx="1">
                  <c:v>Design</c:v>
                </c:pt>
                <c:pt idx="2">
                  <c:v>Arts &amp; design</c:v>
                </c:pt>
                <c:pt idx="3">
                  <c:v>Celebrity</c:v>
                </c:pt>
                <c:pt idx="4">
                  <c:v>Teacher</c:v>
                </c:pt>
                <c:pt idx="5">
                  <c:v>Medicine/ doctor</c:v>
                </c:pt>
                <c:pt idx="6">
                  <c:v>Sports</c:v>
                </c:pt>
                <c:pt idx="7">
                  <c:v>Law</c:v>
                </c:pt>
                <c:pt idx="8">
                  <c:v>Engineering</c:v>
                </c:pt>
                <c:pt idx="9">
                  <c:v>Inventor</c:v>
                </c:pt>
                <c:pt idx="10">
                  <c:v>Trades</c:v>
                </c:pt>
                <c:pt idx="11">
                  <c:v>Scientist</c:v>
                </c:pt>
                <c:pt idx="12">
                  <c:v>Hair/ beauty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58.7</c:v>
                </c:pt>
                <c:pt idx="1">
                  <c:v>33.6</c:v>
                </c:pt>
                <c:pt idx="2">
                  <c:v>32.5</c:v>
                </c:pt>
                <c:pt idx="3">
                  <c:v>32.4</c:v>
                </c:pt>
                <c:pt idx="4">
                  <c:v>32</c:v>
                </c:pt>
                <c:pt idx="5">
                  <c:v>31.4</c:v>
                </c:pt>
                <c:pt idx="6">
                  <c:v>29.3</c:v>
                </c:pt>
                <c:pt idx="7">
                  <c:v>30.7</c:v>
                </c:pt>
                <c:pt idx="8">
                  <c:v>28.7</c:v>
                </c:pt>
                <c:pt idx="9">
                  <c:v>25.2</c:v>
                </c:pt>
                <c:pt idx="10">
                  <c:v>15.2</c:v>
                </c:pt>
                <c:pt idx="11">
                  <c:v>13.7</c:v>
                </c:pt>
                <c:pt idx="12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72-44E5-A8F3-0FD4FD52D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369824"/>
        <c:axId val="337369432"/>
      </c:barChart>
      <c:catAx>
        <c:axId val="33736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7369432"/>
        <c:crosses val="autoZero"/>
        <c:auto val="1"/>
        <c:lblAlgn val="ctr"/>
        <c:lblOffset val="100"/>
        <c:noMultiLvlLbl val="0"/>
      </c:catAx>
      <c:valAx>
        <c:axId val="337369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369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Mean Science Capital</a:t>
            </a:r>
            <a:r>
              <a:rPr lang="en-US" baseline="0" dirty="0"/>
              <a:t> Scores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77-4757-A3BD-BAE85A0809A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77-4757-A3BD-BAE85A0809A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77-4757-A3BD-BAE85A0809A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77-4757-A3BD-BAE85A0809A3}"/>
              </c:ext>
            </c:extLst>
          </c:dPt>
          <c:cat>
            <c:strRef>
              <c:f>Sheet1!$A$2:$A$5</c:f>
              <c:strCache>
                <c:ptCount val="4"/>
                <c:pt idx="0">
                  <c:v>Intervention PRE</c:v>
                </c:pt>
                <c:pt idx="1">
                  <c:v>Intervention POST</c:v>
                </c:pt>
                <c:pt idx="2">
                  <c:v>Comparison schools</c:v>
                </c:pt>
                <c:pt idx="3">
                  <c:v>National average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38.18</c:v>
                </c:pt>
                <c:pt idx="1">
                  <c:v>40.799999999999997</c:v>
                </c:pt>
                <c:pt idx="2">
                  <c:v>40.578800000000001</c:v>
                </c:pt>
                <c:pt idx="3">
                  <c:v>43.65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77-4757-A3BD-BAE85A080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735176"/>
        <c:axId val="475735568"/>
      </c:barChart>
      <c:catAx>
        <c:axId val="47573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735568"/>
        <c:crosses val="autoZero"/>
        <c:auto val="1"/>
        <c:lblAlgn val="ctr"/>
        <c:lblOffset val="100"/>
        <c:noMultiLvlLbl val="0"/>
      </c:catAx>
      <c:valAx>
        <c:axId val="47573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73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1+ Science A Level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6A-49C6-96BD-7DD0FDF3C06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6A-49C6-96BD-7DD0FDF3C06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6A-49C6-96BD-7DD0FDF3C06C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6A-49C6-96BD-7DD0FDF3C06C}"/>
              </c:ext>
            </c:extLst>
          </c:dPt>
          <c:cat>
            <c:strRef>
              <c:f>Sheet1!$A$2:$A$5</c:f>
              <c:strCache>
                <c:ptCount val="4"/>
                <c:pt idx="0">
                  <c:v>PRE</c:v>
                </c:pt>
                <c:pt idx="1">
                  <c:v>POST</c:v>
                </c:pt>
                <c:pt idx="2">
                  <c:v>Comparison schools</c:v>
                </c:pt>
                <c:pt idx="3">
                  <c:v>National sample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21.4</c:v>
                </c:pt>
                <c:pt idx="2">
                  <c:v>19.5</c:v>
                </c:pt>
                <c:pt idx="3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6A-49C6-96BD-7DD0FDF3C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736352"/>
        <c:axId val="475736744"/>
      </c:barChart>
      <c:catAx>
        <c:axId val="4757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736744"/>
        <c:crosses val="autoZero"/>
        <c:auto val="1"/>
        <c:lblAlgn val="ctr"/>
        <c:lblOffset val="100"/>
        <c:noMultiLvlLbl val="0"/>
      </c:catAx>
      <c:valAx>
        <c:axId val="47573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73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Science lessons relate my life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C-4ECF-BE73-CA6BA4B7DB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Science lessons relate my life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C-4ECF-BE73-CA6BA4B7D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737528"/>
        <c:axId val="475737920"/>
      </c:barChart>
      <c:catAx>
        <c:axId val="47573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737920"/>
        <c:crosses val="autoZero"/>
        <c:auto val="1"/>
        <c:lblAlgn val="ctr"/>
        <c:lblOffset val="100"/>
        <c:noMultiLvlLbl val="0"/>
      </c:catAx>
      <c:valAx>
        <c:axId val="47573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737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% Students</a:t>
            </a:r>
            <a:r>
              <a:rPr lang="en-GB" baseline="0" dirty="0"/>
              <a:t> NEVER doing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Online science</c:v>
                </c:pt>
                <c:pt idx="1">
                  <c:v>Talk with others</c:v>
                </c:pt>
                <c:pt idx="2">
                  <c:v>Nature walk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42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8-439C-99AF-543C38E3DB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Online science</c:v>
                </c:pt>
                <c:pt idx="1">
                  <c:v>Talk with others</c:v>
                </c:pt>
                <c:pt idx="2">
                  <c:v>Nature walk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58-439C-99AF-543C38E3D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998024"/>
        <c:axId val="475998416"/>
      </c:barChart>
      <c:catAx>
        <c:axId val="47599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998416"/>
        <c:crosses val="autoZero"/>
        <c:auto val="1"/>
        <c:lblAlgn val="ctr"/>
        <c:lblOffset val="100"/>
        <c:noMultiLvlLbl val="0"/>
      </c:catAx>
      <c:valAx>
        <c:axId val="47599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998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2CF59-A63C-FE4F-99FC-BACFEBC0F8D7}" type="doc">
      <dgm:prSet loTypeId="urn:microsoft.com/office/officeart/2005/8/layout/chevron1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12D4E44-8D30-0340-931A-611B5FE180D7}" type="pres">
      <dgm:prSet presAssocID="{C982CF59-A63C-FE4F-99FC-BACFEBC0F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41EBFF0A-822C-4EDF-977C-98F317BC9865}" type="presOf" srcId="{C982CF59-A63C-FE4F-99FC-BACFEBC0F8D7}" destId="{412D4E44-8D30-0340-931A-611B5FE180D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0522B-0CA6-4072-8861-F044DD30078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3765-E62C-4175-8234-3423BEBF1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5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DF119-8EF1-466E-9F5D-61B48909E20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D517E-29F5-40EA-A4D3-80ACB100D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4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5520-5E96-E74E-8246-0C7CD4971E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0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Interest is not the whole story </a:t>
            </a:r>
            <a:endParaRPr lang="en-GB" baseline="0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F</a:t>
            </a:r>
            <a:r>
              <a:rPr lang="en-GB" baseline="0" dirty="0" smtClean="0"/>
              <a:t>ocus on understanding </a:t>
            </a:r>
            <a:r>
              <a:rPr lang="en-GB" baseline="0" dirty="0"/>
              <a:t>the ‘become a scientist’ gap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5520-5E96-E74E-8246-0C7CD4971E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4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Weighted for A level sciences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Over the years, aspirations getting more ‘realistic’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Moving away</a:t>
            </a:r>
            <a:r>
              <a:rPr lang="en-GB" baseline="0" dirty="0"/>
              <a:t> from celebrity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Business stays high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Poverty of aspirations that is often discussed in policy does not seem to be the case in our samples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Year 6 ‘be famous’ item was also high in year 6 and 8, and related to arts and sport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Business also related to people like Alan sugar and apprentice </a:t>
            </a:r>
            <a:r>
              <a:rPr lang="en-GB" baseline="0" dirty="0" err="1"/>
              <a:t>ie</a:t>
            </a:r>
            <a:r>
              <a:rPr lang="en-GB" baseline="0" dirty="0"/>
              <a:t>. famous and </a:t>
            </a:r>
            <a:r>
              <a:rPr lang="en-GB" baseline="0" dirty="0" smtClean="0"/>
              <a:t>celebrity</a:t>
            </a:r>
            <a:endParaRPr lang="en-GB" baseline="0" dirty="0"/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These are agreement items so students can agree with multiples so not entirely representative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5520-5E96-E74E-8246-0C7CD4971E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0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overview of a paper</a:t>
            </a:r>
            <a:r>
              <a:rPr lang="en-GB" baseline="0" dirty="0"/>
              <a:t> that is really useful to think about how an individual teachers shape what is valued and who is able to participate. Paper on the reading list!</a:t>
            </a:r>
          </a:p>
          <a:p>
            <a:r>
              <a:rPr lang="en-GB" baseline="0" dirty="0"/>
              <a:t>US-based study</a:t>
            </a:r>
          </a:p>
          <a:p>
            <a:endParaRPr lang="en-GB" baseline="0" dirty="0"/>
          </a:p>
          <a:p>
            <a:r>
              <a:rPr lang="en-GB" baseline="0" dirty="0"/>
              <a:t>Who tends to be value as good at science? who do you think the system values? Who do you try to value – and how do you do this?</a:t>
            </a:r>
          </a:p>
          <a:p>
            <a:r>
              <a:rPr lang="en-GB" baseline="0" dirty="0"/>
              <a:t>THEN BREAK!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EA55-9A95-46E6-A8F3-B1B9CB9E02F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BBB4-E343-4D68-B64B-D0B2BC116992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9CE0-C7EA-419B-8FF8-637F3548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0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BBB4-E343-4D68-B64B-D0B2BC116992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9CE0-C7EA-419B-8FF8-637F3548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8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BBB4-E343-4D68-B64B-D0B2BC116992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9CE0-C7EA-419B-8FF8-637F3548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6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BBB4-E343-4D68-B64B-D0B2BC116992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9CE0-C7EA-419B-8FF8-637F3548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8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BBB4-E343-4D68-B64B-D0B2BC116992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9CE0-C7EA-419B-8FF8-637F3548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7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BBB4-E343-4D68-B64B-D0B2BC116992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9CE0-C7EA-419B-8FF8-637F3548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0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BBB4-E343-4D68-B64B-D0B2BC116992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9CE0-C7EA-419B-8FF8-637F3548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0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BBB4-E343-4D68-B64B-D0B2BC116992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9CE0-C7EA-419B-8FF8-637F3548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58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BBB4-E343-4D68-B64B-D0B2BC116992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9CE0-C7EA-419B-8FF8-637F3548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7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BBB4-E343-4D68-B64B-D0B2BC116992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9CE0-C7EA-419B-8FF8-637F3548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5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BBB4-E343-4D68-B64B-D0B2BC116992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9CE0-C7EA-419B-8FF8-637F3548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3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BBB4-E343-4D68-B64B-D0B2BC116992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C9CE0-C7EA-419B-8FF8-637F3548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0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l.ac.uk/ioe/departments-centres/departments/education-practice-and-society/science-capital-research/science-capital-teaching-approach-pack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8D3fr-0aJ0" TargetMode="External"/><Relationship Id="rId3" Type="http://schemas.openxmlformats.org/officeDocument/2006/relationships/hyperlink" Target="http://t.co/CDC8ysSb5a" TargetMode="External"/><Relationship Id="rId7" Type="http://schemas.openxmlformats.org/officeDocument/2006/relationships/hyperlink" Target="https://www.youtube.com/embed/AxJP789Zu8U" TargetMode="External"/><Relationship Id="rId2" Type="http://schemas.openxmlformats.org/officeDocument/2006/relationships/hyperlink" Target="http://www.ucl.ac.uk/ioe/departments-centres/departments/education-practice-and-society/science-capital-research/science-capital-teaching-approach-pac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DCekYVTkws" TargetMode="External"/><Relationship Id="rId5" Type="http://schemas.openxmlformats.org/officeDocument/2006/relationships/hyperlink" Target="http://www.ucl.ac.uk/ioe-sciencecapital" TargetMode="External"/><Relationship Id="rId4" Type="http://schemas.openxmlformats.org/officeDocument/2006/relationships/hyperlink" Target="https://www.youtube.com/watch?v=NDuEZFRt59M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ucl.ac.uk/ioe-sciencecapital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ucl.ac.uk/ioe/departments-centres/departments/education-practice-and-society/aspir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ioe.aspires2@ucl.ac.uk" TargetMode="External"/><Relationship Id="rId4" Type="http://schemas.openxmlformats.org/officeDocument/2006/relationships/hyperlink" Target="mailto:ioe.sciencecapital@ucl.ac.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Slide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8445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Improving young people’s STEM engagement and participation: A </a:t>
            </a:r>
            <a:r>
              <a:rPr lang="en-GB" i="1" dirty="0" smtClean="0"/>
              <a:t>science capital </a:t>
            </a:r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055" y="4804163"/>
            <a:ext cx="9144000" cy="1655762"/>
          </a:xfrm>
        </p:spPr>
        <p:txBody>
          <a:bodyPr/>
          <a:lstStyle/>
          <a:p>
            <a:r>
              <a:rPr lang="en-GB" dirty="0" smtClean="0"/>
              <a:t>Professor Louise Archer</a:t>
            </a:r>
          </a:p>
          <a:p>
            <a:r>
              <a:rPr lang="en-GB" dirty="0" smtClean="0"/>
              <a:t>Karl Mannheim Professor of Sociology of Education</a:t>
            </a:r>
          </a:p>
          <a:p>
            <a:r>
              <a:rPr lang="en-GB" dirty="0" smtClean="0"/>
              <a:t>UCL Institute of Education, UK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01" y="5202237"/>
            <a:ext cx="1874397" cy="12576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2604" y="5393094"/>
            <a:ext cx="1282595" cy="106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71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/>
          <a:lstStyle/>
          <a:p>
            <a:r>
              <a:rPr lang="en-GB" dirty="0" smtClean="0"/>
              <a:t>Careers Education – patchy and patterned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GB" dirty="0" smtClean="0"/>
              <a:t>Cuts to provision in England</a:t>
            </a:r>
          </a:p>
          <a:p>
            <a:r>
              <a:rPr lang="en-GB" dirty="0" smtClean="0"/>
              <a:t>Not reaching all students (e.g. 63% of age 15/16 year olds report careers education)</a:t>
            </a:r>
          </a:p>
          <a:p>
            <a:r>
              <a:rPr lang="en-GB" dirty="0" smtClean="0"/>
              <a:t>Girls, minority ethnic, working-class students, those in the lower sets,  and those planning on leaving education post-16 are all significantly less likely to report receiving careers education</a:t>
            </a:r>
          </a:p>
          <a:p>
            <a:r>
              <a:rPr lang="en-GB" dirty="0" smtClean="0"/>
              <a:t>‘Too little, too late’</a:t>
            </a:r>
          </a:p>
          <a:p>
            <a:r>
              <a:rPr lang="en-GB" dirty="0" smtClean="0"/>
              <a:t>Problem of self-referral model</a:t>
            </a:r>
          </a:p>
          <a:p>
            <a:r>
              <a:rPr lang="en-GB" dirty="0" smtClean="0"/>
              <a:t>Perceptions of generality and bias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795" y="1520576"/>
            <a:ext cx="1326009" cy="20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0284"/>
            <a:ext cx="10515600" cy="1325563"/>
          </a:xfrm>
        </p:spPr>
        <p:txBody>
          <a:bodyPr/>
          <a:lstStyle/>
          <a:p>
            <a:r>
              <a:rPr lang="en-GB" dirty="0" smtClean="0"/>
              <a:t>Popular representations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506662"/>
            <a:ext cx="5338665" cy="4351338"/>
          </a:xfrm>
        </p:spPr>
        <p:txBody>
          <a:bodyPr/>
          <a:lstStyle/>
          <a:p>
            <a:r>
              <a:rPr lang="en-GB" dirty="0" smtClean="0"/>
              <a:t>Alignment of physics and engineering with (white) middle-class masculinity</a:t>
            </a:r>
          </a:p>
          <a:p>
            <a:r>
              <a:rPr lang="en-GB" dirty="0" smtClean="0"/>
              <a:t>The ‘genius’ physicist (white, male, middle-class)</a:t>
            </a:r>
          </a:p>
          <a:p>
            <a:r>
              <a:rPr lang="en-GB" dirty="0" smtClean="0"/>
              <a:t>Also reinforced through the structures and practices of school science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39" y="2506662"/>
            <a:ext cx="4486212" cy="299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27" y="1025674"/>
            <a:ext cx="10515600" cy="1325563"/>
          </a:xfrm>
        </p:spPr>
        <p:txBody>
          <a:bodyPr/>
          <a:lstStyle/>
          <a:p>
            <a:r>
              <a:rPr lang="en-GB" dirty="0" smtClean="0"/>
              <a:t>Science </a:t>
            </a:r>
            <a:r>
              <a:rPr lang="en-GB" dirty="0"/>
              <a:t>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522" y="2039245"/>
            <a:ext cx="6756918" cy="481875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Developed in Aspires project and extended in Enterprising Science project</a:t>
            </a:r>
          </a:p>
          <a:p>
            <a:r>
              <a:rPr lang="en-GB" dirty="0"/>
              <a:t>‘Science capital’ is a ‘conceptual holdall’, combining habitus, cultural and social forms of </a:t>
            </a:r>
            <a:r>
              <a:rPr lang="en-GB" dirty="0" smtClean="0"/>
              <a:t>capital</a:t>
            </a:r>
          </a:p>
          <a:p>
            <a:r>
              <a:rPr lang="en-GB" dirty="0" smtClean="0"/>
              <a:t>Nationally, about 5% of 11-15 year olds have high science capital and 27% low science capital</a:t>
            </a:r>
          </a:p>
          <a:p>
            <a:r>
              <a:rPr lang="en-GB" dirty="0" smtClean="0"/>
              <a:t>The more science capital a student has, the more (significantly) likely they are to aspire to post-16 science and have a ‘science identity’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7" y="2351237"/>
            <a:ext cx="5028342" cy="418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9060"/>
            <a:ext cx="10515600" cy="1325563"/>
          </a:xfrm>
        </p:spPr>
        <p:txBody>
          <a:bodyPr/>
          <a:lstStyle/>
          <a:p>
            <a:r>
              <a:rPr lang="en-GB" dirty="0"/>
              <a:t>Main </a:t>
            </a:r>
            <a:r>
              <a:rPr lang="en-GB" dirty="0" smtClean="0"/>
              <a:t>dimensions of science capital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4623"/>
            <a:ext cx="10515600" cy="42287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Science literacy </a:t>
            </a:r>
            <a:r>
              <a:rPr lang="en-GB" dirty="0" smtClean="0"/>
              <a:t>(“what you know”)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Science-related </a:t>
            </a:r>
            <a:r>
              <a:rPr lang="en-GB" dirty="0"/>
              <a:t>attitudes and </a:t>
            </a:r>
            <a:r>
              <a:rPr lang="en-GB" dirty="0" smtClean="0"/>
              <a:t>values (“how you think”)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Out </a:t>
            </a:r>
            <a:r>
              <a:rPr lang="en-GB" dirty="0"/>
              <a:t>of school science </a:t>
            </a:r>
            <a:r>
              <a:rPr lang="en-GB" dirty="0" smtClean="0"/>
              <a:t>behaviours</a:t>
            </a:r>
            <a:r>
              <a:rPr lang="en-GB" dirty="0"/>
              <a:t> </a:t>
            </a:r>
            <a:r>
              <a:rPr lang="en-GB" dirty="0" smtClean="0"/>
              <a:t>(“What you do”)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Science </a:t>
            </a:r>
            <a:r>
              <a:rPr lang="en-GB" dirty="0"/>
              <a:t>at </a:t>
            </a:r>
            <a:r>
              <a:rPr lang="en-GB" dirty="0" smtClean="0"/>
              <a:t>home (“who you know”)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0" y="-166619"/>
            <a:ext cx="12212110" cy="122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0" y="4012163"/>
            <a:ext cx="3419297" cy="28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6704"/>
            <a:ext cx="10515600" cy="1325563"/>
          </a:xfrm>
        </p:spPr>
        <p:txBody>
          <a:bodyPr/>
          <a:lstStyle/>
          <a:p>
            <a:r>
              <a:rPr lang="en-GB" dirty="0" smtClean="0"/>
              <a:t>‘STEM capital’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431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more science capital a student has, the more (significantly) likely they are to aspire to post-16 science and have a ‘science identity’</a:t>
            </a:r>
          </a:p>
          <a:p>
            <a:r>
              <a:rPr lang="en-GB" i="1" dirty="0" smtClean="0"/>
              <a:t>Emergent ASPIRES2 analyses of age 17/18 year old data set: </a:t>
            </a:r>
            <a:r>
              <a:rPr lang="en-GB" dirty="0"/>
              <a:t>S</a:t>
            </a:r>
            <a:r>
              <a:rPr lang="en-GB" dirty="0" smtClean="0"/>
              <a:t>cience capital relates particularly strongly to attitudes and aspirations in Science and Engineering, but also relates to attitudes/aspirations in technology and mathematics</a:t>
            </a:r>
          </a:p>
          <a:p>
            <a:r>
              <a:rPr lang="en-GB" dirty="0" smtClean="0"/>
              <a:t>Within ‘science’, science capital most strongly predictive of Physics participation. Also strong link with engineering</a:t>
            </a:r>
          </a:p>
          <a:p>
            <a:r>
              <a:rPr lang="en-GB" dirty="0" smtClean="0"/>
              <a:t>E.g. High science capital students are 10.5x </a:t>
            </a:r>
            <a:r>
              <a:rPr lang="en-GB" dirty="0"/>
              <a:t>more likely to </a:t>
            </a:r>
            <a:r>
              <a:rPr lang="en-GB" dirty="0" smtClean="0"/>
              <a:t>intend </a:t>
            </a:r>
            <a:r>
              <a:rPr lang="en-GB" dirty="0"/>
              <a:t>to study physics at </a:t>
            </a:r>
            <a:r>
              <a:rPr lang="en-GB" dirty="0" smtClean="0"/>
              <a:t>university and 4.4x more likely to study engineering  </a:t>
            </a:r>
          </a:p>
          <a:p>
            <a:r>
              <a:rPr lang="en-AU" dirty="0" smtClean="0"/>
              <a:t>Students </a:t>
            </a:r>
            <a:r>
              <a:rPr lang="en-AU" dirty="0"/>
              <a:t>with high science capital had significantly higher cumulative maths, engineering, and technology perceptions than students with medium and low science </a:t>
            </a:r>
            <a:r>
              <a:rPr lang="en-AU" dirty="0" smtClean="0"/>
              <a:t>capital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0" y="-166619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868"/>
            <a:ext cx="10515600" cy="1325563"/>
          </a:xfrm>
        </p:spPr>
        <p:txBody>
          <a:bodyPr/>
          <a:lstStyle/>
          <a:p>
            <a:r>
              <a:rPr lang="en-GB" dirty="0"/>
              <a:t>A sociological 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9761"/>
            <a:ext cx="10515600" cy="46617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Interactions of </a:t>
            </a:r>
            <a:r>
              <a:rPr lang="en-GB" i="1" dirty="0"/>
              <a:t>habitus</a:t>
            </a:r>
            <a:r>
              <a:rPr lang="en-GB" dirty="0"/>
              <a:t>, </a:t>
            </a:r>
            <a:r>
              <a:rPr lang="en-GB" i="1" dirty="0"/>
              <a:t>capital</a:t>
            </a:r>
            <a:r>
              <a:rPr lang="en-GB" dirty="0"/>
              <a:t> and </a:t>
            </a:r>
            <a:r>
              <a:rPr lang="en-GB" i="1" dirty="0"/>
              <a:t>field</a:t>
            </a:r>
            <a:r>
              <a:rPr lang="en-GB" dirty="0"/>
              <a:t> produce patterns in science engagement and participation</a:t>
            </a:r>
            <a:r>
              <a:rPr lang="en-GB" dirty="0" smtClean="0"/>
              <a:t>:</a:t>
            </a:r>
          </a:p>
          <a:p>
            <a:r>
              <a:rPr lang="en-GB" b="1" i="1" dirty="0" smtClean="0"/>
              <a:t>Habitus</a:t>
            </a:r>
            <a:r>
              <a:rPr lang="en-GB" dirty="0" smtClean="0"/>
              <a:t> - </a:t>
            </a:r>
            <a:r>
              <a:rPr lang="en-GB" dirty="0"/>
              <a:t>socialised, embodied </a:t>
            </a:r>
            <a:r>
              <a:rPr lang="en-GB" dirty="0" smtClean="0"/>
              <a:t>dispositions shape </a:t>
            </a:r>
            <a:r>
              <a:rPr lang="en-GB" dirty="0"/>
              <a:t>whether science is </a:t>
            </a:r>
            <a:r>
              <a:rPr lang="en-GB" dirty="0" smtClean="0"/>
              <a:t>‘</a:t>
            </a:r>
            <a:r>
              <a:rPr lang="en-GB" dirty="0"/>
              <a:t>for me’, or </a:t>
            </a:r>
            <a:r>
              <a:rPr lang="en-GB" dirty="0" smtClean="0"/>
              <a:t>not,  formed </a:t>
            </a:r>
            <a:r>
              <a:rPr lang="en-GB" dirty="0"/>
              <a:t>through classed, </a:t>
            </a:r>
            <a:r>
              <a:rPr lang="en-GB" dirty="0" smtClean="0"/>
              <a:t>gendered, racialized experiences: </a:t>
            </a:r>
            <a:r>
              <a:rPr lang="en-GB" dirty="0"/>
              <a:t>Gives a ‘feel for the game’</a:t>
            </a:r>
          </a:p>
          <a:p>
            <a:r>
              <a:rPr lang="en-GB" b="1" i="1" dirty="0"/>
              <a:t>Capital</a:t>
            </a:r>
            <a:r>
              <a:rPr lang="en-GB" dirty="0"/>
              <a:t> – cultural, social economic and symbolic resources possessed and accrued, shaped by social axes: the ‘hand’ you can play in the game </a:t>
            </a:r>
          </a:p>
          <a:p>
            <a:r>
              <a:rPr lang="en-GB" b="1" i="1" dirty="0"/>
              <a:t>Field</a:t>
            </a:r>
            <a:r>
              <a:rPr lang="en-GB" dirty="0"/>
              <a:t> – </a:t>
            </a:r>
            <a:r>
              <a:rPr lang="en-GB" dirty="0" smtClean="0"/>
              <a:t>socio-spatial ‘space </a:t>
            </a:r>
            <a:r>
              <a:rPr lang="en-GB" dirty="0"/>
              <a:t>of positions and </a:t>
            </a:r>
            <a:r>
              <a:rPr lang="en-GB" dirty="0" smtClean="0"/>
              <a:t>position-taking’: the </a:t>
            </a:r>
            <a:r>
              <a:rPr lang="en-GB" dirty="0"/>
              <a:t>‘rules’ of the game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Extent </a:t>
            </a:r>
            <a:r>
              <a:rPr lang="en-GB" dirty="0"/>
              <a:t>of ‘fit’ between habitus, capital and field shapes whether students experience </a:t>
            </a:r>
            <a:r>
              <a:rPr lang="en-GB" dirty="0" smtClean="0"/>
              <a:t>education </a:t>
            </a:r>
            <a:r>
              <a:rPr lang="en-GB" dirty="0"/>
              <a:t>as a ‘fish in water’, or </a:t>
            </a:r>
            <a:r>
              <a:rPr lang="en-GB" dirty="0" smtClean="0"/>
              <a:t>not and produces differential trajectories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00" y="218868"/>
            <a:ext cx="15335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Habitus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Socialisation and inculcation over time - power of habitual practices and values (“what people like us do”)</a:t>
            </a:r>
          </a:p>
          <a:p>
            <a:r>
              <a:rPr lang="en-GB" dirty="0" smtClean="0"/>
              <a:t>Daily reinforcement of some career paths as more ‘natural’ or ‘thinkable’ for particular children. </a:t>
            </a:r>
            <a:r>
              <a:rPr lang="en-GB" dirty="0" err="1" smtClean="0"/>
              <a:t>Eg</a:t>
            </a:r>
            <a:r>
              <a:rPr lang="en-GB" dirty="0" smtClean="0"/>
              <a:t>. Girls and nurturing professions</a:t>
            </a:r>
          </a:p>
          <a:p>
            <a:r>
              <a:rPr lang="en-GB" dirty="0" smtClean="0"/>
              <a:t>Particularly shaped by home and school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1034"/>
            <a:ext cx="10515600" cy="1325563"/>
          </a:xfrm>
        </p:spPr>
        <p:txBody>
          <a:bodyPr/>
          <a:lstStyle/>
          <a:p>
            <a:r>
              <a:rPr lang="en-GB" dirty="0" smtClean="0"/>
              <a:t>Interaction of habitus + capital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0915"/>
            <a:ext cx="10515600" cy="4472539"/>
          </a:xfrm>
        </p:spPr>
        <p:txBody>
          <a:bodyPr/>
          <a:lstStyle/>
          <a:p>
            <a:r>
              <a:rPr lang="en-GB" dirty="0" smtClean="0"/>
              <a:t>Produces sense of whether science is for ‘people like me’, or not</a:t>
            </a:r>
          </a:p>
          <a:p>
            <a:r>
              <a:rPr lang="en-GB" dirty="0" smtClean="0"/>
              <a:t>Differences between high and low science capital families:</a:t>
            </a:r>
          </a:p>
          <a:p>
            <a:pPr marL="342900" lvl="1" indent="0">
              <a:buNone/>
            </a:pPr>
            <a:r>
              <a:rPr lang="en-GB" dirty="0" smtClean="0"/>
              <a:t>	“The other day in the car we were laughing about 	chemical symbols and 	things, so I guess it does come into the discussion quite subliminally really” 	(Mother, white middle class).</a:t>
            </a:r>
          </a:p>
          <a:p>
            <a:pPr marL="342900" lvl="1" indent="0">
              <a:buNone/>
            </a:pPr>
            <a:r>
              <a:rPr lang="en-GB" dirty="0" smtClean="0"/>
              <a:t>	“Science is just where it’s at in my family” (Davina, 	white, middle-class) </a:t>
            </a:r>
          </a:p>
          <a:p>
            <a:pPr marL="342900" lvl="1" indent="0">
              <a:buNone/>
            </a:pPr>
            <a:r>
              <a:rPr lang="en-GB" dirty="0" smtClean="0"/>
              <a:t>	“I suppose in everyday life you don’t get that much to do with it [science]” 	(Mother, white, working class)</a:t>
            </a:r>
          </a:p>
          <a:p>
            <a:pPr marL="342900" lvl="1" indent="0">
              <a:buNone/>
            </a:pPr>
            <a:r>
              <a:rPr lang="en-GB" dirty="0" smtClean="0"/>
              <a:t>	“They never talk about science” (Jack, Black, working-class)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8" y="1377042"/>
            <a:ext cx="10842171" cy="1325563"/>
          </a:xfrm>
        </p:spPr>
        <p:txBody>
          <a:bodyPr/>
          <a:lstStyle/>
          <a:p>
            <a:r>
              <a:rPr lang="en-GB" dirty="0" smtClean="0"/>
              <a:t>Interaction with the ‘field’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2605"/>
            <a:ext cx="10515600" cy="4155395"/>
          </a:xfrm>
        </p:spPr>
        <p:txBody>
          <a:bodyPr/>
          <a:lstStyle/>
          <a:p>
            <a:r>
              <a:rPr lang="en-GB" dirty="0" smtClean="0"/>
              <a:t>Elitism and specialisation in the English education system makes it difficult to continue with science!</a:t>
            </a:r>
          </a:p>
          <a:p>
            <a:r>
              <a:rPr lang="en-GB" dirty="0" smtClean="0"/>
              <a:t>System advantages those with high science capital</a:t>
            </a:r>
          </a:p>
          <a:p>
            <a:r>
              <a:rPr lang="en-GB" dirty="0" smtClean="0"/>
              <a:t>‘Non-traditional’ students are both channelled and ‘self-select’ out of STEM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/>
          <a:lstStyle/>
          <a:p>
            <a:r>
              <a:rPr lang="en-GB" dirty="0"/>
              <a:t>An analogy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68" y="1618923"/>
            <a:ext cx="3255907" cy="4891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994" y="2648062"/>
            <a:ext cx="187609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ENGAGEMENT  =</a:t>
            </a:r>
            <a:r>
              <a:rPr lang="en-GB" dirty="0"/>
              <a:t> </a:t>
            </a:r>
            <a:r>
              <a:rPr lang="en-GB" b="1" dirty="0"/>
              <a:t>burning flame </a:t>
            </a:r>
            <a:r>
              <a:rPr lang="en-GB" dirty="0"/>
              <a:t>(produced at interface of habitus, capital and field)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2096" y="3521797"/>
            <a:ext cx="3468413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FIELD</a:t>
            </a:r>
            <a:r>
              <a:rPr lang="en-GB" dirty="0"/>
              <a:t> = </a:t>
            </a:r>
            <a:r>
              <a:rPr lang="en-GB" b="1" dirty="0"/>
              <a:t>air and conditions around the candle (oxygen, wind, </a:t>
            </a:r>
            <a:r>
              <a:rPr lang="en-GB" b="1" dirty="0" err="1"/>
              <a:t>etc</a:t>
            </a:r>
            <a:r>
              <a:rPr lang="en-GB" b="1" dirty="0"/>
              <a:t>)</a:t>
            </a:r>
            <a:r>
              <a:rPr lang="en-GB" dirty="0"/>
              <a:t> </a:t>
            </a:r>
          </a:p>
          <a:p>
            <a:r>
              <a:rPr lang="en-GB" dirty="0"/>
              <a:t>Influences if and how the candle burns (e.g. how bright, how long, flickering or steady)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862" y="4893259"/>
            <a:ext cx="329499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HABITUS &amp; CAPITAL = candle (‘fuel’): </a:t>
            </a:r>
            <a:r>
              <a:rPr lang="en-GB" dirty="0"/>
              <a:t>socialised dispositions, and (science-related) economic, social and cultural resources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16090" y="2313221"/>
            <a:ext cx="3028431" cy="32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05855" y="4008735"/>
            <a:ext cx="1938666" cy="1070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531429" y="3732245"/>
            <a:ext cx="1440668" cy="276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92632" y="1968985"/>
            <a:ext cx="188633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Educator </a:t>
            </a:r>
            <a:r>
              <a:rPr lang="en-GB" dirty="0"/>
              <a:t>= heat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63" y="1868489"/>
            <a:ext cx="1563914" cy="88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30" y="1926645"/>
            <a:ext cx="10515600" cy="5982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do we need to improve young people’s relationship with STEM?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255" y="2781786"/>
            <a:ext cx="10515600" cy="3628344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The STEM participation ‘crisis’ – key issue for governments, employers and industry internationally</a:t>
            </a:r>
          </a:p>
          <a:p>
            <a:r>
              <a:rPr lang="en-GB" dirty="0" smtClean="0"/>
              <a:t>STEM skills ‘gap’ – important for national </a:t>
            </a:r>
            <a:r>
              <a:rPr lang="en-GB" dirty="0"/>
              <a:t>economic </a:t>
            </a:r>
            <a:r>
              <a:rPr lang="en-GB" dirty="0" smtClean="0"/>
              <a:t>prosperity and social mobility</a:t>
            </a:r>
            <a:endParaRPr lang="en-GB" dirty="0"/>
          </a:p>
          <a:p>
            <a:r>
              <a:rPr lang="en-GB" dirty="0"/>
              <a:t>Social justice argument – currently participation is </a:t>
            </a:r>
            <a:r>
              <a:rPr lang="en-GB" dirty="0" smtClean="0"/>
              <a:t>uneven (esp. in physical science, computing and engineering), </a:t>
            </a:r>
            <a:r>
              <a:rPr lang="en-GB" dirty="0"/>
              <a:t>we need to address </a:t>
            </a:r>
            <a:r>
              <a:rPr lang="en-GB" dirty="0" smtClean="0"/>
              <a:t>inequalities by gender, social class and ethnicity</a:t>
            </a:r>
          </a:p>
          <a:p>
            <a:r>
              <a:rPr lang="en-GB" dirty="0" smtClean="0"/>
              <a:t>Importance of science literacy for active citizenship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55" y="2175264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What can be done?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33" y="3500827"/>
            <a:ext cx="3865043" cy="21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35" y="1731535"/>
            <a:ext cx="6477000" cy="2391131"/>
          </a:xfrm>
        </p:spPr>
        <p:txBody>
          <a:bodyPr/>
          <a:lstStyle/>
          <a:p>
            <a:pPr algn="ctr"/>
            <a:r>
              <a:rPr lang="en-GB" dirty="0"/>
              <a:t>The Science Capital Teaching Approach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39" y="1731536"/>
            <a:ext cx="3201104" cy="4528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/>
          <a:lstStyle/>
          <a:p>
            <a:r>
              <a:rPr lang="en-GB" dirty="0"/>
              <a:t>Enterprising Science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299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Integrates existing good teaching practice with science capital theory and evidence</a:t>
            </a:r>
          </a:p>
          <a:p>
            <a:r>
              <a:rPr lang="en-US" dirty="0" smtClean="0"/>
              <a:t>Worked </a:t>
            </a:r>
            <a:r>
              <a:rPr lang="en-US" dirty="0"/>
              <a:t>43 secondary science teachers over four years to co-develop a science capital teaching approach. Two year long trials:</a:t>
            </a:r>
          </a:p>
          <a:p>
            <a:r>
              <a:rPr lang="en-US" dirty="0"/>
              <a:t>2015/16 London data: 9 London secondary science teachers and their classes, c.200 students</a:t>
            </a:r>
          </a:p>
          <a:p>
            <a:r>
              <a:rPr lang="en-US" dirty="0"/>
              <a:t>2016/17 Northern schools data: 16 secondary science teachers and their classes, c. 480 students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Professional development </a:t>
            </a:r>
            <a:r>
              <a:rPr lang="en-US" dirty="0"/>
              <a:t>model (2 x Saturday sessions plus regular support)</a:t>
            </a:r>
          </a:p>
          <a:p>
            <a:r>
              <a:rPr lang="en-US" dirty="0"/>
              <a:t>Data collection over </a:t>
            </a:r>
            <a:r>
              <a:rPr lang="en-US" dirty="0" smtClean="0"/>
              <a:t>9 month </a:t>
            </a:r>
            <a:r>
              <a:rPr lang="en-US" dirty="0"/>
              <a:t>academic year: </a:t>
            </a:r>
            <a:r>
              <a:rPr lang="en-US" dirty="0" smtClean="0"/>
              <a:t>teacher </a:t>
            </a:r>
            <a:r>
              <a:rPr lang="en-US" dirty="0"/>
              <a:t>observations, student discussion groups, teacher and student individual interviews, student surveys (beginning and end of year)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2" y="1658907"/>
            <a:ext cx="5840963" cy="50679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87" y="127910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AFB74F"/>
                </a:solidFill>
              </a:rPr>
              <a:t>Foundation: Broadening what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167" y="2506662"/>
            <a:ext cx="6924870" cy="4062089"/>
          </a:xfrm>
        </p:spPr>
        <p:txBody>
          <a:bodyPr>
            <a:normAutofit fontScale="92500"/>
          </a:bodyPr>
          <a:lstStyle/>
          <a:p>
            <a:r>
              <a:rPr lang="en-GB" dirty="0"/>
              <a:t>Students do not just find science concepts difficult – some struggle to identify and engage with science, it feels alien to them</a:t>
            </a:r>
          </a:p>
          <a:p>
            <a:r>
              <a:rPr lang="en-GB" dirty="0"/>
              <a:t>First step is to change the </a:t>
            </a:r>
            <a:r>
              <a:rPr lang="en-GB" i="1" dirty="0"/>
              <a:t>field</a:t>
            </a:r>
            <a:r>
              <a:rPr lang="en-GB" dirty="0"/>
              <a:t>, rather than the student</a:t>
            </a:r>
          </a:p>
          <a:p>
            <a:r>
              <a:rPr lang="en-GB" dirty="0"/>
              <a:t>Recognise broader range of experiences, skills and behaviours as legitimate</a:t>
            </a:r>
          </a:p>
          <a:p>
            <a:r>
              <a:rPr lang="en-GB" dirty="0"/>
              <a:t>Challenge stereotypes and dominant ideas and representations of science, such as ‘who does science’ and what constitutes ‘doing’ science.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44" y="3013810"/>
            <a:ext cx="2481943" cy="2484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 Light" panose="020F0302020204030204" pitchFamily="34" charset="0"/>
                <a:cs typeface="Gill Sans"/>
              </a:rPr>
              <a:t>Why broaden what counts? (</a:t>
            </a:r>
            <a:r>
              <a:rPr lang="en-GB" dirty="0" err="1">
                <a:latin typeface="Calibri Light" panose="020F0302020204030204" pitchFamily="34" charset="0"/>
                <a:cs typeface="Gill Sans"/>
              </a:rPr>
              <a:t>Carlone</a:t>
            </a:r>
            <a:r>
              <a:rPr lang="en-GB" dirty="0">
                <a:latin typeface="Calibri Light" panose="020F0302020204030204" pitchFamily="34" charset="0"/>
                <a:cs typeface="Gill Sans"/>
              </a:rPr>
              <a:t> et al.)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49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5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4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dirty="0"/>
                        <a:t> Grade: Ms Wolfe 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6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dirty="0"/>
                        <a:t> Grade: Mr. Campbell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Teaching approach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dirty="0"/>
                        <a:t>Encouraging students to share their knowledge and ideas, ask questions, engage in collaborative, active inquiry</a:t>
                      </a:r>
                      <a:endParaRPr lang="en-GB" sz="1800" dirty="0"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dirty="0"/>
                        <a:t>More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traditional approach (teacher initiation, student response, teacher evaluation), emphasis on compliance, bookwork</a:t>
                      </a:r>
                      <a:endParaRPr lang="en-GB" sz="1800" dirty="0">
                        <a:latin typeface="+mn-lt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Teacher role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Co-learner/facilitator</a:t>
                      </a:r>
                      <a:endParaRPr lang="en-GB" sz="1800" dirty="0"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Authority/expert</a:t>
                      </a:r>
                      <a:endParaRPr lang="en-GB" sz="1800" dirty="0">
                        <a:latin typeface="+mn-lt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Who is ‘scientific’?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Those who ask good questions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Well-behaved and articulate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dirty="0"/>
                        <a:t>Aaliyah</a:t>
                      </a:r>
                      <a:r>
                        <a:rPr lang="en-GB" sz="1800" b="1" i="0" baseline="0" dirty="0"/>
                        <a:t> (</a:t>
                      </a:r>
                      <a:r>
                        <a:rPr lang="en-GB" sz="1800" b="1" i="0" dirty="0"/>
                        <a:t>African-American girl) 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/>
                        <a:t>Enthusiastic, engaged, active and creative questioning</a:t>
                      </a:r>
                      <a:endParaRPr lang="en-GB" sz="1800" i="1" dirty="0"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1" dirty="0"/>
                        <a:t>Disengages from science, cannot ‘fit’ with celebrated subject positions</a:t>
                      </a:r>
                      <a:endParaRPr lang="en-GB" sz="1800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dirty="0"/>
                        <a:t>Amy</a:t>
                      </a:r>
                      <a:r>
                        <a:rPr lang="en-GB" sz="1800" b="1" i="0" baseline="0" dirty="0"/>
                        <a:t> (</a:t>
                      </a:r>
                      <a:r>
                        <a:rPr lang="en-GB" sz="1800" b="1" i="0" dirty="0"/>
                        <a:t>White, middle-class girl)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/>
                        <a:t>Top student, problem-solver</a:t>
                      </a:r>
                      <a:endParaRPr lang="en-GB" sz="1800" i="1" dirty="0"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/>
                        <a:t>Near perfect performer – but less scientific behaviours (less questioning, creating experiments etc.), just ‘doing school’</a:t>
                      </a:r>
                      <a:endParaRPr lang="en-GB" sz="1800" i="1" dirty="0">
                        <a:latin typeface="+mn-lt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dirty="0"/>
                        <a:t>William</a:t>
                      </a:r>
                      <a:r>
                        <a:rPr lang="en-GB" sz="1800" b="1" i="0" baseline="0" dirty="0"/>
                        <a:t> (</a:t>
                      </a:r>
                      <a:r>
                        <a:rPr lang="en-GB" sz="1800" b="1" i="0" dirty="0"/>
                        <a:t>Latino boy)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/>
                        <a:t>Conscientious, good student, tries to understand not just complete tasks</a:t>
                      </a:r>
                      <a:endParaRPr lang="en-GB" sz="1800" i="1" dirty="0">
                        <a:latin typeface="+mn-lt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1" dirty="0"/>
                        <a:t>Studious and conscientious but not seen as ‘good at science’ by teacher because seen as too cautious and quiet</a:t>
                      </a:r>
                      <a:endParaRPr lang="en-GB" sz="1800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9048202" y="2919200"/>
            <a:ext cx="547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US-based study from Carlone, Scott and </a:t>
            </a:r>
            <a:r>
              <a:rPr lang="en-GB" dirty="0" err="1"/>
              <a:t>Lowder</a:t>
            </a:r>
            <a:r>
              <a:rPr lang="en-GB" dirty="0"/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11241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79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1F9BAC"/>
                </a:solidFill>
              </a:rPr>
              <a:t>Pillar One: Personalise and Localise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6999514" cy="4351338"/>
          </a:xfrm>
        </p:spPr>
        <p:txBody>
          <a:bodyPr>
            <a:normAutofit/>
          </a:bodyPr>
          <a:lstStyle/>
          <a:p>
            <a:r>
              <a:rPr lang="en-GB" dirty="0"/>
              <a:t>Go beyond contextualising science - personalise and localise it to make relevant to students’ everyday lives</a:t>
            </a:r>
          </a:p>
          <a:p>
            <a:r>
              <a:rPr lang="en-GB" dirty="0"/>
              <a:t>‘When a child’s worldview is left unvalued and expressionless in an educational setting, what should we expect in terms of engagement, investment and learning from that child?’ (Calabrese Barton et al., 2011, p.5)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008" y="3135085"/>
            <a:ext cx="2404792" cy="2444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7942-E591-44A0-A0CA-3BB1C811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08" y="1181099"/>
            <a:ext cx="10515600" cy="1325563"/>
          </a:xfrm>
        </p:spPr>
        <p:txBody>
          <a:bodyPr/>
          <a:lstStyle/>
          <a:p>
            <a:r>
              <a:rPr lang="en-GB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81C8-76F7-46CE-A186-B2CAAEC7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GB" dirty="0"/>
              <a:t>Teachers facilitate examples that are meaningful to their particular students</a:t>
            </a:r>
          </a:p>
          <a:p>
            <a:r>
              <a:rPr lang="en-GB" dirty="0"/>
              <a:t>E.g. Mr. Hobbes’ East London – ‘chicken and rice!”</a:t>
            </a:r>
          </a:p>
          <a:p>
            <a:r>
              <a:rPr lang="en-GB" dirty="0"/>
              <a:t>Local area, football, beauty, etc – Newcastle</a:t>
            </a:r>
          </a:p>
          <a:p>
            <a:r>
              <a:rPr lang="en-GB" dirty="0"/>
              <a:t>Farming/ rural – Leeds area</a:t>
            </a:r>
          </a:p>
          <a:p>
            <a:r>
              <a:rPr lang="en-GB" dirty="0"/>
              <a:t>Family, self (e.g. personal health and experiences), leisure activities, things feel ‘good at’ in outside life – across 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A8B98-0894-4D16-A47B-3F6262B5F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813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EE874D"/>
                </a:solidFill>
              </a:rPr>
              <a:t>Pillar Two: Elicit, Value and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7167465" cy="4351338"/>
          </a:xfrm>
        </p:spPr>
        <p:txBody>
          <a:bodyPr/>
          <a:lstStyle/>
          <a:p>
            <a:r>
              <a:rPr lang="en-GB" dirty="0"/>
              <a:t>A technique for helping to broaden what counts and personalise and localise</a:t>
            </a:r>
          </a:p>
          <a:p>
            <a:r>
              <a:rPr lang="en-GB" dirty="0"/>
              <a:t>Way to support students to feel valued and connected to science</a:t>
            </a:r>
          </a:p>
          <a:p>
            <a:r>
              <a:rPr lang="en-GB" dirty="0"/>
              <a:t>Teachers elicit student experiences, skills and home knowledge (what students ‘bring with them’) in relation to a topic, value (and legitimate) these, and highlight the science connections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316" y="3247053"/>
            <a:ext cx="2489484" cy="2015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942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D5794"/>
                </a:solidFill>
              </a:rPr>
              <a:t>Pillar Three: Building the science capital dimensions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82523"/>
            <a:ext cx="6962192" cy="3875477"/>
          </a:xfrm>
        </p:spPr>
        <p:txBody>
          <a:bodyPr/>
          <a:lstStyle/>
          <a:p>
            <a:r>
              <a:rPr lang="en-GB" dirty="0"/>
              <a:t>Actively cultivate, develop and build science capital dimensions</a:t>
            </a:r>
          </a:p>
          <a:p>
            <a:r>
              <a:rPr lang="en-GB" dirty="0"/>
              <a:t>E.g. build students’ understanding of how science is everywhere in life; build awareness of the transferability of science to any job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007" y="3228392"/>
            <a:ext cx="2614083" cy="2071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/>
          <a:lstStyle/>
          <a:p>
            <a:r>
              <a:rPr lang="en-GB" dirty="0" smtClean="0"/>
              <a:t>Science aspirations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GB" dirty="0" smtClean="0"/>
              <a:t>Lots of time and money has been invested in efforts designed to engage more young people with science …</a:t>
            </a:r>
          </a:p>
          <a:p>
            <a:r>
              <a:rPr lang="en-GB" dirty="0" smtClean="0"/>
              <a:t>… but little change in participation rates (and participation profile)</a:t>
            </a:r>
          </a:p>
          <a:p>
            <a:r>
              <a:rPr lang="en-GB" dirty="0" smtClean="0"/>
              <a:t>Most initiatives have focused in trying to increase interest in science (make it ‘fun’) </a:t>
            </a:r>
          </a:p>
          <a:p>
            <a:r>
              <a:rPr lang="en-GB" dirty="0"/>
              <a:t>B</a:t>
            </a:r>
            <a:r>
              <a:rPr lang="en-GB" dirty="0" smtClean="0"/>
              <a:t>ut our research suggests this is not the main issue …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1642188"/>
            <a:ext cx="10570029" cy="4534775"/>
          </a:xfrm>
        </p:spPr>
        <p:txBody>
          <a:bodyPr>
            <a:normAutofit/>
          </a:bodyPr>
          <a:lstStyle/>
          <a:p>
            <a:r>
              <a:rPr lang="en-GB" dirty="0"/>
              <a:t>Examples of how teachers applied these ideas in their classes plus annotated lesson plans and resources are all available in the handbook</a:t>
            </a:r>
          </a:p>
          <a:p>
            <a:r>
              <a:rPr lang="en-GB" dirty="0"/>
              <a:t>2 minute animation explaining the approach</a:t>
            </a:r>
          </a:p>
          <a:p>
            <a:r>
              <a:rPr lang="en-GB" dirty="0"/>
              <a:t>Short film made with our teachers about their experience of applying the approach</a:t>
            </a:r>
          </a:p>
          <a:p>
            <a:r>
              <a:rPr lang="en-GB" dirty="0"/>
              <a:t>All available on: </a:t>
            </a:r>
            <a:r>
              <a:rPr lang="en-GB" dirty="0">
                <a:hlinkClick r:id="rId2"/>
              </a:rPr>
              <a:t>http://www.ucl.ac.uk/ioe/departments-centres/departments/education-practice-and-society/science-capital-research/science-capital-teaching-approach-pack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679" y="126878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Outcomes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19" y="2248223"/>
            <a:ext cx="6110693" cy="43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255" y="1506058"/>
            <a:ext cx="10515600" cy="4996342"/>
          </a:xfrm>
        </p:spPr>
        <p:txBody>
          <a:bodyPr>
            <a:normAutofit/>
          </a:bodyPr>
          <a:lstStyle/>
          <a:p>
            <a:r>
              <a:rPr lang="en-GB" dirty="0" smtClean="0"/>
              <a:t>Teachers changed their practice (qualitative and quantitative evidence)</a:t>
            </a:r>
          </a:p>
          <a:p>
            <a:r>
              <a:rPr lang="en-GB" dirty="0" smtClean="0"/>
              <a:t>“That’s </a:t>
            </a:r>
            <a:r>
              <a:rPr lang="en-GB" dirty="0"/>
              <a:t>been a best part, you know - it really has changed how I </a:t>
            </a:r>
            <a:r>
              <a:rPr lang="en-GB" dirty="0" smtClean="0"/>
              <a:t>teach” (Ms. Smith)</a:t>
            </a:r>
            <a:endParaRPr lang="en-GB" dirty="0"/>
          </a:p>
          <a:p>
            <a:r>
              <a:rPr lang="en-GB" dirty="0"/>
              <a:t>Students agree that also notice consistent changes in practice in line with the approach (“going off topic”)</a:t>
            </a:r>
          </a:p>
          <a:p>
            <a:pPr lvl="1"/>
            <a:r>
              <a:rPr lang="en-GB" dirty="0"/>
              <a:t>“She teaches you based on what you know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“</a:t>
            </a:r>
            <a:r>
              <a:rPr lang="en-GB" dirty="0"/>
              <a:t>Like she's linking it [science] to jobs that we can have, that was quite interesting”.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854" y="2366098"/>
            <a:ext cx="4782975" cy="1515437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Student science capital significantly increased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5943600" y="553616"/>
          <a:ext cx="5791200" cy="587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16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520937"/>
            <a:ext cx="10515600" cy="1194859"/>
          </a:xfrm>
        </p:spPr>
        <p:txBody>
          <a:bodyPr>
            <a:normAutofit/>
          </a:bodyPr>
          <a:lstStyle/>
          <a:p>
            <a:r>
              <a:rPr lang="en-GB" dirty="0" smtClean="0"/>
              <a:t>Student aspirations to study A level science significantly increased</a:t>
            </a:r>
            <a:endParaRPr lang="en-GB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930400" y="2387600"/>
          <a:ext cx="7518400" cy="447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65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61" y="1914274"/>
            <a:ext cx="5422900" cy="217253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Students attitudes to science improved significantly – e.g. seeing the relevance of science to their lives</a:t>
            </a:r>
            <a:endParaRPr lang="en-GB" sz="3200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5969000" y="728795"/>
          <a:ext cx="5994400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29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38" y="2123977"/>
            <a:ext cx="4861562" cy="26678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Students reported doing more out of school science activities – increase in those doing everyday and once or more a week, and a decrease in those never doing science outside school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5822303" y="792370"/>
          <a:ext cx="6161314" cy="533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2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2" y="1362270"/>
            <a:ext cx="10551367" cy="5495730"/>
          </a:xfrm>
        </p:spPr>
        <p:txBody>
          <a:bodyPr>
            <a:normAutofit fontScale="92500"/>
          </a:bodyPr>
          <a:lstStyle/>
          <a:p>
            <a:r>
              <a:rPr lang="en-GB" dirty="0"/>
              <a:t>Increased interest and enjoyment of lessons</a:t>
            </a:r>
          </a:p>
          <a:p>
            <a:r>
              <a:rPr lang="en-GB" dirty="0"/>
              <a:t>Improved engagement:</a:t>
            </a:r>
          </a:p>
          <a:p>
            <a:pPr marL="457200" lvl="1" indent="0">
              <a:buNone/>
            </a:pPr>
            <a:r>
              <a:rPr lang="en-GB" dirty="0"/>
              <a:t>“So [Y10 bottom set] are a very challenging group of students […] Through the year what I’ve noticed is when [I use the approach] I can see it their eyes … they kind of … like a </a:t>
            </a:r>
            <a:r>
              <a:rPr lang="en-GB" dirty="0" err="1"/>
              <a:t>meerkat</a:t>
            </a:r>
            <a:r>
              <a:rPr lang="en-GB" dirty="0"/>
              <a:t>, they pop up and you can see the engagement and you can see that they talk about it a bit more”.</a:t>
            </a:r>
          </a:p>
          <a:p>
            <a:r>
              <a:rPr lang="en-GB" dirty="0"/>
              <a:t>Improved understanding</a:t>
            </a:r>
            <a:r>
              <a:rPr lang="en-GB" dirty="0" smtClean="0"/>
              <a:t>: “</a:t>
            </a:r>
            <a:r>
              <a:rPr lang="en-GB" dirty="0"/>
              <a:t>Yeah, I feel like we get a better understanding because we can relate to what she's teaching us” (Alfie)</a:t>
            </a:r>
          </a:p>
          <a:p>
            <a:r>
              <a:rPr lang="en-GB" dirty="0"/>
              <a:t>Improved behaviour</a:t>
            </a:r>
          </a:p>
          <a:p>
            <a:r>
              <a:rPr lang="en-GB" dirty="0"/>
              <a:t>More inclusive classroom participation</a:t>
            </a:r>
          </a:p>
          <a:p>
            <a:r>
              <a:rPr lang="en-GB" dirty="0"/>
              <a:t>Attainment</a:t>
            </a:r>
            <a:r>
              <a:rPr lang="en-GB" dirty="0" smtClean="0"/>
              <a:t>: “</a:t>
            </a:r>
            <a:r>
              <a:rPr lang="en-GB" dirty="0"/>
              <a:t>Its been better than the target …. I’m really surprised” (Teacher)</a:t>
            </a:r>
          </a:p>
          <a:p>
            <a:r>
              <a:rPr lang="en-GB" dirty="0"/>
              <a:t>‘Happier’ teachers and shared practice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/>
          <a:lstStyle/>
          <a:p>
            <a:r>
              <a:rPr lang="en-GB" dirty="0"/>
              <a:t>Issues and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0393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Enactment of the approach was varied and takes time – still a developing process</a:t>
            </a:r>
          </a:p>
          <a:p>
            <a:r>
              <a:rPr lang="en-GB" dirty="0"/>
              <a:t>Difficulty of balancing with demands of performativity, esp. at </a:t>
            </a:r>
            <a:r>
              <a:rPr lang="en-GB" dirty="0" smtClean="0"/>
              <a:t>high stakes national test years (GCSE)</a:t>
            </a:r>
            <a:endParaRPr lang="en-GB" dirty="0"/>
          </a:p>
          <a:p>
            <a:r>
              <a:rPr lang="en-GB" dirty="0"/>
              <a:t>Two students were less keen/ sceptical</a:t>
            </a:r>
          </a:p>
          <a:p>
            <a:r>
              <a:rPr lang="en-GB" dirty="0"/>
              <a:t>No change in % of students aspiring to be a scientist or science-related job and marginal decrease in % aspiring to medicine (13%-11%)</a:t>
            </a:r>
          </a:p>
          <a:p>
            <a:r>
              <a:rPr lang="en-GB" dirty="0"/>
              <a:t>Only focused on secondary – whereas </a:t>
            </a:r>
            <a:r>
              <a:rPr lang="en-GB" dirty="0" smtClean="0"/>
              <a:t>issues are evidence in primary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Messages for decision-makers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801947" cy="4668481"/>
          </a:xfrm>
        </p:spPr>
        <p:txBody>
          <a:bodyPr>
            <a:normAutofit/>
          </a:bodyPr>
          <a:lstStyle/>
          <a:p>
            <a:r>
              <a:rPr lang="en-GB" dirty="0" smtClean="0"/>
              <a:t>Support </a:t>
            </a:r>
            <a:r>
              <a:rPr lang="en-GB" dirty="0"/>
              <a:t>young people’s encounters with science (in and beyond the classroom) </a:t>
            </a:r>
            <a:r>
              <a:rPr lang="en-GB" dirty="0" smtClean="0"/>
              <a:t>to be </a:t>
            </a:r>
            <a:r>
              <a:rPr lang="en-GB" dirty="0"/>
              <a:t>based on the science capital educational </a:t>
            </a:r>
            <a:r>
              <a:rPr lang="en-GB" dirty="0" smtClean="0"/>
              <a:t>approach principles</a:t>
            </a:r>
            <a:endParaRPr lang="en-GB" dirty="0"/>
          </a:p>
          <a:p>
            <a:r>
              <a:rPr lang="en-GB" dirty="0" smtClean="0"/>
              <a:t>Focus </a:t>
            </a:r>
            <a:r>
              <a:rPr lang="en-GB" dirty="0"/>
              <a:t>on changing institutional settings and systems – rather than young people</a:t>
            </a:r>
          </a:p>
          <a:p>
            <a:r>
              <a:rPr lang="en-GB" dirty="0" smtClean="0"/>
              <a:t>Take </a:t>
            </a:r>
            <a:r>
              <a:rPr lang="en-GB" dirty="0"/>
              <a:t>the long view: Move from one-off to more sustained approaches</a:t>
            </a:r>
          </a:p>
          <a:p>
            <a:r>
              <a:rPr lang="en-GB" dirty="0" smtClean="0"/>
              <a:t>Use </a:t>
            </a:r>
            <a:r>
              <a:rPr lang="en-GB" dirty="0"/>
              <a:t>science capital survey tools appropriately </a:t>
            </a:r>
          </a:p>
          <a:p>
            <a:r>
              <a:rPr lang="en-GB" dirty="0"/>
              <a:t>I</a:t>
            </a:r>
            <a:r>
              <a:rPr lang="en-GB" dirty="0" smtClean="0"/>
              <a:t>mprove </a:t>
            </a:r>
            <a:r>
              <a:rPr lang="en-GB" dirty="0"/>
              <a:t>connectivity within and between settings: pathways, progression and partnerships 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47" y="1825624"/>
            <a:ext cx="3089695" cy="43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05" y="1119673"/>
            <a:ext cx="10737874" cy="573832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6200" dirty="0" smtClean="0"/>
              <a:t>Ten year study of children’s science and career aspirations</a:t>
            </a:r>
          </a:p>
          <a:p>
            <a:pPr marL="0" indent="0">
              <a:buNone/>
            </a:pPr>
            <a:r>
              <a:rPr lang="en-GB" sz="6200" b="1" dirty="0" smtClean="0"/>
              <a:t>Phase </a:t>
            </a:r>
            <a:r>
              <a:rPr lang="en-GB" sz="6200" b="1" dirty="0"/>
              <a:t>1 (age 10/11)</a:t>
            </a:r>
          </a:p>
          <a:p>
            <a:pPr lvl="1"/>
            <a:r>
              <a:rPr lang="en-GB" sz="6200" dirty="0"/>
              <a:t>Survey of 9,319 Y6 students, 279 primary schools, England</a:t>
            </a:r>
          </a:p>
          <a:p>
            <a:pPr lvl="1"/>
            <a:r>
              <a:rPr lang="en-GB" sz="6200" dirty="0"/>
              <a:t>Interviews with 92 children and </a:t>
            </a:r>
            <a:r>
              <a:rPr lang="en-GB" sz="6200" dirty="0" smtClean="0"/>
              <a:t>84 </a:t>
            </a:r>
            <a:r>
              <a:rPr lang="en-GB" sz="6200" dirty="0"/>
              <a:t>parents</a:t>
            </a:r>
          </a:p>
          <a:p>
            <a:pPr marL="0" indent="0">
              <a:buNone/>
            </a:pPr>
            <a:r>
              <a:rPr lang="en-GB" sz="6200" b="1" dirty="0"/>
              <a:t>Phase 2 (age 12/13)</a:t>
            </a:r>
          </a:p>
          <a:p>
            <a:pPr lvl="1"/>
            <a:r>
              <a:rPr lang="en-GB" sz="6200" dirty="0"/>
              <a:t>Survey of 5,634 Y8 students (69 secondary schools)</a:t>
            </a:r>
          </a:p>
          <a:p>
            <a:pPr lvl="1"/>
            <a:r>
              <a:rPr lang="en-GB" sz="6200" dirty="0"/>
              <a:t>Interviews with 85 children</a:t>
            </a:r>
          </a:p>
          <a:p>
            <a:pPr marL="0" indent="0">
              <a:buNone/>
            </a:pPr>
            <a:r>
              <a:rPr lang="en-GB" sz="6200" b="1" dirty="0"/>
              <a:t>Phase 3 (age 13/14)</a:t>
            </a:r>
          </a:p>
          <a:p>
            <a:pPr lvl="1"/>
            <a:r>
              <a:rPr lang="en-GB" sz="6200" dirty="0"/>
              <a:t>Survey of 4,600 Y9 students</a:t>
            </a:r>
          </a:p>
          <a:p>
            <a:pPr lvl="1"/>
            <a:r>
              <a:rPr lang="en-GB" sz="6200" dirty="0"/>
              <a:t>Interviews with 83 students and </a:t>
            </a:r>
            <a:r>
              <a:rPr lang="en-GB" sz="6200" dirty="0" smtClean="0"/>
              <a:t>73 </a:t>
            </a:r>
            <a:r>
              <a:rPr lang="en-GB" sz="6200" dirty="0"/>
              <a:t>parents</a:t>
            </a:r>
          </a:p>
          <a:p>
            <a:pPr marL="0" indent="0">
              <a:buNone/>
            </a:pPr>
            <a:r>
              <a:rPr lang="en-GB" sz="6200" b="1" dirty="0"/>
              <a:t>Phase 4 (age 15/16)</a:t>
            </a:r>
          </a:p>
          <a:p>
            <a:pPr lvl="1"/>
            <a:r>
              <a:rPr lang="en-GB" sz="6200" dirty="0"/>
              <a:t>Survey of 13,421 Y11 students</a:t>
            </a:r>
          </a:p>
          <a:p>
            <a:pPr lvl="1"/>
            <a:r>
              <a:rPr lang="en-GB" sz="6200" dirty="0"/>
              <a:t>Interviews with 70 students and </a:t>
            </a:r>
            <a:r>
              <a:rPr lang="en-GB" sz="6200" dirty="0" smtClean="0"/>
              <a:t>67 </a:t>
            </a:r>
            <a:r>
              <a:rPr lang="en-GB" sz="6200" dirty="0"/>
              <a:t>parents</a:t>
            </a:r>
            <a:endParaRPr lang="en-GB" sz="6200" b="1" dirty="0"/>
          </a:p>
          <a:p>
            <a:pPr marL="0" indent="0">
              <a:buNone/>
            </a:pPr>
            <a:r>
              <a:rPr lang="en-GB" sz="6200" b="1" dirty="0"/>
              <a:t>Phase 5 (age 18/19)</a:t>
            </a:r>
          </a:p>
          <a:p>
            <a:pPr lvl="1"/>
            <a:r>
              <a:rPr lang="en-GB" sz="6200" dirty="0"/>
              <a:t>Survey of 7,013 Y13 students</a:t>
            </a:r>
          </a:p>
          <a:p>
            <a:pPr lvl="1"/>
            <a:r>
              <a:rPr lang="en-GB" sz="6200" dirty="0"/>
              <a:t>Interviews with </a:t>
            </a:r>
            <a:r>
              <a:rPr lang="en-GB" sz="6200" dirty="0" smtClean="0"/>
              <a:t>61 students </a:t>
            </a:r>
            <a:r>
              <a:rPr lang="en-GB" sz="6200" dirty="0"/>
              <a:t>and </a:t>
            </a:r>
            <a:r>
              <a:rPr lang="en-GB" sz="6200" dirty="0" smtClean="0"/>
              <a:t>65 parents</a:t>
            </a:r>
            <a:endParaRPr lang="en-GB" sz="6200" dirty="0"/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568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Aspires/ Aspires 2 study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64" y="876326"/>
            <a:ext cx="1715225" cy="25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10" y="1081164"/>
            <a:ext cx="10515600" cy="1325563"/>
          </a:xfrm>
        </p:spPr>
        <p:txBody>
          <a:bodyPr/>
          <a:lstStyle/>
          <a:p>
            <a:r>
              <a:rPr lang="en-GB" dirty="0" smtClean="0"/>
              <a:t>Conclusions and 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255" y="2098043"/>
            <a:ext cx="10515600" cy="459200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Our relationship to science is socially patterned and formed through complex interactions of multiple factors</a:t>
            </a:r>
          </a:p>
          <a:p>
            <a:r>
              <a:rPr lang="en-GB" dirty="0" smtClean="0"/>
              <a:t>It is particularly shaped by the interaction of our science capital, habitus and the ‘field’</a:t>
            </a:r>
          </a:p>
          <a:p>
            <a:r>
              <a:rPr lang="en-GB" dirty="0" smtClean="0"/>
              <a:t>If we want to improve people’s relationships with science, increasing </a:t>
            </a:r>
            <a:r>
              <a:rPr lang="en-GB" dirty="0"/>
              <a:t>interest is not enough </a:t>
            </a:r>
            <a:r>
              <a:rPr lang="en-GB" dirty="0" smtClean="0"/>
              <a:t>– we </a:t>
            </a:r>
            <a:r>
              <a:rPr lang="en-GB" dirty="0"/>
              <a:t>need to build science capital</a:t>
            </a:r>
          </a:p>
          <a:p>
            <a:r>
              <a:rPr lang="en-GB" dirty="0"/>
              <a:t>Building science capital does seem possible </a:t>
            </a:r>
            <a:r>
              <a:rPr lang="en-GB" dirty="0" smtClean="0"/>
              <a:t>… but means making changes to the field, rather than just focusing on trying to change young people</a:t>
            </a:r>
            <a:endParaRPr lang="en-GB" dirty="0"/>
          </a:p>
          <a:p>
            <a:r>
              <a:rPr lang="en-GB" dirty="0" smtClean="0"/>
              <a:t>More support for educators </a:t>
            </a:r>
            <a:r>
              <a:rPr lang="en-GB" dirty="0"/>
              <a:t>to engage with more complex &amp; nuanced understandings of </a:t>
            </a:r>
            <a:r>
              <a:rPr lang="en-GB" dirty="0" smtClean="0"/>
              <a:t>inequality and to have spaces and resources for </a:t>
            </a:r>
            <a:r>
              <a:rPr lang="en-GB" dirty="0"/>
              <a:t>professional reflection and taking ‘risks’</a:t>
            </a:r>
          </a:p>
          <a:p>
            <a:r>
              <a:rPr lang="en-GB" dirty="0" smtClean="0"/>
              <a:t>No simple </a:t>
            </a:r>
            <a:r>
              <a:rPr lang="en-GB" dirty="0"/>
              <a:t>or one-off </a:t>
            </a:r>
            <a:r>
              <a:rPr lang="en-GB" dirty="0" smtClean="0"/>
              <a:t>intervention will change STEM participation – we need policy change and longer term initiatives and support. But we think it is possible!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3" y="1070870"/>
            <a:ext cx="11607282" cy="13255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10 further thoughts for applying SCTA principles in STEM outreach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90" y="2245405"/>
            <a:ext cx="10439400" cy="461259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DO share and apply SCTA principles to all forms of outreach and activity!</a:t>
            </a:r>
          </a:p>
          <a:p>
            <a:pPr marL="514350" indent="-514350">
              <a:buAutoNum type="arabicPeriod"/>
            </a:pPr>
            <a:r>
              <a:rPr lang="en-GB" dirty="0" smtClean="0"/>
              <a:t>Do provide support, time and fora for staff to get to grips with the approach and reflect (individually and collectively)</a:t>
            </a:r>
          </a:p>
          <a:p>
            <a:pPr marL="514350" indent="-514350">
              <a:buAutoNum type="arabicPeriod"/>
            </a:pPr>
            <a:r>
              <a:rPr lang="en-GB" dirty="0" smtClean="0"/>
              <a:t>DON’T just focus on ‘external’ and one-off STEM activities, interventions and opportunities (e.g. external visitor) – DO look at mainstreaming and everyday practice</a:t>
            </a:r>
          </a:p>
          <a:p>
            <a:pPr marL="514350" indent="-514350">
              <a:buAutoNum type="arabicPeriod"/>
            </a:pPr>
            <a:r>
              <a:rPr lang="en-GB" dirty="0" smtClean="0"/>
              <a:t>DON’T just focus on the value of STEM for STEM destinations - DO emphasise the transferability of STEM for </a:t>
            </a:r>
            <a:r>
              <a:rPr lang="en-GB" i="1" dirty="0" smtClean="0"/>
              <a:t>any</a:t>
            </a:r>
            <a:r>
              <a:rPr lang="en-GB" dirty="0" smtClean="0"/>
              <a:t> job/ career</a:t>
            </a:r>
          </a:p>
          <a:p>
            <a:pPr marL="514350" indent="-514350">
              <a:buAutoNum type="arabicPeriod"/>
            </a:pPr>
            <a:r>
              <a:rPr lang="en-GB" dirty="0" smtClean="0"/>
              <a:t>DO personalise, localise and link the STEM content to what matters most to these particular young people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10" y="1586204"/>
            <a:ext cx="10588690" cy="5057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6. DO </a:t>
            </a:r>
            <a:r>
              <a:rPr lang="en-GB" dirty="0"/>
              <a:t>take an assets-based approach (value what they bring with them – no ‘empty bags</a:t>
            </a:r>
            <a:r>
              <a:rPr lang="en-GB" dirty="0" smtClean="0"/>
              <a:t>’)</a:t>
            </a:r>
          </a:p>
          <a:p>
            <a:pPr marL="0" indent="0">
              <a:buNone/>
            </a:pPr>
            <a:r>
              <a:rPr lang="en-GB" dirty="0" smtClean="0"/>
              <a:t>7. DO </a:t>
            </a:r>
            <a:r>
              <a:rPr lang="en-GB" dirty="0"/>
              <a:t>use STEM as a vehicle for social justice – not an end in itself or a ‘civilising </a:t>
            </a:r>
            <a:r>
              <a:rPr lang="en-GB" dirty="0" smtClean="0"/>
              <a:t>mission’</a:t>
            </a:r>
          </a:p>
          <a:p>
            <a:pPr marL="0" indent="0">
              <a:buNone/>
            </a:pPr>
            <a:r>
              <a:rPr lang="en-GB" dirty="0" smtClean="0"/>
              <a:t>8. DO </a:t>
            </a:r>
            <a:r>
              <a:rPr lang="en-GB" dirty="0"/>
              <a:t>join up across primary/ secondary and informal sectors where </a:t>
            </a:r>
            <a:r>
              <a:rPr lang="en-GB" dirty="0" smtClean="0"/>
              <a:t>possible</a:t>
            </a:r>
          </a:p>
          <a:p>
            <a:pPr marL="0" indent="0">
              <a:buNone/>
            </a:pPr>
            <a:r>
              <a:rPr lang="en-GB" dirty="0" smtClean="0"/>
              <a:t>9. DO </a:t>
            </a:r>
            <a:r>
              <a:rPr lang="en-GB" dirty="0"/>
              <a:t>focus on diversity, representation and implicit messages that are conveyed within and by you, your activity and setting – how/are students experiencing a culture of science as ‘for all</a:t>
            </a:r>
            <a:r>
              <a:rPr lang="en-GB" dirty="0" smtClean="0"/>
              <a:t>’?</a:t>
            </a:r>
          </a:p>
          <a:p>
            <a:pPr marL="0" indent="0">
              <a:buNone/>
            </a:pPr>
            <a:r>
              <a:rPr lang="en-GB" dirty="0" smtClean="0"/>
              <a:t>10. DON’T </a:t>
            </a:r>
            <a:r>
              <a:rPr lang="en-GB" dirty="0"/>
              <a:t>forget – widening access will require reducing privilege (zero sum game)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02" y="264335"/>
            <a:ext cx="10515600" cy="1325563"/>
          </a:xfrm>
        </p:spPr>
        <p:txBody>
          <a:bodyPr/>
          <a:lstStyle/>
          <a:p>
            <a:r>
              <a:rPr lang="en-GB" dirty="0"/>
              <a:t>More </a:t>
            </a:r>
            <a:r>
              <a:rPr lang="en-GB" dirty="0" smtClean="0"/>
              <a:t>info/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233" y="1403285"/>
            <a:ext cx="10515600" cy="5268102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/>
              <a:t>Science Capital Teaching Approach manual, films and infographic: </a:t>
            </a:r>
            <a:r>
              <a:rPr lang="en-GB" dirty="0">
                <a:hlinkClick r:id="rId2"/>
              </a:rPr>
              <a:t>http://www.ucl.ac.uk/ioe/departments-centres/departments/education-practice-and-society/science-capital-research/science-capital-teaching-approach-pack</a:t>
            </a:r>
            <a:endParaRPr lang="en-GB" dirty="0"/>
          </a:p>
          <a:p>
            <a:r>
              <a:rPr lang="en-GB" b="1" dirty="0"/>
              <a:t>2 minute animations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What is science capital? </a:t>
            </a:r>
            <a:r>
              <a:rPr lang="en-GB" dirty="0">
                <a:hlinkClick r:id="rId3" tooltip="http://buff.ly/1FmfXsi"/>
              </a:rPr>
              <a:t>buff.ly/1FmfXsi</a:t>
            </a:r>
            <a:endParaRPr lang="en-GB" dirty="0"/>
          </a:p>
          <a:p>
            <a:pPr lvl="1"/>
            <a:r>
              <a:rPr lang="en-GB" dirty="0"/>
              <a:t>A science capital approach to building engagement: </a:t>
            </a:r>
            <a:r>
              <a:rPr lang="en-GB" dirty="0">
                <a:hlinkClick r:id="rId4"/>
              </a:rPr>
              <a:t>https://www.youtube.com/watch?v=NDuEZFRt59M</a:t>
            </a:r>
            <a:endParaRPr lang="en-GB" dirty="0"/>
          </a:p>
          <a:p>
            <a:pPr lvl="1"/>
            <a:r>
              <a:rPr lang="en-GB" dirty="0"/>
              <a:t>The science capital teaching approach: </a:t>
            </a:r>
            <a:r>
              <a:rPr lang="en-GB" dirty="0">
                <a:hlinkClick r:id="rId5"/>
              </a:rPr>
              <a:t>www.ucl.ac.uk/ioe-sciencecapital</a:t>
            </a:r>
            <a:endParaRPr lang="en-GB" dirty="0"/>
          </a:p>
          <a:p>
            <a:r>
              <a:rPr lang="en-GB" b="1" dirty="0"/>
              <a:t>Teacher films:</a:t>
            </a:r>
          </a:p>
          <a:p>
            <a:pPr lvl="1"/>
            <a:r>
              <a:rPr lang="en-GB" dirty="0"/>
              <a:t>Science capital teaching approach film: </a:t>
            </a:r>
          </a:p>
          <a:p>
            <a:pPr lvl="1"/>
            <a:r>
              <a:rPr lang="en-GB" dirty="0">
                <a:hlinkClick r:id="rId6"/>
              </a:rPr>
              <a:t>https://www.youtube.com/watch?v=XDCekYVTkws</a:t>
            </a:r>
            <a:endParaRPr lang="en-GB" dirty="0"/>
          </a:p>
          <a:p>
            <a:pPr lvl="1"/>
            <a:r>
              <a:rPr lang="en-GB" dirty="0"/>
              <a:t>Science capital teaching approach trailer: </a:t>
            </a:r>
            <a:r>
              <a:rPr lang="en-GB" dirty="0">
                <a:hlinkClick r:id="rId7"/>
              </a:rPr>
              <a:t>https://www.youtube.com/embed/AxJP789Zu8U</a:t>
            </a:r>
            <a:endParaRPr lang="en-GB" dirty="0"/>
          </a:p>
          <a:p>
            <a:r>
              <a:rPr lang="en-GB" b="1" dirty="0"/>
              <a:t>Summaries, reports and papers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Science Capital Made Clear: </a:t>
            </a:r>
            <a:r>
              <a:rPr lang="en-GB" u="sng" dirty="0">
                <a:solidFill>
                  <a:srgbClr val="0070C0"/>
                </a:solidFill>
              </a:rPr>
              <a:t>buff.ly/1XerGPE</a:t>
            </a:r>
          </a:p>
          <a:p>
            <a:pPr lvl="1"/>
            <a:r>
              <a:rPr lang="en-GB" dirty="0"/>
              <a:t>Selection of research briefs, publications and short reports on our website</a:t>
            </a:r>
          </a:p>
          <a:p>
            <a:pPr lvl="1"/>
            <a:r>
              <a:rPr lang="en-GB" dirty="0" err="1"/>
              <a:t>TedX</a:t>
            </a:r>
            <a:r>
              <a:rPr lang="en-GB" dirty="0"/>
              <a:t> talk: </a:t>
            </a:r>
            <a:r>
              <a:rPr lang="en-GB" b="1" dirty="0">
                <a:hlinkClick r:id="rId8"/>
              </a:rPr>
              <a:t>https://www.youtube.com/watch?v=g8D3fr-0aJ0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9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en-GB" dirty="0" smtClean="0"/>
              <a:t>Thank you! Feel free to contact us: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Website: </a:t>
            </a:r>
            <a:r>
              <a:rPr lang="en-GB" dirty="0"/>
              <a:t>	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www.ucl.ac.uk/ioe/departments-centres/departments/education-practice-and-society/aspires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</a:t>
            </a:r>
            <a:r>
              <a:rPr lang="en-GB" dirty="0" smtClean="0">
                <a:hlinkClick r:id="rId3"/>
              </a:rPr>
              <a:t>www.ucl.ac.uk/ioe-sciencecapital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Twitter: 	@ASPIRES2science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Email: 	</a:t>
            </a:r>
            <a:r>
              <a:rPr lang="en-GB" dirty="0" smtClean="0">
                <a:hlinkClick r:id="rId4"/>
              </a:rPr>
              <a:t>i</a:t>
            </a:r>
            <a:r>
              <a:rPr lang="en-GB" dirty="0" smtClean="0">
                <a:hlinkClick r:id="rId5"/>
              </a:rPr>
              <a:t>oe.aspires2@ucl.ac.uk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32113" y="5591081"/>
            <a:ext cx="843373" cy="7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3908" y="5463814"/>
            <a:ext cx="1216519" cy="8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1231640" y="851156"/>
          <a:ext cx="9032033" cy="651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Slide" r:id="rId4" imgW="372223" imgH="279713" progId="PowerPoint.Slide.12">
                  <p:embed/>
                </p:oleObj>
              </mc:Choice>
              <mc:Fallback>
                <p:oleObj name="Slide" r:id="rId4" imgW="372223" imgH="279713" progId="PowerPoint.Slide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640" y="851156"/>
                        <a:ext cx="9032033" cy="65106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61528" y="6207115"/>
            <a:ext cx="424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Only asked of Y13 students studying at least one science A level </a:t>
            </a:r>
          </a:p>
          <a:p>
            <a:r>
              <a:rPr lang="en-GB" sz="1200" dirty="0"/>
              <a:t>** Y13 data is weighted to national A level science entries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9856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Science is interesting – but not for me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067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34" y="158522"/>
            <a:ext cx="10515600" cy="1325563"/>
          </a:xfrm>
        </p:spPr>
        <p:txBody>
          <a:bodyPr/>
          <a:lstStyle/>
          <a:p>
            <a:r>
              <a:rPr lang="en-GB" b="1" dirty="0" smtClean="0"/>
              <a:t>Aspirations </a:t>
            </a:r>
            <a:r>
              <a:rPr lang="en-GB" b="1" dirty="0"/>
              <a:t>age </a:t>
            </a:r>
            <a:r>
              <a:rPr lang="en-GB" b="1" dirty="0" smtClean="0"/>
              <a:t>10 -</a:t>
            </a:r>
            <a:r>
              <a:rPr lang="en-GB" b="1" dirty="0"/>
              <a:t>18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FD2CA7E-C6E8-CB48-989B-370BEF02A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4451" y="1484085"/>
            <a:ext cx="9462577" cy="4972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26402" y="6211668"/>
            <a:ext cx="331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r>
              <a:rPr lang="en-GB" sz="1200" dirty="0" smtClean="0"/>
              <a:t>* </a:t>
            </a:r>
            <a:r>
              <a:rPr lang="en-GB" sz="1200" dirty="0"/>
              <a:t>Y13 data is weighted to national A level science entries</a:t>
            </a:r>
          </a:p>
        </p:txBody>
      </p:sp>
    </p:spTree>
    <p:extLst>
      <p:ext uri="{BB962C8B-B14F-4D97-AF65-F5344CB8AC3E}">
        <p14:creationId xmlns:p14="http://schemas.microsoft.com/office/powerpoint/2010/main" val="41748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713232" y="1340768"/>
          <a:ext cx="10259568" cy="451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98600" y="6055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+mj-lt"/>
              </a:rPr>
              <a:t>What careers do students aspire to?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347112" y="6453862"/>
          <a:ext cx="5440972" cy="40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92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0446"/>
            <a:ext cx="10515600" cy="1325563"/>
          </a:xfrm>
        </p:spPr>
        <p:txBody>
          <a:bodyPr/>
          <a:lstStyle/>
          <a:p>
            <a:r>
              <a:rPr lang="en-GB" dirty="0" smtClean="0"/>
              <a:t>What shapes these patterns?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6009"/>
            <a:ext cx="10515600" cy="4061991"/>
          </a:xfrm>
        </p:spPr>
        <p:txBody>
          <a:bodyPr>
            <a:normAutofit/>
          </a:bodyPr>
          <a:lstStyle/>
          <a:p>
            <a:r>
              <a:rPr lang="en-GB" dirty="0" smtClean="0"/>
              <a:t>Schools, teachers and education system</a:t>
            </a:r>
          </a:p>
          <a:p>
            <a:r>
              <a:rPr lang="en-GB" dirty="0" smtClean="0"/>
              <a:t>Careers education</a:t>
            </a:r>
          </a:p>
          <a:p>
            <a:r>
              <a:rPr lang="en-GB" dirty="0" smtClean="0"/>
              <a:t>Popular representations </a:t>
            </a:r>
          </a:p>
          <a:p>
            <a:r>
              <a:rPr lang="en-GB" dirty="0" smtClean="0"/>
              <a:t>‘Science capital’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/>
          <a:lstStyle/>
          <a:p>
            <a:r>
              <a:rPr lang="en-GB" dirty="0" smtClean="0"/>
              <a:t>Schools, teachers and education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Differential expectations and stereotyping (e.g. ‘you need a boy brain to study physics’; see also Heidi </a:t>
            </a:r>
            <a:r>
              <a:rPr lang="en-GB" dirty="0" err="1" smtClean="0"/>
              <a:t>Carlone’s</a:t>
            </a:r>
            <a:r>
              <a:rPr lang="en-GB" dirty="0" smtClean="0"/>
              <a:t> research)</a:t>
            </a:r>
          </a:p>
          <a:p>
            <a:r>
              <a:rPr lang="en-GB" dirty="0" smtClean="0"/>
              <a:t>Teacher supply, retention and specialism</a:t>
            </a:r>
          </a:p>
          <a:p>
            <a:r>
              <a:rPr lang="en-GB" dirty="0" smtClean="0"/>
              <a:t>In England:</a:t>
            </a:r>
          </a:p>
          <a:p>
            <a:pPr lvl="1"/>
            <a:r>
              <a:rPr lang="en-GB" dirty="0" smtClean="0"/>
              <a:t>Stratification of science age 13 (‘Double’ and ‘Triple’ routes – school choice and channelling; inequalities in which schools can offer high status Triple);</a:t>
            </a:r>
          </a:p>
          <a:p>
            <a:pPr lvl="1"/>
            <a:r>
              <a:rPr lang="en-GB" dirty="0" smtClean="0"/>
              <a:t>Restrictive entry / gatekeeping to Advanced Level Physics; </a:t>
            </a:r>
          </a:p>
          <a:p>
            <a:pPr lvl="1"/>
            <a:r>
              <a:rPr lang="en-GB" dirty="0" smtClean="0"/>
              <a:t>Grade severity in Advanced Level Physics;</a:t>
            </a:r>
          </a:p>
          <a:p>
            <a:pPr lvl="1"/>
            <a:r>
              <a:rPr lang="en-GB" dirty="0" smtClean="0"/>
              <a:t>Culture of early specialisation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2848</Words>
  <Application>Microsoft Office PowerPoint</Application>
  <PresentationFormat>Widescreen</PresentationFormat>
  <Paragraphs>254</Paragraphs>
  <Slides>44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Gill Sans</vt:lpstr>
      <vt:lpstr>Office Theme</vt:lpstr>
      <vt:lpstr>Slide</vt:lpstr>
      <vt:lpstr>Improving young people’s STEM engagement and participation: A science capital approach</vt:lpstr>
      <vt:lpstr>Why do we need to improve young people’s relationship with STEM?</vt:lpstr>
      <vt:lpstr>Science aspirations</vt:lpstr>
      <vt:lpstr>PowerPoint Presentation</vt:lpstr>
      <vt:lpstr>Science is interesting – but not for me</vt:lpstr>
      <vt:lpstr>Aspirations age 10 -18</vt:lpstr>
      <vt:lpstr>PowerPoint Presentation</vt:lpstr>
      <vt:lpstr>What shapes these patterns?</vt:lpstr>
      <vt:lpstr>Schools, teachers and education system</vt:lpstr>
      <vt:lpstr>Careers Education – patchy and patterned</vt:lpstr>
      <vt:lpstr>Popular representations</vt:lpstr>
      <vt:lpstr>Science capital</vt:lpstr>
      <vt:lpstr>Main dimensions of science capital</vt:lpstr>
      <vt:lpstr>‘STEM capital’</vt:lpstr>
      <vt:lpstr>A sociological lens</vt:lpstr>
      <vt:lpstr>Habitus</vt:lpstr>
      <vt:lpstr>Interaction of habitus + capital</vt:lpstr>
      <vt:lpstr>Interaction with the ‘field’</vt:lpstr>
      <vt:lpstr>An analogy</vt:lpstr>
      <vt:lpstr>What can be done?</vt:lpstr>
      <vt:lpstr>The Science Capital Teaching Approach</vt:lpstr>
      <vt:lpstr>Enterprising Science project</vt:lpstr>
      <vt:lpstr>PowerPoint Presentation</vt:lpstr>
      <vt:lpstr>Foundation: Broadening what counts</vt:lpstr>
      <vt:lpstr>Why broaden what counts? (Carlone et al.)</vt:lpstr>
      <vt:lpstr>Pillar One: Personalise and Localise</vt:lpstr>
      <vt:lpstr>Examples</vt:lpstr>
      <vt:lpstr>Pillar Two: Elicit, Value and Link</vt:lpstr>
      <vt:lpstr>Pillar Three: Building the science capital dimensions </vt:lpstr>
      <vt:lpstr>PowerPoint Presentation</vt:lpstr>
      <vt:lpstr>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and limitations</vt:lpstr>
      <vt:lpstr>Messages for decision-makers</vt:lpstr>
      <vt:lpstr>Conclusions and Implications</vt:lpstr>
      <vt:lpstr>10 further thoughts for applying SCTA principles in STEM outreach</vt:lpstr>
      <vt:lpstr>PowerPoint Presentation</vt:lpstr>
      <vt:lpstr>More info/ resources</vt:lpstr>
      <vt:lpstr>Thank you! Feel free to contact us:</vt:lpstr>
    </vt:vector>
  </TitlesOfParts>
  <Company>King's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young people’s engagement with STEM: A science capital approach</dc:title>
  <dc:creator>Louise Archer</dc:creator>
  <cp:lastModifiedBy>Kate Holmes</cp:lastModifiedBy>
  <cp:revision>26</cp:revision>
  <cp:lastPrinted>2018-11-13T14:37:21Z</cp:lastPrinted>
  <dcterms:created xsi:type="dcterms:W3CDTF">2018-09-10T16:20:49Z</dcterms:created>
  <dcterms:modified xsi:type="dcterms:W3CDTF">2018-11-13T14:38:12Z</dcterms:modified>
</cp:coreProperties>
</file>