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360" r:id="rId5"/>
    <p:sldId id="369" r:id="rId6"/>
    <p:sldId id="257" r:id="rId7"/>
    <p:sldId id="279" r:id="rId8"/>
    <p:sldId id="372" r:id="rId9"/>
    <p:sldId id="387" r:id="rId10"/>
    <p:sldId id="394" r:id="rId11"/>
    <p:sldId id="374" r:id="rId12"/>
    <p:sldId id="392" r:id="rId13"/>
    <p:sldId id="391" r:id="rId14"/>
    <p:sldId id="393" r:id="rId15"/>
    <p:sldId id="382" r:id="rId16"/>
    <p:sldId id="333" r:id="rId17"/>
  </p:sldIdLst>
  <p:sldSz cx="24382413" cy="13716000"/>
  <p:notesSz cx="20104100" cy="11309350"/>
  <p:defaultTextStyle>
    <a:defPPr>
      <a:defRPr kern="0"/>
    </a:defPPr>
  </p:defaultTextStyle>
  <p:extLst>
    <p:ext uri="{EFAFB233-063F-42B5-8137-9DF3F51BA10A}">
      <p15:sldGuideLst xmlns:p15="http://schemas.microsoft.com/office/powerpoint/2012/main">
        <p15:guide id="1" orient="horz" pos="3493" userDrawn="1">
          <p15:clr>
            <a:srgbClr val="A4A3A4"/>
          </p15:clr>
        </p15:guide>
        <p15:guide id="2" pos="2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51B"/>
    <a:srgbClr val="E525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69961-6480-4818-9B9D-B8EEF5B49EB4}" v="20" dt="2025-12-19T10:49:06.9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76392" autoAdjust="0"/>
  </p:normalViewPr>
  <p:slideViewPr>
    <p:cSldViewPr snapToGrid="0">
      <p:cViewPr varScale="1">
        <p:scale>
          <a:sx n="17" d="100"/>
          <a:sy n="17" d="100"/>
        </p:scale>
        <p:origin x="1048" y="8"/>
      </p:cViewPr>
      <p:guideLst>
        <p:guide orient="horz" pos="3493"/>
        <p:guide pos="2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F4F57B6-5A8E-7F4E-823B-AA7138594EB9}" type="datetimeFigureOut">
              <a:rPr lang="en-US" smtClean="0"/>
              <a:t>12/19/2025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C6289FED-682F-A74F-9F72-F4E38377F30F}" type="slidenum">
              <a:rPr lang="en-US" smtClean="0"/>
              <a:t>‹#›</a:t>
            </a:fld>
            <a:endParaRPr lang="en-US"/>
          </a:p>
        </p:txBody>
      </p:sp>
    </p:spTree>
    <p:extLst>
      <p:ext uri="{BB962C8B-B14F-4D97-AF65-F5344CB8AC3E}">
        <p14:creationId xmlns:p14="http://schemas.microsoft.com/office/powerpoint/2010/main" val="1840334140"/>
      </p:ext>
    </p:extLst>
  </p:cSld>
  <p:clrMap bg1="lt1" tx1="dk1" bg2="lt2" tx2="dk2" accent1="accent1" accent2="accent2" accent3="accent3" accent4="accent4" accent5="accent5" accent6="accent6" hlink="hlink" folHlink="folHlink"/>
  <p:notesStyle>
    <a:lvl1pPr marL="0" algn="l" defTabSz="1108984" rtl="0" eaLnBrk="1" latinLnBrk="0" hangingPunct="1">
      <a:defRPr sz="1455" kern="1200">
        <a:solidFill>
          <a:schemeClr val="tx1"/>
        </a:solidFill>
        <a:latin typeface="+mn-lt"/>
        <a:ea typeface="+mn-ea"/>
        <a:cs typeface="+mn-cs"/>
      </a:defRPr>
    </a:lvl1pPr>
    <a:lvl2pPr marL="554492" algn="l" defTabSz="1108984" rtl="0" eaLnBrk="1" latinLnBrk="0" hangingPunct="1">
      <a:defRPr sz="1455" kern="1200">
        <a:solidFill>
          <a:schemeClr val="tx1"/>
        </a:solidFill>
        <a:latin typeface="+mn-lt"/>
        <a:ea typeface="+mn-ea"/>
        <a:cs typeface="+mn-cs"/>
      </a:defRPr>
    </a:lvl2pPr>
    <a:lvl3pPr marL="1108984" algn="l" defTabSz="1108984" rtl="0" eaLnBrk="1" latinLnBrk="0" hangingPunct="1">
      <a:defRPr sz="1455" kern="1200">
        <a:solidFill>
          <a:schemeClr val="tx1"/>
        </a:solidFill>
        <a:latin typeface="+mn-lt"/>
        <a:ea typeface="+mn-ea"/>
        <a:cs typeface="+mn-cs"/>
      </a:defRPr>
    </a:lvl3pPr>
    <a:lvl4pPr marL="1663476" algn="l" defTabSz="1108984" rtl="0" eaLnBrk="1" latinLnBrk="0" hangingPunct="1">
      <a:defRPr sz="1455" kern="1200">
        <a:solidFill>
          <a:schemeClr val="tx1"/>
        </a:solidFill>
        <a:latin typeface="+mn-lt"/>
        <a:ea typeface="+mn-ea"/>
        <a:cs typeface="+mn-cs"/>
      </a:defRPr>
    </a:lvl4pPr>
    <a:lvl5pPr marL="2217969" algn="l" defTabSz="1108984" rtl="0" eaLnBrk="1" latinLnBrk="0" hangingPunct="1">
      <a:defRPr sz="1455" kern="1200">
        <a:solidFill>
          <a:schemeClr val="tx1"/>
        </a:solidFill>
        <a:latin typeface="+mn-lt"/>
        <a:ea typeface="+mn-ea"/>
        <a:cs typeface="+mn-cs"/>
      </a:defRPr>
    </a:lvl5pPr>
    <a:lvl6pPr marL="2772461" algn="l" defTabSz="1108984" rtl="0" eaLnBrk="1" latinLnBrk="0" hangingPunct="1">
      <a:defRPr sz="1455" kern="1200">
        <a:solidFill>
          <a:schemeClr val="tx1"/>
        </a:solidFill>
        <a:latin typeface="+mn-lt"/>
        <a:ea typeface="+mn-ea"/>
        <a:cs typeface="+mn-cs"/>
      </a:defRPr>
    </a:lvl6pPr>
    <a:lvl7pPr marL="3326953" algn="l" defTabSz="1108984" rtl="0" eaLnBrk="1" latinLnBrk="0" hangingPunct="1">
      <a:defRPr sz="1455" kern="1200">
        <a:solidFill>
          <a:schemeClr val="tx1"/>
        </a:solidFill>
        <a:latin typeface="+mn-lt"/>
        <a:ea typeface="+mn-ea"/>
        <a:cs typeface="+mn-cs"/>
      </a:defRPr>
    </a:lvl7pPr>
    <a:lvl8pPr marL="3881445" algn="l" defTabSz="1108984" rtl="0" eaLnBrk="1" latinLnBrk="0" hangingPunct="1">
      <a:defRPr sz="1455" kern="1200">
        <a:solidFill>
          <a:schemeClr val="tx1"/>
        </a:solidFill>
        <a:latin typeface="+mn-lt"/>
        <a:ea typeface="+mn-ea"/>
        <a:cs typeface="+mn-cs"/>
      </a:defRPr>
    </a:lvl8pPr>
    <a:lvl9pPr marL="4435937" algn="l" defTabSz="1108984" rtl="0" eaLnBrk="1" latinLnBrk="0" hangingPunct="1">
      <a:defRPr sz="14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2CBA8-7A72-DDB8-9573-916ED7A57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95728-624D-5339-E39D-20E9A5DEF86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F9ED2CF-9F1F-2883-3D5D-CFA6E36D62DE}"/>
              </a:ext>
            </a:extLst>
          </p:cNvPr>
          <p:cNvSpPr>
            <a:spLocks noGrp="1"/>
          </p:cNvSpPr>
          <p:nvPr>
            <p:ph type="body" idx="1"/>
          </p:nvPr>
        </p:nvSpPr>
        <p:spPr/>
        <p:txBody>
          <a:bodyPr/>
          <a:lstStyle/>
          <a:p>
            <a:r>
              <a:rPr lang="en-US" dirty="0"/>
              <a:t>Together at Cardiff is a service provided in Cardiff University and provides dedicated support to carers but also care experienced, estranged, military experienced and asylum seeking students. </a:t>
            </a:r>
          </a:p>
          <a:p>
            <a:r>
              <a:rPr lang="en-US" dirty="0"/>
              <a:t>This service is provided once a student has been made an offer at the university or attended an open day all the way through to graduation. This is for undergraduate, postgraduate and PhD students.</a:t>
            </a:r>
          </a:p>
          <a:p>
            <a:r>
              <a:rPr lang="en-US" dirty="0"/>
              <a:t>The current support covers carers of all ages. </a:t>
            </a:r>
          </a:p>
        </p:txBody>
      </p:sp>
      <p:sp>
        <p:nvSpPr>
          <p:cNvPr id="4" name="Slide Number Placeholder 3">
            <a:extLst>
              <a:ext uri="{FF2B5EF4-FFF2-40B4-BE49-F238E27FC236}">
                <a16:creationId xmlns:a16="http://schemas.microsoft.com/office/drawing/2014/main" id="{EA8C7388-E66A-EBE3-C274-6DB9B4F6BD47}"/>
              </a:ext>
            </a:extLst>
          </p:cNvPr>
          <p:cNvSpPr>
            <a:spLocks noGrp="1"/>
          </p:cNvSpPr>
          <p:nvPr>
            <p:ph type="sldNum" sz="quarter" idx="5"/>
          </p:nvPr>
        </p:nvSpPr>
        <p:spPr/>
        <p:txBody>
          <a:bodyPr/>
          <a:lstStyle/>
          <a:p>
            <a:fld id="{C6289FED-682F-A74F-9F72-F4E38377F30F}" type="slidenum">
              <a:rPr lang="en-US" smtClean="0"/>
              <a:t>1</a:t>
            </a:fld>
            <a:endParaRPr lang="en-US"/>
          </a:p>
        </p:txBody>
      </p:sp>
    </p:spTree>
    <p:extLst>
      <p:ext uri="{BB962C8B-B14F-4D97-AF65-F5344CB8AC3E}">
        <p14:creationId xmlns:p14="http://schemas.microsoft.com/office/powerpoint/2010/main" val="242148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D3E3E-B3F5-D558-E6B2-C24ED54FE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39D49-64E8-A41E-7055-937DFCE72D3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96A3D2C-81B4-B8A9-7002-5305A95F8CDB}"/>
              </a:ext>
            </a:extLst>
          </p:cNvPr>
          <p:cNvSpPr>
            <a:spLocks noGrp="1"/>
          </p:cNvSpPr>
          <p:nvPr>
            <p:ph type="body" idx="1"/>
          </p:nvPr>
        </p:nvSpPr>
        <p:spPr/>
        <p:txBody>
          <a:bodyPr/>
          <a:lstStyle/>
          <a:p>
            <a:r>
              <a:rPr lang="en-US" dirty="0"/>
              <a:t>We have a Together at Cardiff reading list which features books that support all our groups under Together at Cardiff. Here are books we feature for carers. </a:t>
            </a:r>
          </a:p>
        </p:txBody>
      </p:sp>
      <p:sp>
        <p:nvSpPr>
          <p:cNvPr id="4" name="Slide Number Placeholder 3">
            <a:extLst>
              <a:ext uri="{FF2B5EF4-FFF2-40B4-BE49-F238E27FC236}">
                <a16:creationId xmlns:a16="http://schemas.microsoft.com/office/drawing/2014/main" id="{CB9523F7-344A-BFD8-788A-EA952B0F92BE}"/>
              </a:ext>
            </a:extLst>
          </p:cNvPr>
          <p:cNvSpPr>
            <a:spLocks noGrp="1"/>
          </p:cNvSpPr>
          <p:nvPr>
            <p:ph type="sldNum" sz="quarter" idx="5"/>
          </p:nvPr>
        </p:nvSpPr>
        <p:spPr/>
        <p:txBody>
          <a:bodyPr/>
          <a:lstStyle/>
          <a:p>
            <a:fld id="{C6289FED-682F-A74F-9F72-F4E38377F30F}" type="slidenum">
              <a:rPr lang="en-US" smtClean="0"/>
              <a:t>10</a:t>
            </a:fld>
            <a:endParaRPr lang="en-US"/>
          </a:p>
        </p:txBody>
      </p:sp>
    </p:spTree>
    <p:extLst>
      <p:ext uri="{BB962C8B-B14F-4D97-AF65-F5344CB8AC3E}">
        <p14:creationId xmlns:p14="http://schemas.microsoft.com/office/powerpoint/2010/main" val="44278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22608-5906-43A5-C7AA-1611B89F9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664E2-0DCE-577A-FABA-0B0CA82009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EC80ECA-6CCB-48FB-B3B0-519C71F0E80C}"/>
              </a:ext>
            </a:extLst>
          </p:cNvPr>
          <p:cNvSpPr>
            <a:spLocks noGrp="1"/>
          </p:cNvSpPr>
          <p:nvPr>
            <p:ph type="body" idx="1"/>
          </p:nvPr>
        </p:nvSpPr>
        <p:spPr/>
        <p:txBody>
          <a:bodyPr/>
          <a:lstStyle/>
          <a:p>
            <a:r>
              <a:rPr lang="en-US" dirty="0"/>
              <a:t>This slide talked about the importance of embedding the support across the university and linking with other projects that match your goals too. </a:t>
            </a:r>
          </a:p>
          <a:p>
            <a:r>
              <a:rPr lang="en-US" dirty="0"/>
              <a:t>It is important to know that when creating community and belonging this needs to include the whole student experience. </a:t>
            </a:r>
          </a:p>
        </p:txBody>
      </p:sp>
      <p:sp>
        <p:nvSpPr>
          <p:cNvPr id="4" name="Slide Number Placeholder 3">
            <a:extLst>
              <a:ext uri="{FF2B5EF4-FFF2-40B4-BE49-F238E27FC236}">
                <a16:creationId xmlns:a16="http://schemas.microsoft.com/office/drawing/2014/main" id="{58E5BF0D-3085-063B-5122-43F2A434775C}"/>
              </a:ext>
            </a:extLst>
          </p:cNvPr>
          <p:cNvSpPr>
            <a:spLocks noGrp="1"/>
          </p:cNvSpPr>
          <p:nvPr>
            <p:ph type="sldNum" sz="quarter" idx="5"/>
          </p:nvPr>
        </p:nvSpPr>
        <p:spPr/>
        <p:txBody>
          <a:bodyPr/>
          <a:lstStyle/>
          <a:p>
            <a:fld id="{C6289FED-682F-A74F-9F72-F4E38377F30F}" type="slidenum">
              <a:rPr lang="en-US" smtClean="0"/>
              <a:t>11</a:t>
            </a:fld>
            <a:endParaRPr lang="en-US"/>
          </a:p>
        </p:txBody>
      </p:sp>
    </p:spTree>
    <p:extLst>
      <p:ext uri="{BB962C8B-B14F-4D97-AF65-F5344CB8AC3E}">
        <p14:creationId xmlns:p14="http://schemas.microsoft.com/office/powerpoint/2010/main" val="249752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79FAB-463D-9DDD-78E3-FF0AE8ADB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555EA-A42A-C6DC-F885-D8F0AB9A32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C012B5A-0A8C-84F7-F9D3-32D0283DD059}"/>
              </a:ext>
            </a:extLst>
          </p:cNvPr>
          <p:cNvSpPr>
            <a:spLocks noGrp="1"/>
          </p:cNvSpPr>
          <p:nvPr>
            <p:ph type="body" idx="1"/>
          </p:nvPr>
        </p:nvSpPr>
        <p:spPr/>
        <p:txBody>
          <a:bodyPr/>
          <a:lstStyle/>
          <a:p>
            <a:r>
              <a:rPr lang="en-US" dirty="0"/>
              <a:t>Feedback from some of our students who are part of Together at Cardiff. </a:t>
            </a:r>
          </a:p>
        </p:txBody>
      </p:sp>
      <p:sp>
        <p:nvSpPr>
          <p:cNvPr id="4" name="Slide Number Placeholder 3">
            <a:extLst>
              <a:ext uri="{FF2B5EF4-FFF2-40B4-BE49-F238E27FC236}">
                <a16:creationId xmlns:a16="http://schemas.microsoft.com/office/drawing/2014/main" id="{AEA392C5-4F6D-051F-A221-7BCFB6C45FC9}"/>
              </a:ext>
            </a:extLst>
          </p:cNvPr>
          <p:cNvSpPr>
            <a:spLocks noGrp="1"/>
          </p:cNvSpPr>
          <p:nvPr>
            <p:ph type="sldNum" sz="quarter" idx="5"/>
          </p:nvPr>
        </p:nvSpPr>
        <p:spPr/>
        <p:txBody>
          <a:bodyPr/>
          <a:lstStyle/>
          <a:p>
            <a:fld id="{C6289FED-682F-A74F-9F72-F4E38377F30F}" type="slidenum">
              <a:rPr lang="en-US" smtClean="0"/>
              <a:t>12</a:t>
            </a:fld>
            <a:endParaRPr lang="en-US"/>
          </a:p>
        </p:txBody>
      </p:sp>
    </p:spTree>
    <p:extLst>
      <p:ext uri="{BB962C8B-B14F-4D97-AF65-F5344CB8AC3E}">
        <p14:creationId xmlns:p14="http://schemas.microsoft.com/office/powerpoint/2010/main" val="413526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t>If you would like to chat about anything in the slides please email Lena Smith at Smithl77@cardiff.ac.uk </a:t>
            </a:r>
          </a:p>
        </p:txBody>
      </p:sp>
      <p:sp>
        <p:nvSpPr>
          <p:cNvPr id="4" name="Slide Number Placeholder 3"/>
          <p:cNvSpPr>
            <a:spLocks noGrp="1"/>
          </p:cNvSpPr>
          <p:nvPr>
            <p:ph type="sldNum" sz="quarter" idx="5"/>
          </p:nvPr>
        </p:nvSpPr>
        <p:spPr/>
        <p:txBody>
          <a:bodyPr/>
          <a:lstStyle/>
          <a:p>
            <a:fld id="{C6289FED-682F-A74F-9F72-F4E38377F30F}" type="slidenum">
              <a:rPr lang="en-US" smtClean="0"/>
              <a:t>13</a:t>
            </a:fld>
            <a:endParaRPr lang="en-US"/>
          </a:p>
        </p:txBody>
      </p:sp>
    </p:spTree>
    <p:extLst>
      <p:ext uri="{BB962C8B-B14F-4D97-AF65-F5344CB8AC3E}">
        <p14:creationId xmlns:p14="http://schemas.microsoft.com/office/powerpoint/2010/main" val="185090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892F0-14C9-2EBC-3838-B03967E10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E3097-29C4-2B4A-CE05-E9E8B04E141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568FFDE-38C3-9D20-C710-2E7105E8EC02}"/>
              </a:ext>
            </a:extLst>
          </p:cNvPr>
          <p:cNvSpPr>
            <a:spLocks noGrp="1"/>
          </p:cNvSpPr>
          <p:nvPr>
            <p:ph type="body" idx="1"/>
          </p:nvPr>
        </p:nvSpPr>
        <p:spPr/>
        <p:txBody>
          <a:bodyPr/>
          <a:lstStyle/>
          <a:p>
            <a:r>
              <a:rPr lang="en-US" dirty="0"/>
              <a:t>It is important to understand the student you are supporting. Through Together at Cardiff we have a one to one meeting with all students to ensure we are covering all the support they need. </a:t>
            </a:r>
          </a:p>
        </p:txBody>
      </p:sp>
      <p:sp>
        <p:nvSpPr>
          <p:cNvPr id="4" name="Slide Number Placeholder 3">
            <a:extLst>
              <a:ext uri="{FF2B5EF4-FFF2-40B4-BE49-F238E27FC236}">
                <a16:creationId xmlns:a16="http://schemas.microsoft.com/office/drawing/2014/main" id="{CE3A5558-F4E3-79B2-B956-620BCEAC59D9}"/>
              </a:ext>
            </a:extLst>
          </p:cNvPr>
          <p:cNvSpPr>
            <a:spLocks noGrp="1"/>
          </p:cNvSpPr>
          <p:nvPr>
            <p:ph type="sldNum" sz="quarter" idx="5"/>
          </p:nvPr>
        </p:nvSpPr>
        <p:spPr/>
        <p:txBody>
          <a:bodyPr/>
          <a:lstStyle/>
          <a:p>
            <a:fld id="{C6289FED-682F-A74F-9F72-F4E38377F30F}" type="slidenum">
              <a:rPr lang="en-US" smtClean="0"/>
              <a:t>2</a:t>
            </a:fld>
            <a:endParaRPr lang="en-US"/>
          </a:p>
        </p:txBody>
      </p:sp>
    </p:spTree>
    <p:extLst>
      <p:ext uri="{BB962C8B-B14F-4D97-AF65-F5344CB8AC3E}">
        <p14:creationId xmlns:p14="http://schemas.microsoft.com/office/powerpoint/2010/main" val="339702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ea typeface="Calibri"/>
                <a:cs typeface="Calibri"/>
              </a:rPr>
              <a:t>This slide was created by a student who was explaining that she is more then the one box she ticked. This was about raising the importance about supporting the whole person and the intersectionality of that person.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F44623-35A4-49D2-A5F3-E80CE6A7B850}" type="slidenum">
              <a:t>3</a:t>
            </a:fld>
            <a:endParaRPr lang="en-US"/>
          </a:p>
        </p:txBody>
      </p:sp>
    </p:spTree>
    <p:extLst>
      <p:ext uri="{BB962C8B-B14F-4D97-AF65-F5344CB8AC3E}">
        <p14:creationId xmlns:p14="http://schemas.microsoft.com/office/powerpoint/2010/main" val="297383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dirty="0">
                <a:ea typeface="Calibri"/>
                <a:cs typeface="Calibri"/>
              </a:rPr>
              <a:t>This discussion looked at the hobbies and interests of that person and how this is important to support too.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F44623-35A4-49D2-A5F3-E80CE6A7B850}" type="slidenum">
              <a:t>4</a:t>
            </a:fld>
            <a:endParaRPr lang="en-US"/>
          </a:p>
        </p:txBody>
      </p:sp>
    </p:spTree>
    <p:extLst>
      <p:ext uri="{BB962C8B-B14F-4D97-AF65-F5344CB8AC3E}">
        <p14:creationId xmlns:p14="http://schemas.microsoft.com/office/powerpoint/2010/main" val="421780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40EF-6857-FE5E-8CBC-73A213442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76F86-36CE-2B0F-A662-7EF2E66ED3F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C70ABA8-0285-2EA7-54CB-4AF0B36F49C0}"/>
              </a:ext>
            </a:extLst>
          </p:cNvPr>
          <p:cNvSpPr>
            <a:spLocks noGrp="1"/>
          </p:cNvSpPr>
          <p:nvPr>
            <p:ph type="body" idx="1"/>
          </p:nvPr>
        </p:nvSpPr>
        <p:spPr/>
        <p:txBody>
          <a:bodyPr/>
          <a:lstStyle/>
          <a:p>
            <a:r>
              <a:rPr lang="en-US" dirty="0"/>
              <a:t>Student attend a meeting where we go through the support available and talk through what the student needs support with. We have a membership form which they complete at the beginning which includes a request of evidence. This covers them for their whole course, including the Together at Cardiff Bursary. </a:t>
            </a:r>
          </a:p>
        </p:txBody>
      </p:sp>
      <p:sp>
        <p:nvSpPr>
          <p:cNvPr id="4" name="Slide Number Placeholder 3">
            <a:extLst>
              <a:ext uri="{FF2B5EF4-FFF2-40B4-BE49-F238E27FC236}">
                <a16:creationId xmlns:a16="http://schemas.microsoft.com/office/drawing/2014/main" id="{06A59BA8-0368-6435-9F9D-79F22F56BBC4}"/>
              </a:ext>
            </a:extLst>
          </p:cNvPr>
          <p:cNvSpPr>
            <a:spLocks noGrp="1"/>
          </p:cNvSpPr>
          <p:nvPr>
            <p:ph type="sldNum" sz="quarter" idx="5"/>
          </p:nvPr>
        </p:nvSpPr>
        <p:spPr/>
        <p:txBody>
          <a:bodyPr/>
          <a:lstStyle/>
          <a:p>
            <a:fld id="{C6289FED-682F-A74F-9F72-F4E38377F30F}" type="slidenum">
              <a:rPr lang="en-US" smtClean="0"/>
              <a:t>5</a:t>
            </a:fld>
            <a:endParaRPr lang="en-US"/>
          </a:p>
        </p:txBody>
      </p:sp>
    </p:spTree>
    <p:extLst>
      <p:ext uri="{BB962C8B-B14F-4D97-AF65-F5344CB8AC3E}">
        <p14:creationId xmlns:p14="http://schemas.microsoft.com/office/powerpoint/2010/main" val="181840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9989A-52F9-F040-681E-B85AC8901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38345-C5E6-8648-C5C2-DDA9C1B391C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E763DDD-228B-970C-9B2B-00F2072D603A}"/>
              </a:ext>
            </a:extLst>
          </p:cNvPr>
          <p:cNvSpPr>
            <a:spLocks noGrp="1"/>
          </p:cNvSpPr>
          <p:nvPr>
            <p:ph type="body" idx="1"/>
          </p:nvPr>
        </p:nvSpPr>
        <p:spPr/>
        <p:txBody>
          <a:bodyPr/>
          <a:lstStyle/>
          <a:p>
            <a:r>
              <a:rPr lang="en-US" dirty="0"/>
              <a:t>This slide discussion was about recognising carers when the evidence is not always there but the need for support as a carer is clear. </a:t>
            </a:r>
          </a:p>
          <a:p>
            <a:r>
              <a:rPr lang="en-US" dirty="0"/>
              <a:t>It is important to recognise that once information is disclosed additional support can be looked into to support the student. An example of this could be counselling if they provide emotional support as this can affect the students wellbeing. </a:t>
            </a:r>
          </a:p>
        </p:txBody>
      </p:sp>
      <p:sp>
        <p:nvSpPr>
          <p:cNvPr id="4" name="Slide Number Placeholder 3">
            <a:extLst>
              <a:ext uri="{FF2B5EF4-FFF2-40B4-BE49-F238E27FC236}">
                <a16:creationId xmlns:a16="http://schemas.microsoft.com/office/drawing/2014/main" id="{08ACB789-55A9-BAB9-3417-77662E0D919A}"/>
              </a:ext>
            </a:extLst>
          </p:cNvPr>
          <p:cNvSpPr>
            <a:spLocks noGrp="1"/>
          </p:cNvSpPr>
          <p:nvPr>
            <p:ph type="sldNum" sz="quarter" idx="5"/>
          </p:nvPr>
        </p:nvSpPr>
        <p:spPr/>
        <p:txBody>
          <a:bodyPr/>
          <a:lstStyle/>
          <a:p>
            <a:fld id="{C6289FED-682F-A74F-9F72-F4E38377F30F}" type="slidenum">
              <a:rPr lang="en-US" smtClean="0"/>
              <a:t>6</a:t>
            </a:fld>
            <a:endParaRPr lang="en-US"/>
          </a:p>
        </p:txBody>
      </p:sp>
    </p:spTree>
    <p:extLst>
      <p:ext uri="{BB962C8B-B14F-4D97-AF65-F5344CB8AC3E}">
        <p14:creationId xmlns:p14="http://schemas.microsoft.com/office/powerpoint/2010/main" val="354147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03D99-1929-F3FC-EE3E-82C441E3A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C8AC3-E8C1-C1C8-6E83-2C0F671729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A27B37-9FFB-CF5E-B6E6-D26FFCFDE93F}"/>
              </a:ext>
            </a:extLst>
          </p:cNvPr>
          <p:cNvSpPr>
            <a:spLocks noGrp="1"/>
          </p:cNvSpPr>
          <p:nvPr>
            <p:ph type="body" idx="1"/>
          </p:nvPr>
        </p:nvSpPr>
        <p:spPr/>
        <p:txBody>
          <a:bodyPr/>
          <a:lstStyle/>
          <a:p>
            <a:r>
              <a:rPr lang="en-US" dirty="0"/>
              <a:t>This talked through the events, session and support provided by Together at Cardiff. These were all created by student voice and we keep developing the service based </a:t>
            </a:r>
            <a:r>
              <a:rPr lang="en-US"/>
              <a:t>on there needs. </a:t>
            </a:r>
            <a:endParaRPr lang="en-US" dirty="0"/>
          </a:p>
        </p:txBody>
      </p:sp>
      <p:sp>
        <p:nvSpPr>
          <p:cNvPr id="4" name="Slide Number Placeholder 3">
            <a:extLst>
              <a:ext uri="{FF2B5EF4-FFF2-40B4-BE49-F238E27FC236}">
                <a16:creationId xmlns:a16="http://schemas.microsoft.com/office/drawing/2014/main" id="{1B2B6F07-F76E-7658-A992-CB39009B860D}"/>
              </a:ext>
            </a:extLst>
          </p:cNvPr>
          <p:cNvSpPr>
            <a:spLocks noGrp="1"/>
          </p:cNvSpPr>
          <p:nvPr>
            <p:ph type="sldNum" sz="quarter" idx="5"/>
          </p:nvPr>
        </p:nvSpPr>
        <p:spPr/>
        <p:txBody>
          <a:bodyPr/>
          <a:lstStyle/>
          <a:p>
            <a:fld id="{C6289FED-682F-A74F-9F72-F4E38377F30F}" type="slidenum">
              <a:rPr lang="en-US" smtClean="0"/>
              <a:t>7</a:t>
            </a:fld>
            <a:endParaRPr lang="en-US"/>
          </a:p>
        </p:txBody>
      </p:sp>
    </p:spTree>
    <p:extLst>
      <p:ext uri="{BB962C8B-B14F-4D97-AF65-F5344CB8AC3E}">
        <p14:creationId xmlns:p14="http://schemas.microsoft.com/office/powerpoint/2010/main" val="200362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13B7B-62E8-2E39-B489-8B6162CFB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16A35-0C0D-9EDA-1ACD-DA74C43BF3E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597067A-2635-B139-7C40-9AF4DDB52F27}"/>
              </a:ext>
            </a:extLst>
          </p:cNvPr>
          <p:cNvSpPr>
            <a:spLocks noGrp="1"/>
          </p:cNvSpPr>
          <p:nvPr>
            <p:ph type="body" idx="1"/>
          </p:nvPr>
        </p:nvSpPr>
        <p:spPr/>
        <p:txBody>
          <a:bodyPr/>
          <a:lstStyle/>
          <a:p>
            <a:r>
              <a:rPr lang="en-US" dirty="0"/>
              <a:t>Our cafes are run twice a week and provide a social space for our Together at Cardiff members to join. </a:t>
            </a:r>
          </a:p>
          <a:p>
            <a:r>
              <a:rPr lang="en-US" dirty="0"/>
              <a:t>This is a low cost set up and having it in the same place each week and at the same time provides an ongoing space our students can join. It is important the space is not used for other things as you want to keep the space a place for respite. </a:t>
            </a:r>
          </a:p>
        </p:txBody>
      </p:sp>
      <p:sp>
        <p:nvSpPr>
          <p:cNvPr id="4" name="Slide Number Placeholder 3">
            <a:extLst>
              <a:ext uri="{FF2B5EF4-FFF2-40B4-BE49-F238E27FC236}">
                <a16:creationId xmlns:a16="http://schemas.microsoft.com/office/drawing/2014/main" id="{66D49A55-2874-5B19-D6E9-A6859B4ACF4B}"/>
              </a:ext>
            </a:extLst>
          </p:cNvPr>
          <p:cNvSpPr>
            <a:spLocks noGrp="1"/>
          </p:cNvSpPr>
          <p:nvPr>
            <p:ph type="sldNum" sz="quarter" idx="5"/>
          </p:nvPr>
        </p:nvSpPr>
        <p:spPr/>
        <p:txBody>
          <a:bodyPr/>
          <a:lstStyle/>
          <a:p>
            <a:fld id="{C6289FED-682F-A74F-9F72-F4E38377F30F}" type="slidenum">
              <a:rPr lang="en-US" smtClean="0"/>
              <a:t>8</a:t>
            </a:fld>
            <a:endParaRPr lang="en-US"/>
          </a:p>
        </p:txBody>
      </p:sp>
    </p:spTree>
    <p:extLst>
      <p:ext uri="{BB962C8B-B14F-4D97-AF65-F5344CB8AC3E}">
        <p14:creationId xmlns:p14="http://schemas.microsoft.com/office/powerpoint/2010/main" val="239578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CCD3F-85A3-A2CF-5C9B-2F10CFA3D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79B7B-C2F7-B689-C1A3-C167A5D8D45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DC4ECD3-9A79-4089-86E9-1BAF02ABF6C0}"/>
              </a:ext>
            </a:extLst>
          </p:cNvPr>
          <p:cNvSpPr>
            <a:spLocks noGrp="1"/>
          </p:cNvSpPr>
          <p:nvPr>
            <p:ph type="body" idx="1"/>
          </p:nvPr>
        </p:nvSpPr>
        <p:spPr/>
        <p:txBody>
          <a:bodyPr/>
          <a:lstStyle/>
          <a:p>
            <a:r>
              <a:rPr lang="en-US" dirty="0"/>
              <a:t>Through events, cafes and projects we focus on our student voice and what they would like to see. This can be celebrating Eid, name badges with pronouns as its hard to remember everyone's names, talks from expects locally and carers day events. </a:t>
            </a:r>
          </a:p>
        </p:txBody>
      </p:sp>
      <p:sp>
        <p:nvSpPr>
          <p:cNvPr id="4" name="Slide Number Placeholder 3">
            <a:extLst>
              <a:ext uri="{FF2B5EF4-FFF2-40B4-BE49-F238E27FC236}">
                <a16:creationId xmlns:a16="http://schemas.microsoft.com/office/drawing/2014/main" id="{374A7414-D629-B223-D6A0-3DFC69A418D9}"/>
              </a:ext>
            </a:extLst>
          </p:cNvPr>
          <p:cNvSpPr>
            <a:spLocks noGrp="1"/>
          </p:cNvSpPr>
          <p:nvPr>
            <p:ph type="sldNum" sz="quarter" idx="5"/>
          </p:nvPr>
        </p:nvSpPr>
        <p:spPr/>
        <p:txBody>
          <a:bodyPr/>
          <a:lstStyle/>
          <a:p>
            <a:fld id="{C6289FED-682F-A74F-9F72-F4E38377F30F}" type="slidenum">
              <a:rPr lang="en-US" smtClean="0"/>
              <a:t>9</a:t>
            </a:fld>
            <a:endParaRPr lang="en-US"/>
          </a:p>
        </p:txBody>
      </p:sp>
    </p:spTree>
    <p:extLst>
      <p:ext uri="{BB962C8B-B14F-4D97-AF65-F5344CB8AC3E}">
        <p14:creationId xmlns:p14="http://schemas.microsoft.com/office/powerpoint/2010/main" val="131527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28681" y="4251960"/>
            <a:ext cx="20725052" cy="1539780"/>
          </a:xfrm>
          <a:prstGeom prst="rect">
            <a:avLst/>
          </a:prstGeom>
        </p:spPr>
        <p:txBody>
          <a:bodyPr wrap="square" lIns="0" tIns="0" rIns="0" bIns="0">
            <a:spAutoFit/>
          </a:bodyPr>
          <a:lstStyle>
            <a:lvl1pPr>
              <a:defRPr sz="10006" b="0" i="0">
                <a:solidFill>
                  <a:schemeClr val="bg1"/>
                </a:solidFill>
                <a:latin typeface="Georgia" panose="02040502050405020303" pitchFamily="18" charset="0"/>
                <a:cs typeface="Georgia" panose="02040502050405020303" pitchFamily="18" charset="0"/>
              </a:defRPr>
            </a:lvl1pPr>
          </a:lstStyle>
          <a:p>
            <a:endParaRPr/>
          </a:p>
        </p:txBody>
      </p:sp>
      <p:sp>
        <p:nvSpPr>
          <p:cNvPr id="3" name="Holder 3"/>
          <p:cNvSpPr>
            <a:spLocks noGrp="1"/>
          </p:cNvSpPr>
          <p:nvPr>
            <p:ph type="subTitle" idx="4"/>
          </p:nvPr>
        </p:nvSpPr>
        <p:spPr>
          <a:xfrm>
            <a:off x="3657362" y="7680961"/>
            <a:ext cx="1706768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6547" y="2928759"/>
            <a:ext cx="22744436" cy="1539780"/>
          </a:xfrm>
        </p:spPr>
        <p:txBody>
          <a:bodyPr lIns="0" tIns="0" rIns="0" bIns="0"/>
          <a:lstStyle>
            <a:lvl1pPr>
              <a:defRPr sz="10006" b="0" i="0">
                <a:solidFill>
                  <a:schemeClr val="bg1"/>
                </a:solidFill>
                <a:latin typeface="Georgia" panose="02040502050405020303" pitchFamily="18" charset="0"/>
                <a:cs typeface="Georgia" panose="02040502050405020303" pitchFamily="18" charset="0"/>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6547" y="2928759"/>
            <a:ext cx="22744436" cy="1539780"/>
          </a:xfrm>
        </p:spPr>
        <p:txBody>
          <a:bodyPr lIns="0" tIns="0" rIns="0" bIns="0"/>
          <a:lstStyle>
            <a:lvl1pPr>
              <a:defRPr sz="10006" b="0" i="0">
                <a:solidFill>
                  <a:schemeClr val="bg1"/>
                </a:solidFill>
                <a:latin typeface="Georgia" panose="02040502050405020303" pitchFamily="18" charset="0"/>
                <a:cs typeface="Georgia" panose="02040502050405020303" pitchFamily="18" charset="0"/>
              </a:defRPr>
            </a:lvl1pPr>
          </a:lstStyle>
          <a:p>
            <a:endParaRPr/>
          </a:p>
        </p:txBody>
      </p:sp>
      <p:sp>
        <p:nvSpPr>
          <p:cNvPr id="3" name="Holder 3"/>
          <p:cNvSpPr>
            <a:spLocks noGrp="1"/>
          </p:cNvSpPr>
          <p:nvPr>
            <p:ph sz="half" idx="2"/>
          </p:nvPr>
        </p:nvSpPr>
        <p:spPr>
          <a:xfrm>
            <a:off x="746548" y="4728984"/>
            <a:ext cx="10397567" cy="485197"/>
          </a:xfrm>
          <a:prstGeom prst="rect">
            <a:avLst/>
          </a:prstGeom>
        </p:spPr>
        <p:txBody>
          <a:bodyPr wrap="square" lIns="0" tIns="0" rIns="0" bIns="0">
            <a:spAutoFit/>
          </a:bodyPr>
          <a:lstStyle>
            <a:lvl1pPr>
              <a:defRPr sz="3153" b="0" i="0">
                <a:solidFill>
                  <a:schemeClr val="tx1"/>
                </a:solidFill>
                <a:latin typeface="Franklin Gothic Book" panose="020B0503020102020204" pitchFamily="34" charset="0"/>
                <a:cs typeface="Franklin Gothic Book" panose="020B0503020102020204" pitchFamily="34" charset="0"/>
              </a:defRPr>
            </a:lvl1pPr>
          </a:lstStyle>
          <a:p>
            <a:endParaRPr/>
          </a:p>
        </p:txBody>
      </p:sp>
      <p:sp>
        <p:nvSpPr>
          <p:cNvPr id="4" name="Holder 4"/>
          <p:cNvSpPr>
            <a:spLocks noGrp="1"/>
          </p:cNvSpPr>
          <p:nvPr>
            <p:ph sz="half" idx="3"/>
          </p:nvPr>
        </p:nvSpPr>
        <p:spPr>
          <a:xfrm>
            <a:off x="12937754" y="4728984"/>
            <a:ext cx="10397567" cy="485197"/>
          </a:xfrm>
          <a:prstGeom prst="rect">
            <a:avLst/>
          </a:prstGeom>
        </p:spPr>
        <p:txBody>
          <a:bodyPr wrap="square" lIns="0" tIns="0" rIns="0" bIns="0">
            <a:spAutoFit/>
          </a:bodyPr>
          <a:lstStyle>
            <a:lvl1pPr>
              <a:defRPr sz="3153" b="0" i="0">
                <a:solidFill>
                  <a:schemeClr val="tx1"/>
                </a:solidFill>
                <a:latin typeface="Franklin Gothic Book" panose="020B0503020102020204" pitchFamily="34" charset="0"/>
                <a:cs typeface="Franklin Gothic Book" panose="020B05030201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6547" y="2928759"/>
            <a:ext cx="22744436" cy="1539780"/>
          </a:xfrm>
        </p:spPr>
        <p:txBody>
          <a:bodyPr lIns="0" tIns="0" rIns="0" bIns="0"/>
          <a:lstStyle>
            <a:lvl1pPr>
              <a:defRPr sz="10006" b="0" i="0">
                <a:solidFill>
                  <a:schemeClr val="bg1"/>
                </a:solidFill>
                <a:latin typeface="Georgia" panose="02040502050405020303" pitchFamily="18" charset="0"/>
                <a:cs typeface="Georgia" panose="02040502050405020303" pitchFamily="18"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6547" y="2928759"/>
            <a:ext cx="22744436" cy="1269578"/>
          </a:xfrm>
          <a:prstGeom prst="rect">
            <a:avLst/>
          </a:prstGeom>
        </p:spPr>
        <p:txBody>
          <a:bodyPr wrap="square" lIns="0" tIns="0" rIns="0" bIns="0">
            <a:spAutoFit/>
          </a:bodyPr>
          <a:lstStyle>
            <a:lvl1pPr>
              <a:defRPr sz="8250" b="0" i="0">
                <a:solidFill>
                  <a:schemeClr val="bg1"/>
                </a:solidFill>
                <a:latin typeface="Darby Serif Text Regular"/>
                <a:cs typeface="Darby Serif Text Regular"/>
              </a:defRPr>
            </a:lvl1pPr>
          </a:lstStyle>
          <a:p>
            <a:endParaRPr/>
          </a:p>
        </p:txBody>
      </p:sp>
      <p:sp>
        <p:nvSpPr>
          <p:cNvPr id="3" name="Holder 3"/>
          <p:cNvSpPr>
            <a:spLocks noGrp="1"/>
          </p:cNvSpPr>
          <p:nvPr>
            <p:ph type="body" idx="1"/>
          </p:nvPr>
        </p:nvSpPr>
        <p:spPr>
          <a:xfrm>
            <a:off x="715742" y="3352260"/>
            <a:ext cx="2295150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290021" y="12755881"/>
            <a:ext cx="780237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219121" y="12755881"/>
            <a:ext cx="560795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12/19/2025</a:t>
            </a:fld>
            <a:endParaRPr lang="en-US"/>
          </a:p>
        </p:txBody>
      </p:sp>
      <p:sp>
        <p:nvSpPr>
          <p:cNvPr id="6" name="Holder 6"/>
          <p:cNvSpPr>
            <a:spLocks noGrp="1"/>
          </p:cNvSpPr>
          <p:nvPr>
            <p:ph type="sldNum" sz="quarter" idx="7"/>
          </p:nvPr>
        </p:nvSpPr>
        <p:spPr>
          <a:xfrm>
            <a:off x="17555339" y="12755881"/>
            <a:ext cx="560795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Georgia" panose="02040502050405020303" pitchFamily="18" charset="0"/>
          <a:ea typeface="+mj-ea"/>
          <a:cs typeface="+mj-cs"/>
        </a:defRPr>
      </a:lvl1pPr>
    </p:titleStyle>
    <p:bodyStyle>
      <a:lvl1pPr marL="0">
        <a:defRPr>
          <a:latin typeface="+mn-lt"/>
          <a:ea typeface="+mn-ea"/>
          <a:cs typeface="+mn-cs"/>
        </a:defRPr>
      </a:lvl1pPr>
      <a:lvl2pPr marL="554492">
        <a:defRPr>
          <a:latin typeface="+mn-lt"/>
          <a:ea typeface="+mn-ea"/>
          <a:cs typeface="+mn-cs"/>
        </a:defRPr>
      </a:lvl2pPr>
      <a:lvl3pPr marL="1108984">
        <a:defRPr>
          <a:latin typeface="+mn-lt"/>
          <a:ea typeface="+mn-ea"/>
          <a:cs typeface="+mn-cs"/>
        </a:defRPr>
      </a:lvl3pPr>
      <a:lvl4pPr marL="1663476">
        <a:defRPr>
          <a:latin typeface="+mn-lt"/>
          <a:ea typeface="+mn-ea"/>
          <a:cs typeface="+mn-cs"/>
        </a:defRPr>
      </a:lvl4pPr>
      <a:lvl5pPr marL="2217969">
        <a:defRPr>
          <a:latin typeface="+mn-lt"/>
          <a:ea typeface="+mn-ea"/>
          <a:cs typeface="+mn-cs"/>
        </a:defRPr>
      </a:lvl5pPr>
      <a:lvl6pPr marL="2772461">
        <a:defRPr>
          <a:latin typeface="+mn-lt"/>
          <a:ea typeface="+mn-ea"/>
          <a:cs typeface="+mn-cs"/>
        </a:defRPr>
      </a:lvl6pPr>
      <a:lvl7pPr marL="3326953">
        <a:defRPr>
          <a:latin typeface="+mn-lt"/>
          <a:ea typeface="+mn-ea"/>
          <a:cs typeface="+mn-cs"/>
        </a:defRPr>
      </a:lvl7pPr>
      <a:lvl8pPr marL="3881445">
        <a:defRPr>
          <a:latin typeface="+mn-lt"/>
          <a:ea typeface="+mn-ea"/>
          <a:cs typeface="+mn-cs"/>
        </a:defRPr>
      </a:lvl8pPr>
      <a:lvl9pPr marL="4435937">
        <a:defRPr>
          <a:latin typeface="+mn-lt"/>
          <a:ea typeface="+mn-ea"/>
          <a:cs typeface="+mn-cs"/>
        </a:defRPr>
      </a:lvl9pPr>
    </p:bodyStyle>
    <p:otherStyle>
      <a:lvl1pPr marL="0">
        <a:defRPr>
          <a:latin typeface="+mn-lt"/>
          <a:ea typeface="+mn-ea"/>
          <a:cs typeface="+mn-cs"/>
        </a:defRPr>
      </a:lvl1pPr>
      <a:lvl2pPr marL="554492">
        <a:defRPr>
          <a:latin typeface="+mn-lt"/>
          <a:ea typeface="+mn-ea"/>
          <a:cs typeface="+mn-cs"/>
        </a:defRPr>
      </a:lvl2pPr>
      <a:lvl3pPr marL="1108984">
        <a:defRPr>
          <a:latin typeface="+mn-lt"/>
          <a:ea typeface="+mn-ea"/>
          <a:cs typeface="+mn-cs"/>
        </a:defRPr>
      </a:lvl3pPr>
      <a:lvl4pPr marL="1663476">
        <a:defRPr>
          <a:latin typeface="+mn-lt"/>
          <a:ea typeface="+mn-ea"/>
          <a:cs typeface="+mn-cs"/>
        </a:defRPr>
      </a:lvl4pPr>
      <a:lvl5pPr marL="2217969">
        <a:defRPr>
          <a:latin typeface="+mn-lt"/>
          <a:ea typeface="+mn-ea"/>
          <a:cs typeface="+mn-cs"/>
        </a:defRPr>
      </a:lvl5pPr>
      <a:lvl6pPr marL="2772461">
        <a:defRPr>
          <a:latin typeface="+mn-lt"/>
          <a:ea typeface="+mn-ea"/>
          <a:cs typeface="+mn-cs"/>
        </a:defRPr>
      </a:lvl6pPr>
      <a:lvl7pPr marL="3326953">
        <a:defRPr>
          <a:latin typeface="+mn-lt"/>
          <a:ea typeface="+mn-ea"/>
          <a:cs typeface="+mn-cs"/>
        </a:defRPr>
      </a:lvl7pPr>
      <a:lvl8pPr marL="3881445">
        <a:defRPr>
          <a:latin typeface="+mn-lt"/>
          <a:ea typeface="+mn-ea"/>
          <a:cs typeface="+mn-cs"/>
        </a:defRPr>
      </a:lvl8pPr>
      <a:lvl9pPr marL="443593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0F4B293-7175-7C43-4DEC-A6B316D430BC}"/>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5B8CB000-2DC6-B9E4-1ED0-3D357F996BFA}"/>
              </a:ext>
            </a:extLst>
          </p:cNvPr>
          <p:cNvPicPr/>
          <p:nvPr/>
        </p:nvPicPr>
        <p:blipFill>
          <a:blip r:embed="rId3" cstate="print"/>
          <a:stretch>
            <a:fillRect/>
          </a:stretch>
        </p:blipFill>
        <p:spPr>
          <a:xfrm>
            <a:off x="12191220" y="0"/>
            <a:ext cx="12191131" cy="13715037"/>
          </a:xfrm>
          <a:prstGeom prst="rect">
            <a:avLst/>
          </a:prstGeom>
        </p:spPr>
      </p:pic>
      <p:grpSp>
        <p:nvGrpSpPr>
          <p:cNvPr id="7" name="Group 6">
            <a:extLst>
              <a:ext uri="{FF2B5EF4-FFF2-40B4-BE49-F238E27FC236}">
                <a16:creationId xmlns:a16="http://schemas.microsoft.com/office/drawing/2014/main" id="{193F361C-2BA5-298C-B4CC-B114FC607DFC}"/>
              </a:ext>
            </a:extLst>
          </p:cNvPr>
          <p:cNvGrpSpPr>
            <a:grpSpLocks noGrp="1" noUngrp="1" noRot="1" noMove="1" noResize="1"/>
          </p:cNvGrpSpPr>
          <p:nvPr/>
        </p:nvGrpSpPr>
        <p:grpSpPr>
          <a:xfrm>
            <a:off x="16420001" y="5079656"/>
            <a:ext cx="3556456" cy="3556456"/>
            <a:chOff x="13538848" y="4188364"/>
            <a:chExt cx="2932430" cy="2932430"/>
          </a:xfrm>
        </p:grpSpPr>
        <p:sp>
          <p:nvSpPr>
            <p:cNvPr id="4" name="object 4">
              <a:extLst>
                <a:ext uri="{FF2B5EF4-FFF2-40B4-BE49-F238E27FC236}">
                  <a16:creationId xmlns:a16="http://schemas.microsoft.com/office/drawing/2014/main" id="{B80111B8-0FCA-7208-81AD-465AD479937A}"/>
                </a:ext>
              </a:extLst>
            </p:cNvPr>
            <p:cNvSpPr>
              <a:spLocks noGrp="1" noRot="1" noMove="1" noResize="1" noEditPoints="1" noAdjustHandles="1" noChangeArrowheads="1" noChangeShapeType="1"/>
            </p:cNvSpPr>
            <p:nvPr/>
          </p:nvSpPr>
          <p:spPr>
            <a:xfrm>
              <a:off x="13538848" y="4188364"/>
              <a:ext cx="2932430" cy="2932430"/>
            </a:xfrm>
            <a:custGeom>
              <a:avLst/>
              <a:gdLst/>
              <a:ahLst/>
              <a:cxnLst/>
              <a:rect l="l" t="t" r="r" b="b"/>
              <a:pathLst>
                <a:path w="2932430" h="2932429">
                  <a:moveTo>
                    <a:pt x="2931845" y="1509903"/>
                  </a:moveTo>
                  <a:lnTo>
                    <a:pt x="0" y="1509903"/>
                  </a:lnTo>
                  <a:lnTo>
                    <a:pt x="0" y="2931845"/>
                  </a:lnTo>
                  <a:lnTo>
                    <a:pt x="2931845" y="2931845"/>
                  </a:lnTo>
                  <a:lnTo>
                    <a:pt x="2931845" y="1509903"/>
                  </a:lnTo>
                  <a:close/>
                </a:path>
                <a:path w="2932430" h="2932429">
                  <a:moveTo>
                    <a:pt x="2931845" y="0"/>
                  </a:moveTo>
                  <a:lnTo>
                    <a:pt x="0" y="0"/>
                  </a:lnTo>
                  <a:lnTo>
                    <a:pt x="0" y="1421942"/>
                  </a:lnTo>
                  <a:lnTo>
                    <a:pt x="2931845" y="1421942"/>
                  </a:lnTo>
                  <a:lnTo>
                    <a:pt x="2931845" y="0"/>
                  </a:lnTo>
                  <a:close/>
                </a:path>
              </a:pathLst>
            </a:custGeom>
            <a:solidFill>
              <a:srgbClr val="E4251B"/>
            </a:solidFill>
          </p:spPr>
          <p:txBody>
            <a:bodyPr wrap="square" lIns="0" tIns="0" rIns="0" bIns="0" rtlCol="0"/>
            <a:lstStyle/>
            <a:p>
              <a:endParaRPr/>
            </a:p>
          </p:txBody>
        </p:sp>
        <p:sp>
          <p:nvSpPr>
            <p:cNvPr id="5" name="object 5">
              <a:extLst>
                <a:ext uri="{FF2B5EF4-FFF2-40B4-BE49-F238E27FC236}">
                  <a16:creationId xmlns:a16="http://schemas.microsoft.com/office/drawing/2014/main" id="{718D4931-DA02-C5D0-9DAD-513B6527C0E1}"/>
                </a:ext>
              </a:extLst>
            </p:cNvPr>
            <p:cNvSpPr>
              <a:spLocks noGrp="1" noRot="1" noMove="1" noResize="1" noEditPoints="1" noAdjustHandles="1" noChangeArrowheads="1" noChangeShapeType="1"/>
            </p:cNvSpPr>
            <p:nvPr/>
          </p:nvSpPr>
          <p:spPr>
            <a:xfrm>
              <a:off x="13538848" y="4381391"/>
              <a:ext cx="2932430" cy="2562225"/>
            </a:xfrm>
            <a:custGeom>
              <a:avLst/>
              <a:gdLst/>
              <a:ahLst/>
              <a:cxnLst/>
              <a:rect l="l" t="t" r="r" b="b"/>
              <a:pathLst>
                <a:path w="2932430" h="2562225">
                  <a:moveTo>
                    <a:pt x="483006" y="1594205"/>
                  </a:moveTo>
                  <a:lnTo>
                    <a:pt x="476834" y="1566062"/>
                  </a:lnTo>
                  <a:lnTo>
                    <a:pt x="461467" y="1546936"/>
                  </a:lnTo>
                  <a:lnTo>
                    <a:pt x="458419" y="1543151"/>
                  </a:lnTo>
                  <a:lnTo>
                    <a:pt x="434809" y="1531251"/>
                  </a:lnTo>
                  <a:lnTo>
                    <a:pt x="434809" y="1600263"/>
                  </a:lnTo>
                  <a:lnTo>
                    <a:pt x="429755" y="1627873"/>
                  </a:lnTo>
                  <a:lnTo>
                    <a:pt x="415937" y="1647088"/>
                  </a:lnTo>
                  <a:lnTo>
                    <a:pt x="395401" y="1658315"/>
                  </a:lnTo>
                  <a:lnTo>
                    <a:pt x="370205" y="1661972"/>
                  </a:lnTo>
                  <a:lnTo>
                    <a:pt x="344728" y="1661972"/>
                  </a:lnTo>
                  <a:lnTo>
                    <a:pt x="345643" y="1600263"/>
                  </a:lnTo>
                  <a:lnTo>
                    <a:pt x="347116" y="1548180"/>
                  </a:lnTo>
                  <a:lnTo>
                    <a:pt x="372529" y="1546936"/>
                  </a:lnTo>
                  <a:lnTo>
                    <a:pt x="398945" y="1550758"/>
                  </a:lnTo>
                  <a:lnTo>
                    <a:pt x="418503" y="1561566"/>
                  </a:lnTo>
                  <a:lnTo>
                    <a:pt x="430644" y="1578394"/>
                  </a:lnTo>
                  <a:lnTo>
                    <a:pt x="434809" y="1600263"/>
                  </a:lnTo>
                  <a:lnTo>
                    <a:pt x="434809" y="1531251"/>
                  </a:lnTo>
                  <a:lnTo>
                    <a:pt x="427875" y="1527746"/>
                  </a:lnTo>
                  <a:lnTo>
                    <a:pt x="385318" y="1522107"/>
                  </a:lnTo>
                  <a:lnTo>
                    <a:pt x="290880" y="1522107"/>
                  </a:lnTo>
                  <a:lnTo>
                    <a:pt x="295338" y="1543900"/>
                  </a:lnTo>
                  <a:lnTo>
                    <a:pt x="297459" y="1573301"/>
                  </a:lnTo>
                  <a:lnTo>
                    <a:pt x="297929" y="1600263"/>
                  </a:lnTo>
                  <a:lnTo>
                    <a:pt x="298043" y="1661972"/>
                  </a:lnTo>
                  <a:lnTo>
                    <a:pt x="297726" y="1684172"/>
                  </a:lnTo>
                  <a:lnTo>
                    <a:pt x="296760" y="1714157"/>
                  </a:lnTo>
                  <a:lnTo>
                    <a:pt x="295656" y="1743557"/>
                  </a:lnTo>
                  <a:lnTo>
                    <a:pt x="294792" y="1769795"/>
                  </a:lnTo>
                  <a:lnTo>
                    <a:pt x="295897" y="1778609"/>
                  </a:lnTo>
                  <a:lnTo>
                    <a:pt x="299656" y="1784997"/>
                  </a:lnTo>
                  <a:lnTo>
                    <a:pt x="305955" y="1788896"/>
                  </a:lnTo>
                  <a:lnTo>
                    <a:pt x="314718" y="1790204"/>
                  </a:lnTo>
                  <a:lnTo>
                    <a:pt x="351967" y="1790204"/>
                  </a:lnTo>
                  <a:lnTo>
                    <a:pt x="348043" y="1772386"/>
                  </a:lnTo>
                  <a:lnTo>
                    <a:pt x="345871" y="1749234"/>
                  </a:lnTo>
                  <a:lnTo>
                    <a:pt x="344932" y="1720557"/>
                  </a:lnTo>
                  <a:lnTo>
                    <a:pt x="344716" y="1686179"/>
                  </a:lnTo>
                  <a:lnTo>
                    <a:pt x="372795" y="1686179"/>
                  </a:lnTo>
                  <a:lnTo>
                    <a:pt x="418896" y="1679727"/>
                  </a:lnTo>
                  <a:lnTo>
                    <a:pt x="452285" y="1661972"/>
                  </a:lnTo>
                  <a:lnTo>
                    <a:pt x="453567" y="1661287"/>
                  </a:lnTo>
                  <a:lnTo>
                    <a:pt x="475411" y="1632318"/>
                  </a:lnTo>
                  <a:lnTo>
                    <a:pt x="483006" y="1594205"/>
                  </a:lnTo>
                  <a:close/>
                </a:path>
                <a:path w="2932430" h="2562225">
                  <a:moveTo>
                    <a:pt x="529666" y="775779"/>
                  </a:moveTo>
                  <a:lnTo>
                    <a:pt x="528574" y="766953"/>
                  </a:lnTo>
                  <a:lnTo>
                    <a:pt x="524814" y="760564"/>
                  </a:lnTo>
                  <a:lnTo>
                    <a:pt x="518515" y="756666"/>
                  </a:lnTo>
                  <a:lnTo>
                    <a:pt x="509739" y="755345"/>
                  </a:lnTo>
                  <a:lnTo>
                    <a:pt x="488048" y="755345"/>
                  </a:lnTo>
                  <a:lnTo>
                    <a:pt x="492391" y="778624"/>
                  </a:lnTo>
                  <a:lnTo>
                    <a:pt x="494233" y="811149"/>
                  </a:lnTo>
                  <a:lnTo>
                    <a:pt x="494601" y="851281"/>
                  </a:lnTo>
                  <a:lnTo>
                    <a:pt x="494499" y="897369"/>
                  </a:lnTo>
                  <a:lnTo>
                    <a:pt x="490220" y="936434"/>
                  </a:lnTo>
                  <a:lnTo>
                    <a:pt x="476199" y="967244"/>
                  </a:lnTo>
                  <a:lnTo>
                    <a:pt x="450710" y="987450"/>
                  </a:lnTo>
                  <a:lnTo>
                    <a:pt x="412000" y="994702"/>
                  </a:lnTo>
                  <a:lnTo>
                    <a:pt x="376466" y="987285"/>
                  </a:lnTo>
                  <a:lnTo>
                    <a:pt x="354304" y="966825"/>
                  </a:lnTo>
                  <a:lnTo>
                    <a:pt x="342912" y="935977"/>
                  </a:lnTo>
                  <a:lnTo>
                    <a:pt x="339686" y="897369"/>
                  </a:lnTo>
                  <a:lnTo>
                    <a:pt x="339839" y="868108"/>
                  </a:lnTo>
                  <a:lnTo>
                    <a:pt x="340817" y="803262"/>
                  </a:lnTo>
                  <a:lnTo>
                    <a:pt x="341426" y="775779"/>
                  </a:lnTo>
                  <a:lnTo>
                    <a:pt x="340321" y="766953"/>
                  </a:lnTo>
                  <a:lnTo>
                    <a:pt x="336562" y="760564"/>
                  </a:lnTo>
                  <a:lnTo>
                    <a:pt x="330250" y="756666"/>
                  </a:lnTo>
                  <a:lnTo>
                    <a:pt x="321487" y="755345"/>
                  </a:lnTo>
                  <a:lnTo>
                    <a:pt x="287210" y="755345"/>
                  </a:lnTo>
                  <a:lnTo>
                    <a:pt x="290131" y="777595"/>
                  </a:lnTo>
                  <a:lnTo>
                    <a:pt x="291617" y="806970"/>
                  </a:lnTo>
                  <a:lnTo>
                    <a:pt x="292176" y="844067"/>
                  </a:lnTo>
                  <a:lnTo>
                    <a:pt x="292252" y="889508"/>
                  </a:lnTo>
                  <a:lnTo>
                    <a:pt x="295668" y="938009"/>
                  </a:lnTo>
                  <a:lnTo>
                    <a:pt x="307035" y="976591"/>
                  </a:lnTo>
                  <a:lnTo>
                    <a:pt x="328053" y="1004760"/>
                  </a:lnTo>
                  <a:lnTo>
                    <a:pt x="360426" y="1022032"/>
                  </a:lnTo>
                  <a:lnTo>
                    <a:pt x="405866" y="1027887"/>
                  </a:lnTo>
                  <a:lnTo>
                    <a:pt x="450164" y="1022515"/>
                  </a:lnTo>
                  <a:lnTo>
                    <a:pt x="508711" y="978763"/>
                  </a:lnTo>
                  <a:lnTo>
                    <a:pt x="523201" y="939939"/>
                  </a:lnTo>
                  <a:lnTo>
                    <a:pt x="528002" y="889508"/>
                  </a:lnTo>
                  <a:lnTo>
                    <a:pt x="528154" y="861479"/>
                  </a:lnTo>
                  <a:lnTo>
                    <a:pt x="529069" y="802030"/>
                  </a:lnTo>
                  <a:lnTo>
                    <a:pt x="529666" y="775779"/>
                  </a:lnTo>
                  <a:close/>
                </a:path>
                <a:path w="2932430" h="2562225">
                  <a:moveTo>
                    <a:pt x="683056" y="2023897"/>
                  </a:moveTo>
                  <a:lnTo>
                    <a:pt x="649224" y="1974037"/>
                  </a:lnTo>
                  <a:lnTo>
                    <a:pt x="609206" y="1955609"/>
                  </a:lnTo>
                  <a:lnTo>
                    <a:pt x="555815" y="1943481"/>
                  </a:lnTo>
                  <a:lnTo>
                    <a:pt x="490562" y="1939112"/>
                  </a:lnTo>
                  <a:lnTo>
                    <a:pt x="438492" y="1943023"/>
                  </a:lnTo>
                  <a:lnTo>
                    <a:pt x="391096" y="1954263"/>
                  </a:lnTo>
                  <a:lnTo>
                    <a:pt x="348411" y="1972081"/>
                  </a:lnTo>
                  <a:lnTo>
                    <a:pt x="310527" y="1995716"/>
                  </a:lnTo>
                  <a:lnTo>
                    <a:pt x="277482" y="2024430"/>
                  </a:lnTo>
                  <a:lnTo>
                    <a:pt x="249351" y="2057450"/>
                  </a:lnTo>
                  <a:lnTo>
                    <a:pt x="226199" y="2094052"/>
                  </a:lnTo>
                  <a:lnTo>
                    <a:pt x="208076" y="2133473"/>
                  </a:lnTo>
                  <a:lnTo>
                    <a:pt x="195059" y="2174964"/>
                  </a:lnTo>
                  <a:lnTo>
                    <a:pt x="187198" y="2217763"/>
                  </a:lnTo>
                  <a:lnTo>
                    <a:pt x="184569" y="2261133"/>
                  </a:lnTo>
                  <a:lnTo>
                    <a:pt x="187007" y="2302383"/>
                  </a:lnTo>
                  <a:lnTo>
                    <a:pt x="194360" y="2342807"/>
                  </a:lnTo>
                  <a:lnTo>
                    <a:pt x="206692" y="2381758"/>
                  </a:lnTo>
                  <a:lnTo>
                    <a:pt x="224053" y="2418575"/>
                  </a:lnTo>
                  <a:lnTo>
                    <a:pt x="246494" y="2452598"/>
                  </a:lnTo>
                  <a:lnTo>
                    <a:pt x="274066" y="2483193"/>
                  </a:lnTo>
                  <a:lnTo>
                    <a:pt x="306832" y="2509685"/>
                  </a:lnTo>
                  <a:lnTo>
                    <a:pt x="344830" y="2531427"/>
                  </a:lnTo>
                  <a:lnTo>
                    <a:pt x="388137" y="2547759"/>
                  </a:lnTo>
                  <a:lnTo>
                    <a:pt x="436791" y="2558046"/>
                  </a:lnTo>
                  <a:lnTo>
                    <a:pt x="490855" y="2561628"/>
                  </a:lnTo>
                  <a:lnTo>
                    <a:pt x="535686" y="2558656"/>
                  </a:lnTo>
                  <a:lnTo>
                    <a:pt x="580034" y="2549906"/>
                  </a:lnTo>
                  <a:lnTo>
                    <a:pt x="622033" y="2535580"/>
                  </a:lnTo>
                  <a:lnTo>
                    <a:pt x="659815" y="2515933"/>
                  </a:lnTo>
                  <a:lnTo>
                    <a:pt x="663498" y="2451036"/>
                  </a:lnTo>
                  <a:lnTo>
                    <a:pt x="633818" y="2474836"/>
                  </a:lnTo>
                  <a:lnTo>
                    <a:pt x="598805" y="2492171"/>
                  </a:lnTo>
                  <a:lnTo>
                    <a:pt x="559879" y="2502776"/>
                  </a:lnTo>
                  <a:lnTo>
                    <a:pt x="518515" y="2506370"/>
                  </a:lnTo>
                  <a:lnTo>
                    <a:pt x="466267" y="2501506"/>
                  </a:lnTo>
                  <a:lnTo>
                    <a:pt x="420395" y="2487676"/>
                  </a:lnTo>
                  <a:lnTo>
                    <a:pt x="380822" y="2466048"/>
                  </a:lnTo>
                  <a:lnTo>
                    <a:pt x="347497" y="2437752"/>
                  </a:lnTo>
                  <a:lnTo>
                    <a:pt x="320370" y="2403957"/>
                  </a:lnTo>
                  <a:lnTo>
                    <a:pt x="299364" y="2365806"/>
                  </a:lnTo>
                  <a:lnTo>
                    <a:pt x="284441" y="2324468"/>
                  </a:lnTo>
                  <a:lnTo>
                    <a:pt x="275526" y="2281072"/>
                  </a:lnTo>
                  <a:lnTo>
                    <a:pt x="272580" y="2236800"/>
                  </a:lnTo>
                  <a:lnTo>
                    <a:pt x="275932" y="2189797"/>
                  </a:lnTo>
                  <a:lnTo>
                    <a:pt x="285953" y="2144496"/>
                  </a:lnTo>
                  <a:lnTo>
                    <a:pt x="302552" y="2102307"/>
                  </a:lnTo>
                  <a:lnTo>
                    <a:pt x="325691" y="2064626"/>
                  </a:lnTo>
                  <a:lnTo>
                    <a:pt x="355257" y="2032876"/>
                  </a:lnTo>
                  <a:lnTo>
                    <a:pt x="391210" y="2008454"/>
                  </a:lnTo>
                  <a:lnTo>
                    <a:pt x="433463" y="1992769"/>
                  </a:lnTo>
                  <a:lnTo>
                    <a:pt x="481939" y="1987232"/>
                  </a:lnTo>
                  <a:lnTo>
                    <a:pt x="533158" y="1993315"/>
                  </a:lnTo>
                  <a:lnTo>
                    <a:pt x="576656" y="2010003"/>
                  </a:lnTo>
                  <a:lnTo>
                    <a:pt x="611365" y="2034921"/>
                  </a:lnTo>
                  <a:lnTo>
                    <a:pt x="636155" y="2065718"/>
                  </a:lnTo>
                  <a:lnTo>
                    <a:pt x="649960" y="2100046"/>
                  </a:lnTo>
                  <a:lnTo>
                    <a:pt x="660539" y="2083460"/>
                  </a:lnTo>
                  <a:lnTo>
                    <a:pt x="671322" y="2064423"/>
                  </a:lnTo>
                  <a:lnTo>
                    <a:pt x="679691" y="2044153"/>
                  </a:lnTo>
                  <a:lnTo>
                    <a:pt x="683056" y="2023897"/>
                  </a:lnTo>
                  <a:close/>
                </a:path>
                <a:path w="2932430" h="2562225">
                  <a:moveTo>
                    <a:pt x="683056" y="84785"/>
                  </a:moveTo>
                  <a:lnTo>
                    <a:pt x="649224" y="34925"/>
                  </a:lnTo>
                  <a:lnTo>
                    <a:pt x="609206" y="16497"/>
                  </a:lnTo>
                  <a:lnTo>
                    <a:pt x="555815" y="4368"/>
                  </a:lnTo>
                  <a:lnTo>
                    <a:pt x="490562" y="0"/>
                  </a:lnTo>
                  <a:lnTo>
                    <a:pt x="438492" y="3911"/>
                  </a:lnTo>
                  <a:lnTo>
                    <a:pt x="391096" y="15151"/>
                  </a:lnTo>
                  <a:lnTo>
                    <a:pt x="348411" y="32969"/>
                  </a:lnTo>
                  <a:lnTo>
                    <a:pt x="310527" y="56603"/>
                  </a:lnTo>
                  <a:lnTo>
                    <a:pt x="277482" y="85318"/>
                  </a:lnTo>
                  <a:lnTo>
                    <a:pt x="249351" y="118351"/>
                  </a:lnTo>
                  <a:lnTo>
                    <a:pt x="226199" y="154940"/>
                  </a:lnTo>
                  <a:lnTo>
                    <a:pt x="208076" y="194360"/>
                  </a:lnTo>
                  <a:lnTo>
                    <a:pt x="195059" y="235851"/>
                  </a:lnTo>
                  <a:lnTo>
                    <a:pt x="187198" y="278650"/>
                  </a:lnTo>
                  <a:lnTo>
                    <a:pt x="184569" y="322021"/>
                  </a:lnTo>
                  <a:lnTo>
                    <a:pt x="187007" y="363270"/>
                  </a:lnTo>
                  <a:lnTo>
                    <a:pt x="194360" y="403694"/>
                  </a:lnTo>
                  <a:lnTo>
                    <a:pt x="206692" y="442645"/>
                  </a:lnTo>
                  <a:lnTo>
                    <a:pt x="224053" y="479463"/>
                  </a:lnTo>
                  <a:lnTo>
                    <a:pt x="246494" y="513486"/>
                  </a:lnTo>
                  <a:lnTo>
                    <a:pt x="274066" y="544080"/>
                  </a:lnTo>
                  <a:lnTo>
                    <a:pt x="306832" y="570572"/>
                  </a:lnTo>
                  <a:lnTo>
                    <a:pt x="344830" y="592315"/>
                  </a:lnTo>
                  <a:lnTo>
                    <a:pt x="388137" y="608660"/>
                  </a:lnTo>
                  <a:lnTo>
                    <a:pt x="436791" y="618934"/>
                  </a:lnTo>
                  <a:lnTo>
                    <a:pt x="490855" y="622515"/>
                  </a:lnTo>
                  <a:lnTo>
                    <a:pt x="535686" y="619544"/>
                  </a:lnTo>
                  <a:lnTo>
                    <a:pt x="580034" y="610793"/>
                  </a:lnTo>
                  <a:lnTo>
                    <a:pt x="622033" y="596468"/>
                  </a:lnTo>
                  <a:lnTo>
                    <a:pt x="659815" y="576821"/>
                  </a:lnTo>
                  <a:lnTo>
                    <a:pt x="663498" y="511924"/>
                  </a:lnTo>
                  <a:lnTo>
                    <a:pt x="633818" y="535736"/>
                  </a:lnTo>
                  <a:lnTo>
                    <a:pt x="598805" y="553072"/>
                  </a:lnTo>
                  <a:lnTo>
                    <a:pt x="559879" y="563664"/>
                  </a:lnTo>
                  <a:lnTo>
                    <a:pt x="518515" y="567258"/>
                  </a:lnTo>
                  <a:lnTo>
                    <a:pt x="466267" y="562394"/>
                  </a:lnTo>
                  <a:lnTo>
                    <a:pt x="420395" y="548563"/>
                  </a:lnTo>
                  <a:lnTo>
                    <a:pt x="380822" y="526935"/>
                  </a:lnTo>
                  <a:lnTo>
                    <a:pt x="347497" y="498640"/>
                  </a:lnTo>
                  <a:lnTo>
                    <a:pt x="320370" y="464845"/>
                  </a:lnTo>
                  <a:lnTo>
                    <a:pt x="299364" y="426694"/>
                  </a:lnTo>
                  <a:lnTo>
                    <a:pt x="284441" y="385356"/>
                  </a:lnTo>
                  <a:lnTo>
                    <a:pt x="275526" y="341972"/>
                  </a:lnTo>
                  <a:lnTo>
                    <a:pt x="272580" y="297688"/>
                  </a:lnTo>
                  <a:lnTo>
                    <a:pt x="275932" y="250685"/>
                  </a:lnTo>
                  <a:lnTo>
                    <a:pt x="285953" y="205384"/>
                  </a:lnTo>
                  <a:lnTo>
                    <a:pt x="302552" y="163195"/>
                  </a:lnTo>
                  <a:lnTo>
                    <a:pt x="325691" y="125514"/>
                  </a:lnTo>
                  <a:lnTo>
                    <a:pt x="355257" y="93764"/>
                  </a:lnTo>
                  <a:lnTo>
                    <a:pt x="391210" y="69342"/>
                  </a:lnTo>
                  <a:lnTo>
                    <a:pt x="433463" y="53657"/>
                  </a:lnTo>
                  <a:lnTo>
                    <a:pt x="481939" y="48120"/>
                  </a:lnTo>
                  <a:lnTo>
                    <a:pt x="533158" y="54203"/>
                  </a:lnTo>
                  <a:lnTo>
                    <a:pt x="576656" y="70891"/>
                  </a:lnTo>
                  <a:lnTo>
                    <a:pt x="611365" y="95808"/>
                  </a:lnTo>
                  <a:lnTo>
                    <a:pt x="636155" y="126619"/>
                  </a:lnTo>
                  <a:lnTo>
                    <a:pt x="649960" y="160934"/>
                  </a:lnTo>
                  <a:lnTo>
                    <a:pt x="660539" y="144348"/>
                  </a:lnTo>
                  <a:lnTo>
                    <a:pt x="671322" y="125310"/>
                  </a:lnTo>
                  <a:lnTo>
                    <a:pt x="679691" y="105054"/>
                  </a:lnTo>
                  <a:lnTo>
                    <a:pt x="683056" y="84785"/>
                  </a:lnTo>
                  <a:close/>
                </a:path>
                <a:path w="2932430" h="2562225">
                  <a:moveTo>
                    <a:pt x="821309" y="1816087"/>
                  </a:moveTo>
                  <a:lnTo>
                    <a:pt x="783628" y="1792757"/>
                  </a:lnTo>
                  <a:lnTo>
                    <a:pt x="749388" y="1760601"/>
                  </a:lnTo>
                  <a:lnTo>
                    <a:pt x="717029" y="1721942"/>
                  </a:lnTo>
                  <a:lnTo>
                    <a:pt x="687590" y="1682597"/>
                  </a:lnTo>
                  <a:lnTo>
                    <a:pt x="684949" y="1679067"/>
                  </a:lnTo>
                  <a:lnTo>
                    <a:pt x="716597" y="1667598"/>
                  </a:lnTo>
                  <a:lnTo>
                    <a:pt x="728230" y="1658391"/>
                  </a:lnTo>
                  <a:lnTo>
                    <a:pt x="740143" y="1648968"/>
                  </a:lnTo>
                  <a:lnTo>
                    <a:pt x="754824" y="1623961"/>
                  </a:lnTo>
                  <a:lnTo>
                    <a:pt x="759891" y="1593405"/>
                  </a:lnTo>
                  <a:lnTo>
                    <a:pt x="753732" y="1565389"/>
                  </a:lnTo>
                  <a:lnTo>
                    <a:pt x="738708" y="1546936"/>
                  </a:lnTo>
                  <a:lnTo>
                    <a:pt x="735317" y="1542757"/>
                  </a:lnTo>
                  <a:lnTo>
                    <a:pt x="711708" y="1531061"/>
                  </a:lnTo>
                  <a:lnTo>
                    <a:pt x="711708" y="1599463"/>
                  </a:lnTo>
                  <a:lnTo>
                    <a:pt x="706640" y="1625739"/>
                  </a:lnTo>
                  <a:lnTo>
                    <a:pt x="692823" y="1644091"/>
                  </a:lnTo>
                  <a:lnTo>
                    <a:pt x="672299" y="1654873"/>
                  </a:lnTo>
                  <a:lnTo>
                    <a:pt x="647103" y="1658391"/>
                  </a:lnTo>
                  <a:lnTo>
                    <a:pt x="615226" y="1658391"/>
                  </a:lnTo>
                  <a:lnTo>
                    <a:pt x="616102" y="1603057"/>
                  </a:lnTo>
                  <a:lnTo>
                    <a:pt x="617601" y="1548676"/>
                  </a:lnTo>
                  <a:lnTo>
                    <a:pt x="649427" y="1546936"/>
                  </a:lnTo>
                  <a:lnTo>
                    <a:pt x="675855" y="1550631"/>
                  </a:lnTo>
                  <a:lnTo>
                    <a:pt x="695401" y="1561160"/>
                  </a:lnTo>
                  <a:lnTo>
                    <a:pt x="707542" y="1577721"/>
                  </a:lnTo>
                  <a:lnTo>
                    <a:pt x="711708" y="1599463"/>
                  </a:lnTo>
                  <a:lnTo>
                    <a:pt x="711708" y="1531061"/>
                  </a:lnTo>
                  <a:lnTo>
                    <a:pt x="704773" y="1527619"/>
                  </a:lnTo>
                  <a:lnTo>
                    <a:pt x="662216" y="1522107"/>
                  </a:lnTo>
                  <a:lnTo>
                    <a:pt x="561390" y="1522107"/>
                  </a:lnTo>
                  <a:lnTo>
                    <a:pt x="565848" y="1543900"/>
                  </a:lnTo>
                  <a:lnTo>
                    <a:pt x="567969" y="1573288"/>
                  </a:lnTo>
                  <a:lnTo>
                    <a:pt x="568477" y="1603057"/>
                  </a:lnTo>
                  <a:lnTo>
                    <a:pt x="568604" y="1658391"/>
                  </a:lnTo>
                  <a:lnTo>
                    <a:pt x="568223" y="1684172"/>
                  </a:lnTo>
                  <a:lnTo>
                    <a:pt x="567270" y="1714157"/>
                  </a:lnTo>
                  <a:lnTo>
                    <a:pt x="566166" y="1743557"/>
                  </a:lnTo>
                  <a:lnTo>
                    <a:pt x="565302" y="1769795"/>
                  </a:lnTo>
                  <a:lnTo>
                    <a:pt x="566407" y="1778609"/>
                  </a:lnTo>
                  <a:lnTo>
                    <a:pt x="570153" y="1785010"/>
                  </a:lnTo>
                  <a:lnTo>
                    <a:pt x="576465" y="1788896"/>
                  </a:lnTo>
                  <a:lnTo>
                    <a:pt x="585216" y="1790217"/>
                  </a:lnTo>
                  <a:lnTo>
                    <a:pt x="622477" y="1790217"/>
                  </a:lnTo>
                  <a:lnTo>
                    <a:pt x="618477" y="1771904"/>
                  </a:lnTo>
                  <a:lnTo>
                    <a:pt x="616305" y="1748002"/>
                  </a:lnTo>
                  <a:lnTo>
                    <a:pt x="615391" y="1718297"/>
                  </a:lnTo>
                  <a:lnTo>
                    <a:pt x="615213" y="1682597"/>
                  </a:lnTo>
                  <a:lnTo>
                    <a:pt x="637374" y="1682597"/>
                  </a:lnTo>
                  <a:lnTo>
                    <a:pt x="677951" y="1741589"/>
                  </a:lnTo>
                  <a:lnTo>
                    <a:pt x="715098" y="1783130"/>
                  </a:lnTo>
                  <a:lnTo>
                    <a:pt x="750354" y="1808543"/>
                  </a:lnTo>
                  <a:lnTo>
                    <a:pt x="785253" y="1819097"/>
                  </a:lnTo>
                  <a:lnTo>
                    <a:pt x="821309" y="1816087"/>
                  </a:lnTo>
                  <a:close/>
                </a:path>
                <a:path w="2932430" h="2562225">
                  <a:moveTo>
                    <a:pt x="846493" y="775779"/>
                  </a:moveTo>
                  <a:lnTo>
                    <a:pt x="845388" y="766953"/>
                  </a:lnTo>
                  <a:lnTo>
                    <a:pt x="841629" y="760564"/>
                  </a:lnTo>
                  <a:lnTo>
                    <a:pt x="835329" y="756666"/>
                  </a:lnTo>
                  <a:lnTo>
                    <a:pt x="826554" y="755345"/>
                  </a:lnTo>
                  <a:lnTo>
                    <a:pt x="803757" y="755345"/>
                  </a:lnTo>
                  <a:lnTo>
                    <a:pt x="808228" y="777163"/>
                  </a:lnTo>
                  <a:lnTo>
                    <a:pt x="810348" y="806577"/>
                  </a:lnTo>
                  <a:lnTo>
                    <a:pt x="810983" y="843927"/>
                  </a:lnTo>
                  <a:lnTo>
                    <a:pt x="810869" y="928547"/>
                  </a:lnTo>
                  <a:lnTo>
                    <a:pt x="810729" y="939634"/>
                  </a:lnTo>
                  <a:lnTo>
                    <a:pt x="641896" y="758926"/>
                  </a:lnTo>
                  <a:lnTo>
                    <a:pt x="633539" y="755345"/>
                  </a:lnTo>
                  <a:lnTo>
                    <a:pt x="602335" y="755345"/>
                  </a:lnTo>
                  <a:lnTo>
                    <a:pt x="606793" y="777163"/>
                  </a:lnTo>
                  <a:lnTo>
                    <a:pt x="608926" y="806577"/>
                  </a:lnTo>
                  <a:lnTo>
                    <a:pt x="609561" y="843927"/>
                  </a:lnTo>
                  <a:lnTo>
                    <a:pt x="609587" y="889508"/>
                  </a:lnTo>
                  <a:lnTo>
                    <a:pt x="609180" y="917549"/>
                  </a:lnTo>
                  <a:lnTo>
                    <a:pt x="606247" y="1003249"/>
                  </a:lnTo>
                  <a:lnTo>
                    <a:pt x="607352" y="1012063"/>
                  </a:lnTo>
                  <a:lnTo>
                    <a:pt x="611111" y="1018463"/>
                  </a:lnTo>
                  <a:lnTo>
                    <a:pt x="617423" y="1022362"/>
                  </a:lnTo>
                  <a:lnTo>
                    <a:pt x="626186" y="1023683"/>
                  </a:lnTo>
                  <a:lnTo>
                    <a:pt x="648982" y="1023683"/>
                  </a:lnTo>
                  <a:lnTo>
                    <a:pt x="644525" y="1001864"/>
                  </a:lnTo>
                  <a:lnTo>
                    <a:pt x="642404" y="972439"/>
                  </a:lnTo>
                  <a:lnTo>
                    <a:pt x="641756" y="935101"/>
                  </a:lnTo>
                  <a:lnTo>
                    <a:pt x="641908" y="847648"/>
                  </a:lnTo>
                  <a:lnTo>
                    <a:pt x="642086" y="835609"/>
                  </a:lnTo>
                  <a:lnTo>
                    <a:pt x="813828" y="1020076"/>
                  </a:lnTo>
                  <a:lnTo>
                    <a:pt x="822198" y="1023683"/>
                  </a:lnTo>
                  <a:lnTo>
                    <a:pt x="846429" y="1023683"/>
                  </a:lnTo>
                  <a:lnTo>
                    <a:pt x="844638" y="1002131"/>
                  </a:lnTo>
                  <a:lnTo>
                    <a:pt x="843648" y="972680"/>
                  </a:lnTo>
                  <a:lnTo>
                    <a:pt x="843241" y="935177"/>
                  </a:lnTo>
                  <a:lnTo>
                    <a:pt x="843153" y="889508"/>
                  </a:lnTo>
                  <a:lnTo>
                    <a:pt x="843559" y="861479"/>
                  </a:lnTo>
                  <a:lnTo>
                    <a:pt x="846493" y="775779"/>
                  </a:lnTo>
                  <a:close/>
                </a:path>
                <a:path w="2932430" h="2562225">
                  <a:moveTo>
                    <a:pt x="928052" y="1790217"/>
                  </a:moveTo>
                  <a:lnTo>
                    <a:pt x="923594" y="1768424"/>
                  </a:lnTo>
                  <a:lnTo>
                    <a:pt x="921473" y="1739023"/>
                  </a:lnTo>
                  <a:lnTo>
                    <a:pt x="920826" y="1701711"/>
                  </a:lnTo>
                  <a:lnTo>
                    <a:pt x="920800" y="1656156"/>
                  </a:lnTo>
                  <a:lnTo>
                    <a:pt x="921080" y="1628140"/>
                  </a:lnTo>
                  <a:lnTo>
                    <a:pt x="923340" y="1542516"/>
                  </a:lnTo>
                  <a:lnTo>
                    <a:pt x="922235" y="1533702"/>
                  </a:lnTo>
                  <a:lnTo>
                    <a:pt x="918476" y="1527314"/>
                  </a:lnTo>
                  <a:lnTo>
                    <a:pt x="912177" y="1523415"/>
                  </a:lnTo>
                  <a:lnTo>
                    <a:pt x="903414" y="1522095"/>
                  </a:lnTo>
                  <a:lnTo>
                    <a:pt x="866965" y="1522095"/>
                  </a:lnTo>
                  <a:lnTo>
                    <a:pt x="871423" y="1543900"/>
                  </a:lnTo>
                  <a:lnTo>
                    <a:pt x="873544" y="1573288"/>
                  </a:lnTo>
                  <a:lnTo>
                    <a:pt x="874179" y="1610601"/>
                  </a:lnTo>
                  <a:lnTo>
                    <a:pt x="874204" y="1656156"/>
                  </a:lnTo>
                  <a:lnTo>
                    <a:pt x="873798" y="1684172"/>
                  </a:lnTo>
                  <a:lnTo>
                    <a:pt x="870877" y="1769795"/>
                  </a:lnTo>
                  <a:lnTo>
                    <a:pt x="871982" y="1778609"/>
                  </a:lnTo>
                  <a:lnTo>
                    <a:pt x="875728" y="1784997"/>
                  </a:lnTo>
                  <a:lnTo>
                    <a:pt x="882040" y="1788896"/>
                  </a:lnTo>
                  <a:lnTo>
                    <a:pt x="890790" y="1790217"/>
                  </a:lnTo>
                  <a:lnTo>
                    <a:pt x="928052" y="1790217"/>
                  </a:lnTo>
                  <a:close/>
                </a:path>
                <a:path w="2932430" h="2562225">
                  <a:moveTo>
                    <a:pt x="956271" y="2404414"/>
                  </a:moveTo>
                  <a:lnTo>
                    <a:pt x="921588" y="2342070"/>
                  </a:lnTo>
                  <a:lnTo>
                    <a:pt x="900239" y="2291981"/>
                  </a:lnTo>
                  <a:lnTo>
                    <a:pt x="869010" y="2218220"/>
                  </a:lnTo>
                  <a:lnTo>
                    <a:pt x="847725" y="2168880"/>
                  </a:lnTo>
                  <a:lnTo>
                    <a:pt x="828687" y="2125027"/>
                  </a:lnTo>
                  <a:lnTo>
                    <a:pt x="811441" y="2085479"/>
                  </a:lnTo>
                  <a:lnTo>
                    <a:pt x="811441" y="2262644"/>
                  </a:lnTo>
                  <a:lnTo>
                    <a:pt x="691908" y="2262644"/>
                  </a:lnTo>
                  <a:lnTo>
                    <a:pt x="707669" y="2227796"/>
                  </a:lnTo>
                  <a:lnTo>
                    <a:pt x="724052" y="2192553"/>
                  </a:lnTo>
                  <a:lnTo>
                    <a:pt x="740448" y="2157946"/>
                  </a:lnTo>
                  <a:lnTo>
                    <a:pt x="756259" y="2125027"/>
                  </a:lnTo>
                  <a:lnTo>
                    <a:pt x="770788" y="2161171"/>
                  </a:lnTo>
                  <a:lnTo>
                    <a:pt x="784758" y="2195792"/>
                  </a:lnTo>
                  <a:lnTo>
                    <a:pt x="798283" y="2229434"/>
                  </a:lnTo>
                  <a:lnTo>
                    <a:pt x="811441" y="2262644"/>
                  </a:lnTo>
                  <a:lnTo>
                    <a:pt x="811441" y="2085479"/>
                  </a:lnTo>
                  <a:lnTo>
                    <a:pt x="795235" y="2048522"/>
                  </a:lnTo>
                  <a:lnTo>
                    <a:pt x="769924" y="2032025"/>
                  </a:lnTo>
                  <a:lnTo>
                    <a:pt x="755408" y="2032025"/>
                  </a:lnTo>
                  <a:lnTo>
                    <a:pt x="741832" y="2071306"/>
                  </a:lnTo>
                  <a:lnTo>
                    <a:pt x="723595" y="2114588"/>
                  </a:lnTo>
                  <a:lnTo>
                    <a:pt x="701040" y="2163127"/>
                  </a:lnTo>
                  <a:lnTo>
                    <a:pt x="654329" y="2260054"/>
                  </a:lnTo>
                  <a:lnTo>
                    <a:pt x="634771" y="2300300"/>
                  </a:lnTo>
                  <a:lnTo>
                    <a:pt x="616077" y="2337917"/>
                  </a:lnTo>
                  <a:lnTo>
                    <a:pt x="598462" y="2371902"/>
                  </a:lnTo>
                  <a:lnTo>
                    <a:pt x="593445" y="2385682"/>
                  </a:lnTo>
                  <a:lnTo>
                    <a:pt x="594601" y="2395893"/>
                  </a:lnTo>
                  <a:lnTo>
                    <a:pt x="601472" y="2402230"/>
                  </a:lnTo>
                  <a:lnTo>
                    <a:pt x="613600" y="2404414"/>
                  </a:lnTo>
                  <a:lnTo>
                    <a:pt x="643966" y="2404414"/>
                  </a:lnTo>
                  <a:lnTo>
                    <a:pt x="644486" y="2388920"/>
                  </a:lnTo>
                  <a:lnTo>
                    <a:pt x="651306" y="2363660"/>
                  </a:lnTo>
                  <a:lnTo>
                    <a:pt x="663244" y="2330666"/>
                  </a:lnTo>
                  <a:lnTo>
                    <a:pt x="679119" y="2291981"/>
                  </a:lnTo>
                  <a:lnTo>
                    <a:pt x="822807" y="2291981"/>
                  </a:lnTo>
                  <a:lnTo>
                    <a:pt x="831024" y="2313736"/>
                  </a:lnTo>
                  <a:lnTo>
                    <a:pt x="839177" y="2335860"/>
                  </a:lnTo>
                  <a:lnTo>
                    <a:pt x="847280" y="2358529"/>
                  </a:lnTo>
                  <a:lnTo>
                    <a:pt x="855370" y="2381859"/>
                  </a:lnTo>
                  <a:lnTo>
                    <a:pt x="860221" y="2391067"/>
                  </a:lnTo>
                  <a:lnTo>
                    <a:pt x="867486" y="2398191"/>
                  </a:lnTo>
                  <a:lnTo>
                    <a:pt x="876554" y="2402789"/>
                  </a:lnTo>
                  <a:lnTo>
                    <a:pt x="886815" y="2404414"/>
                  </a:lnTo>
                  <a:lnTo>
                    <a:pt x="956271" y="2404414"/>
                  </a:lnTo>
                  <a:close/>
                </a:path>
                <a:path w="2932430" h="2562225">
                  <a:moveTo>
                    <a:pt x="971219" y="465531"/>
                  </a:moveTo>
                  <a:lnTo>
                    <a:pt x="936510" y="403148"/>
                  </a:lnTo>
                  <a:lnTo>
                    <a:pt x="915136" y="353021"/>
                  </a:lnTo>
                  <a:lnTo>
                    <a:pt x="902703" y="323659"/>
                  </a:lnTo>
                  <a:lnTo>
                    <a:pt x="883894" y="279196"/>
                  </a:lnTo>
                  <a:lnTo>
                    <a:pt x="862584" y="229819"/>
                  </a:lnTo>
                  <a:lnTo>
                    <a:pt x="843534" y="185928"/>
                  </a:lnTo>
                  <a:lnTo>
                    <a:pt x="826262" y="146329"/>
                  </a:lnTo>
                  <a:lnTo>
                    <a:pt x="826262" y="323659"/>
                  </a:lnTo>
                  <a:lnTo>
                    <a:pt x="706653" y="323659"/>
                  </a:lnTo>
                  <a:lnTo>
                    <a:pt x="722414" y="288785"/>
                  </a:lnTo>
                  <a:lnTo>
                    <a:pt x="738809" y="253504"/>
                  </a:lnTo>
                  <a:lnTo>
                    <a:pt x="755230" y="218884"/>
                  </a:lnTo>
                  <a:lnTo>
                    <a:pt x="771055" y="185928"/>
                  </a:lnTo>
                  <a:lnTo>
                    <a:pt x="785583" y="222097"/>
                  </a:lnTo>
                  <a:lnTo>
                    <a:pt x="799566" y="256755"/>
                  </a:lnTo>
                  <a:lnTo>
                    <a:pt x="813104" y="290423"/>
                  </a:lnTo>
                  <a:lnTo>
                    <a:pt x="826262" y="323659"/>
                  </a:lnTo>
                  <a:lnTo>
                    <a:pt x="826262" y="146329"/>
                  </a:lnTo>
                  <a:lnTo>
                    <a:pt x="810056" y="109372"/>
                  </a:lnTo>
                  <a:lnTo>
                    <a:pt x="784720" y="92862"/>
                  </a:lnTo>
                  <a:lnTo>
                    <a:pt x="770191" y="92862"/>
                  </a:lnTo>
                  <a:lnTo>
                    <a:pt x="756602" y="132168"/>
                  </a:lnTo>
                  <a:lnTo>
                    <a:pt x="738352" y="175488"/>
                  </a:lnTo>
                  <a:lnTo>
                    <a:pt x="715772" y="224078"/>
                  </a:lnTo>
                  <a:lnTo>
                    <a:pt x="669036" y="321068"/>
                  </a:lnTo>
                  <a:lnTo>
                    <a:pt x="649465" y="361340"/>
                  </a:lnTo>
                  <a:lnTo>
                    <a:pt x="630758" y="398983"/>
                  </a:lnTo>
                  <a:lnTo>
                    <a:pt x="613143" y="432993"/>
                  </a:lnTo>
                  <a:lnTo>
                    <a:pt x="608114" y="446798"/>
                  </a:lnTo>
                  <a:lnTo>
                    <a:pt x="609269" y="457009"/>
                  </a:lnTo>
                  <a:lnTo>
                    <a:pt x="616153" y="463359"/>
                  </a:lnTo>
                  <a:lnTo>
                    <a:pt x="628269" y="465531"/>
                  </a:lnTo>
                  <a:lnTo>
                    <a:pt x="658660" y="465531"/>
                  </a:lnTo>
                  <a:lnTo>
                    <a:pt x="659180" y="450037"/>
                  </a:lnTo>
                  <a:lnTo>
                    <a:pt x="666000" y="424764"/>
                  </a:lnTo>
                  <a:lnTo>
                    <a:pt x="677951" y="391744"/>
                  </a:lnTo>
                  <a:lnTo>
                    <a:pt x="693839" y="353021"/>
                  </a:lnTo>
                  <a:lnTo>
                    <a:pt x="837653" y="353021"/>
                  </a:lnTo>
                  <a:lnTo>
                    <a:pt x="845870" y="374789"/>
                  </a:lnTo>
                  <a:lnTo>
                    <a:pt x="854024" y="396925"/>
                  </a:lnTo>
                  <a:lnTo>
                    <a:pt x="862139" y="419608"/>
                  </a:lnTo>
                  <a:lnTo>
                    <a:pt x="870229" y="442963"/>
                  </a:lnTo>
                  <a:lnTo>
                    <a:pt x="875093" y="452170"/>
                  </a:lnTo>
                  <a:lnTo>
                    <a:pt x="882357" y="459295"/>
                  </a:lnTo>
                  <a:lnTo>
                    <a:pt x="891425" y="463905"/>
                  </a:lnTo>
                  <a:lnTo>
                    <a:pt x="901700" y="465531"/>
                  </a:lnTo>
                  <a:lnTo>
                    <a:pt x="971219" y="465531"/>
                  </a:lnTo>
                  <a:close/>
                </a:path>
                <a:path w="2932430" h="2562225">
                  <a:moveTo>
                    <a:pt x="991184" y="1023670"/>
                  </a:moveTo>
                  <a:lnTo>
                    <a:pt x="986713" y="1001864"/>
                  </a:lnTo>
                  <a:lnTo>
                    <a:pt x="984592" y="972451"/>
                  </a:lnTo>
                  <a:lnTo>
                    <a:pt x="983945" y="935101"/>
                  </a:lnTo>
                  <a:lnTo>
                    <a:pt x="983919" y="889508"/>
                  </a:lnTo>
                  <a:lnTo>
                    <a:pt x="984211" y="861479"/>
                  </a:lnTo>
                  <a:lnTo>
                    <a:pt x="986472" y="775779"/>
                  </a:lnTo>
                  <a:lnTo>
                    <a:pt x="985367" y="766965"/>
                  </a:lnTo>
                  <a:lnTo>
                    <a:pt x="981608" y="760564"/>
                  </a:lnTo>
                  <a:lnTo>
                    <a:pt x="975296" y="756666"/>
                  </a:lnTo>
                  <a:lnTo>
                    <a:pt x="966520" y="755345"/>
                  </a:lnTo>
                  <a:lnTo>
                    <a:pt x="930046" y="755345"/>
                  </a:lnTo>
                  <a:lnTo>
                    <a:pt x="934504" y="777163"/>
                  </a:lnTo>
                  <a:lnTo>
                    <a:pt x="936625" y="806589"/>
                  </a:lnTo>
                  <a:lnTo>
                    <a:pt x="937272" y="843927"/>
                  </a:lnTo>
                  <a:lnTo>
                    <a:pt x="937298" y="889508"/>
                  </a:lnTo>
                  <a:lnTo>
                    <a:pt x="936891" y="917549"/>
                  </a:lnTo>
                  <a:lnTo>
                    <a:pt x="933958" y="1003249"/>
                  </a:lnTo>
                  <a:lnTo>
                    <a:pt x="935062" y="1012063"/>
                  </a:lnTo>
                  <a:lnTo>
                    <a:pt x="938809" y="1018463"/>
                  </a:lnTo>
                  <a:lnTo>
                    <a:pt x="945121" y="1022362"/>
                  </a:lnTo>
                  <a:lnTo>
                    <a:pt x="953897" y="1023670"/>
                  </a:lnTo>
                  <a:lnTo>
                    <a:pt x="991184" y="1023670"/>
                  </a:lnTo>
                  <a:close/>
                </a:path>
                <a:path w="2932430" h="2562225">
                  <a:moveTo>
                    <a:pt x="1123759" y="2237333"/>
                  </a:moveTo>
                  <a:lnTo>
                    <a:pt x="1113142" y="2244052"/>
                  </a:lnTo>
                  <a:lnTo>
                    <a:pt x="1097305" y="2249970"/>
                  </a:lnTo>
                  <a:lnTo>
                    <a:pt x="1074381" y="2254173"/>
                  </a:lnTo>
                  <a:lnTo>
                    <a:pt x="1042543" y="2255774"/>
                  </a:lnTo>
                  <a:lnTo>
                    <a:pt x="1009154" y="2255774"/>
                  </a:lnTo>
                  <a:lnTo>
                    <a:pt x="1008329" y="2231758"/>
                  </a:lnTo>
                  <a:lnTo>
                    <a:pt x="1007910" y="2203297"/>
                  </a:lnTo>
                  <a:lnTo>
                    <a:pt x="1007732" y="2131961"/>
                  </a:lnTo>
                  <a:lnTo>
                    <a:pt x="1022553" y="2131961"/>
                  </a:lnTo>
                  <a:lnTo>
                    <a:pt x="1051763" y="2132927"/>
                  </a:lnTo>
                  <a:lnTo>
                    <a:pt x="1073785" y="2135708"/>
                  </a:lnTo>
                  <a:lnTo>
                    <a:pt x="1089418" y="2140153"/>
                  </a:lnTo>
                  <a:lnTo>
                    <a:pt x="1099502" y="2146058"/>
                  </a:lnTo>
                  <a:lnTo>
                    <a:pt x="1104049" y="2129853"/>
                  </a:lnTo>
                  <a:lnTo>
                    <a:pt x="1104226" y="2116378"/>
                  </a:lnTo>
                  <a:lnTo>
                    <a:pt x="1098702" y="2107171"/>
                  </a:lnTo>
                  <a:lnTo>
                    <a:pt x="1086116" y="2103767"/>
                  </a:lnTo>
                  <a:lnTo>
                    <a:pt x="1007859" y="2103767"/>
                  </a:lnTo>
                  <a:lnTo>
                    <a:pt x="1008888" y="2032355"/>
                  </a:lnTo>
                  <a:lnTo>
                    <a:pt x="1009345" y="2010930"/>
                  </a:lnTo>
                  <a:lnTo>
                    <a:pt x="1034694" y="2010930"/>
                  </a:lnTo>
                  <a:lnTo>
                    <a:pt x="1065657" y="2012086"/>
                  </a:lnTo>
                  <a:lnTo>
                    <a:pt x="1088974" y="2015324"/>
                  </a:lnTo>
                  <a:lnTo>
                    <a:pt x="1105547" y="2020316"/>
                  </a:lnTo>
                  <a:lnTo>
                    <a:pt x="1116241" y="2026716"/>
                  </a:lnTo>
                  <a:lnTo>
                    <a:pt x="1121041" y="2009406"/>
                  </a:lnTo>
                  <a:lnTo>
                    <a:pt x="1121232" y="1994839"/>
                  </a:lnTo>
                  <a:lnTo>
                    <a:pt x="1115377" y="1984794"/>
                  </a:lnTo>
                  <a:lnTo>
                    <a:pt x="1102042" y="1981047"/>
                  </a:lnTo>
                  <a:lnTo>
                    <a:pt x="944549" y="1981047"/>
                  </a:lnTo>
                  <a:lnTo>
                    <a:pt x="949617" y="2005825"/>
                  </a:lnTo>
                  <a:lnTo>
                    <a:pt x="952017" y="2039226"/>
                  </a:lnTo>
                  <a:lnTo>
                    <a:pt x="952754" y="2081618"/>
                  </a:lnTo>
                  <a:lnTo>
                    <a:pt x="952779" y="2133371"/>
                  </a:lnTo>
                  <a:lnTo>
                    <a:pt x="952309" y="2165210"/>
                  </a:lnTo>
                  <a:lnTo>
                    <a:pt x="948994" y="2262505"/>
                  </a:lnTo>
                  <a:lnTo>
                    <a:pt x="950252" y="2272512"/>
                  </a:lnTo>
                  <a:lnTo>
                    <a:pt x="954506" y="2279777"/>
                  </a:lnTo>
                  <a:lnTo>
                    <a:pt x="961682" y="2284196"/>
                  </a:lnTo>
                  <a:lnTo>
                    <a:pt x="971638" y="2285695"/>
                  </a:lnTo>
                  <a:lnTo>
                    <a:pt x="1095844" y="2285708"/>
                  </a:lnTo>
                  <a:lnTo>
                    <a:pt x="1108608" y="2284133"/>
                  </a:lnTo>
                  <a:lnTo>
                    <a:pt x="1117269" y="2279053"/>
                  </a:lnTo>
                  <a:lnTo>
                    <a:pt x="1122197" y="2269921"/>
                  </a:lnTo>
                  <a:lnTo>
                    <a:pt x="1123759" y="2256193"/>
                  </a:lnTo>
                  <a:lnTo>
                    <a:pt x="1123759" y="2237333"/>
                  </a:lnTo>
                  <a:close/>
                </a:path>
                <a:path w="2932430" h="2562225">
                  <a:moveTo>
                    <a:pt x="1204302" y="1534807"/>
                  </a:moveTo>
                  <a:lnTo>
                    <a:pt x="1199146" y="1525574"/>
                  </a:lnTo>
                  <a:lnTo>
                    <a:pt x="1187386" y="1522107"/>
                  </a:lnTo>
                  <a:lnTo>
                    <a:pt x="1043178" y="1522107"/>
                  </a:lnTo>
                  <a:lnTo>
                    <a:pt x="1047635" y="1543900"/>
                  </a:lnTo>
                  <a:lnTo>
                    <a:pt x="1049769" y="1573301"/>
                  </a:lnTo>
                  <a:lnTo>
                    <a:pt x="1050404" y="1610614"/>
                  </a:lnTo>
                  <a:lnTo>
                    <a:pt x="1050429" y="1656156"/>
                  </a:lnTo>
                  <a:lnTo>
                    <a:pt x="1050023" y="1684172"/>
                  </a:lnTo>
                  <a:lnTo>
                    <a:pt x="1047102" y="1769795"/>
                  </a:lnTo>
                  <a:lnTo>
                    <a:pt x="1048194" y="1778609"/>
                  </a:lnTo>
                  <a:lnTo>
                    <a:pt x="1051953" y="1784997"/>
                  </a:lnTo>
                  <a:lnTo>
                    <a:pt x="1058252" y="1788896"/>
                  </a:lnTo>
                  <a:lnTo>
                    <a:pt x="1067015" y="1790204"/>
                  </a:lnTo>
                  <a:lnTo>
                    <a:pt x="1104277" y="1790204"/>
                  </a:lnTo>
                  <a:lnTo>
                    <a:pt x="1099921" y="1769338"/>
                  </a:lnTo>
                  <a:lnTo>
                    <a:pt x="1097788" y="1741424"/>
                  </a:lnTo>
                  <a:lnTo>
                    <a:pt x="1097076" y="1706181"/>
                  </a:lnTo>
                  <a:lnTo>
                    <a:pt x="1097026" y="1663319"/>
                  </a:lnTo>
                  <a:lnTo>
                    <a:pt x="1117879" y="1663319"/>
                  </a:lnTo>
                  <a:lnTo>
                    <a:pt x="1143635" y="1664169"/>
                  </a:lnTo>
                  <a:lnTo>
                    <a:pt x="1163040" y="1666633"/>
                  </a:lnTo>
                  <a:lnTo>
                    <a:pt x="1176820" y="1670532"/>
                  </a:lnTo>
                  <a:lnTo>
                    <a:pt x="1185710" y="1675752"/>
                  </a:lnTo>
                  <a:lnTo>
                    <a:pt x="1189710" y="1661287"/>
                  </a:lnTo>
                  <a:lnTo>
                    <a:pt x="1189875" y="1649031"/>
                  </a:lnTo>
                  <a:lnTo>
                    <a:pt x="1184998" y="1640547"/>
                  </a:lnTo>
                  <a:lnTo>
                    <a:pt x="1173899" y="1637372"/>
                  </a:lnTo>
                  <a:lnTo>
                    <a:pt x="1097165" y="1637372"/>
                  </a:lnTo>
                  <a:lnTo>
                    <a:pt x="1099375" y="1549539"/>
                  </a:lnTo>
                  <a:lnTo>
                    <a:pt x="1128026" y="1549539"/>
                  </a:lnTo>
                  <a:lnTo>
                    <a:pt x="1155319" y="1550555"/>
                  </a:lnTo>
                  <a:lnTo>
                    <a:pt x="1175880" y="1553413"/>
                  </a:lnTo>
                  <a:lnTo>
                    <a:pt x="1190485" y="1557820"/>
                  </a:lnTo>
                  <a:lnTo>
                    <a:pt x="1199908" y="1563458"/>
                  </a:lnTo>
                  <a:lnTo>
                    <a:pt x="1204137" y="1548015"/>
                  </a:lnTo>
                  <a:lnTo>
                    <a:pt x="1204302" y="1534807"/>
                  </a:lnTo>
                  <a:close/>
                </a:path>
                <a:path w="2932430" h="2562225">
                  <a:moveTo>
                    <a:pt x="1302550" y="769531"/>
                  </a:moveTo>
                  <a:lnTo>
                    <a:pt x="1301877" y="762165"/>
                  </a:lnTo>
                  <a:lnTo>
                    <a:pt x="1296377" y="757174"/>
                  </a:lnTo>
                  <a:lnTo>
                    <a:pt x="1285087" y="755345"/>
                  </a:lnTo>
                  <a:lnTo>
                    <a:pt x="1259370" y="755345"/>
                  </a:lnTo>
                  <a:lnTo>
                    <a:pt x="1256169" y="782866"/>
                  </a:lnTo>
                  <a:lnTo>
                    <a:pt x="1241983" y="825068"/>
                  </a:lnTo>
                  <a:lnTo>
                    <a:pt x="1218006" y="882827"/>
                  </a:lnTo>
                  <a:lnTo>
                    <a:pt x="1185367" y="956970"/>
                  </a:lnTo>
                  <a:lnTo>
                    <a:pt x="1148537" y="865251"/>
                  </a:lnTo>
                  <a:lnTo>
                    <a:pt x="1131455" y="820889"/>
                  </a:lnTo>
                  <a:lnTo>
                    <a:pt x="1114755" y="774293"/>
                  </a:lnTo>
                  <a:lnTo>
                    <a:pt x="1110665" y="766559"/>
                  </a:lnTo>
                  <a:lnTo>
                    <a:pt x="1104557" y="760577"/>
                  </a:lnTo>
                  <a:lnTo>
                    <a:pt x="1096937" y="756716"/>
                  </a:lnTo>
                  <a:lnTo>
                    <a:pt x="1088313" y="755345"/>
                  </a:lnTo>
                  <a:lnTo>
                    <a:pt x="1041120" y="755345"/>
                  </a:lnTo>
                  <a:lnTo>
                    <a:pt x="1059002" y="790422"/>
                  </a:lnTo>
                  <a:lnTo>
                    <a:pt x="1073607" y="820991"/>
                  </a:lnTo>
                  <a:lnTo>
                    <a:pt x="1087678" y="852284"/>
                  </a:lnTo>
                  <a:lnTo>
                    <a:pt x="1103998" y="889508"/>
                  </a:lnTo>
                  <a:lnTo>
                    <a:pt x="1118120" y="922286"/>
                  </a:lnTo>
                  <a:lnTo>
                    <a:pt x="1153375" y="1006944"/>
                  </a:lnTo>
                  <a:lnTo>
                    <a:pt x="1157490" y="1014780"/>
                  </a:lnTo>
                  <a:lnTo>
                    <a:pt x="1162519" y="1019962"/>
                  </a:lnTo>
                  <a:lnTo>
                    <a:pt x="1169250" y="1022807"/>
                  </a:lnTo>
                  <a:lnTo>
                    <a:pt x="1178394" y="1023683"/>
                  </a:lnTo>
                  <a:lnTo>
                    <a:pt x="1189240" y="1023683"/>
                  </a:lnTo>
                  <a:lnTo>
                    <a:pt x="1203007" y="988441"/>
                  </a:lnTo>
                  <a:lnTo>
                    <a:pt x="1215796" y="958024"/>
                  </a:lnTo>
                  <a:lnTo>
                    <a:pt x="1229702" y="926896"/>
                  </a:lnTo>
                  <a:lnTo>
                    <a:pt x="1274254" y="830224"/>
                  </a:lnTo>
                  <a:lnTo>
                    <a:pt x="1287145" y="803059"/>
                  </a:lnTo>
                  <a:lnTo>
                    <a:pt x="1299298" y="778522"/>
                  </a:lnTo>
                  <a:lnTo>
                    <a:pt x="1302550" y="769531"/>
                  </a:lnTo>
                  <a:close/>
                </a:path>
                <a:path w="2932430" h="2562225">
                  <a:moveTo>
                    <a:pt x="1498574" y="1535010"/>
                  </a:moveTo>
                  <a:lnTo>
                    <a:pt x="1497952" y="1528343"/>
                  </a:lnTo>
                  <a:lnTo>
                    <a:pt x="1493062" y="1523784"/>
                  </a:lnTo>
                  <a:lnTo>
                    <a:pt x="1483893" y="1522107"/>
                  </a:lnTo>
                  <a:lnTo>
                    <a:pt x="1457909" y="1522107"/>
                  </a:lnTo>
                  <a:lnTo>
                    <a:pt x="1455254" y="1537068"/>
                  </a:lnTo>
                  <a:lnTo>
                    <a:pt x="1448765" y="1553743"/>
                  </a:lnTo>
                  <a:lnTo>
                    <a:pt x="1439481" y="1571752"/>
                  </a:lnTo>
                  <a:lnTo>
                    <a:pt x="1428419" y="1590751"/>
                  </a:lnTo>
                  <a:lnTo>
                    <a:pt x="1420660" y="1603400"/>
                  </a:lnTo>
                  <a:lnTo>
                    <a:pt x="1394079" y="1644891"/>
                  </a:lnTo>
                  <a:lnTo>
                    <a:pt x="1380705" y="1621345"/>
                  </a:lnTo>
                  <a:lnTo>
                    <a:pt x="1365567" y="1593215"/>
                  </a:lnTo>
                  <a:lnTo>
                    <a:pt x="1350276" y="1563916"/>
                  </a:lnTo>
                  <a:lnTo>
                    <a:pt x="1336433" y="1536827"/>
                  </a:lnTo>
                  <a:lnTo>
                    <a:pt x="1332191" y="1530718"/>
                  </a:lnTo>
                  <a:lnTo>
                    <a:pt x="1326553" y="1526082"/>
                  </a:lnTo>
                  <a:lnTo>
                    <a:pt x="1319885" y="1523136"/>
                  </a:lnTo>
                  <a:lnTo>
                    <a:pt x="1312519" y="1522107"/>
                  </a:lnTo>
                  <a:lnTo>
                    <a:pt x="1264196" y="1522107"/>
                  </a:lnTo>
                  <a:lnTo>
                    <a:pt x="1295361" y="1567307"/>
                  </a:lnTo>
                  <a:lnTo>
                    <a:pt x="1322908" y="1610588"/>
                  </a:lnTo>
                  <a:lnTo>
                    <a:pt x="1346060" y="1649234"/>
                  </a:lnTo>
                  <a:lnTo>
                    <a:pt x="1364056" y="1680565"/>
                  </a:lnTo>
                  <a:lnTo>
                    <a:pt x="1363484" y="1703844"/>
                  </a:lnTo>
                  <a:lnTo>
                    <a:pt x="1361109" y="1771497"/>
                  </a:lnTo>
                  <a:lnTo>
                    <a:pt x="1362125" y="1779574"/>
                  </a:lnTo>
                  <a:lnTo>
                    <a:pt x="1365567" y="1785429"/>
                  </a:lnTo>
                  <a:lnTo>
                    <a:pt x="1371346" y="1788998"/>
                  </a:lnTo>
                  <a:lnTo>
                    <a:pt x="1379372" y="1790204"/>
                  </a:lnTo>
                  <a:lnTo>
                    <a:pt x="1418285" y="1790204"/>
                  </a:lnTo>
                  <a:lnTo>
                    <a:pt x="1414373" y="1771103"/>
                  </a:lnTo>
                  <a:lnTo>
                    <a:pt x="1412405" y="1745157"/>
                  </a:lnTo>
                  <a:lnTo>
                    <a:pt x="1411693" y="1712785"/>
                  </a:lnTo>
                  <a:lnTo>
                    <a:pt x="1411630" y="1674393"/>
                  </a:lnTo>
                  <a:lnTo>
                    <a:pt x="1429181" y="1644675"/>
                  </a:lnTo>
                  <a:lnTo>
                    <a:pt x="1447901" y="1614474"/>
                  </a:lnTo>
                  <a:lnTo>
                    <a:pt x="1469326" y="1581391"/>
                  </a:lnTo>
                  <a:lnTo>
                    <a:pt x="1494967" y="1543050"/>
                  </a:lnTo>
                  <a:lnTo>
                    <a:pt x="1498574" y="1535010"/>
                  </a:lnTo>
                  <a:close/>
                </a:path>
                <a:path w="2932430" h="2562225">
                  <a:moveTo>
                    <a:pt x="1511198" y="617334"/>
                  </a:moveTo>
                  <a:lnTo>
                    <a:pt x="1471295" y="595706"/>
                  </a:lnTo>
                  <a:lnTo>
                    <a:pt x="1433487" y="568642"/>
                  </a:lnTo>
                  <a:lnTo>
                    <a:pt x="1397381" y="536803"/>
                  </a:lnTo>
                  <a:lnTo>
                    <a:pt x="1362570" y="500888"/>
                  </a:lnTo>
                  <a:lnTo>
                    <a:pt x="1328661" y="461568"/>
                  </a:lnTo>
                  <a:lnTo>
                    <a:pt x="1295260" y="419519"/>
                  </a:lnTo>
                  <a:lnTo>
                    <a:pt x="1261973" y="375424"/>
                  </a:lnTo>
                  <a:lnTo>
                    <a:pt x="1235125" y="339077"/>
                  </a:lnTo>
                  <a:lnTo>
                    <a:pt x="1228394" y="329958"/>
                  </a:lnTo>
                  <a:lnTo>
                    <a:pt x="1272717" y="313105"/>
                  </a:lnTo>
                  <a:lnTo>
                    <a:pt x="1284135" y="305181"/>
                  </a:lnTo>
                  <a:lnTo>
                    <a:pt x="1308290" y="288417"/>
                  </a:lnTo>
                  <a:lnTo>
                    <a:pt x="1334490" y="256540"/>
                  </a:lnTo>
                  <a:lnTo>
                    <a:pt x="1350670" y="218173"/>
                  </a:lnTo>
                  <a:lnTo>
                    <a:pt x="1356207" y="173964"/>
                  </a:lnTo>
                  <a:lnTo>
                    <a:pt x="1348892" y="131787"/>
                  </a:lnTo>
                  <a:lnTo>
                    <a:pt x="1327048" y="95491"/>
                  </a:lnTo>
                  <a:lnTo>
                    <a:pt x="1303439" y="77012"/>
                  </a:lnTo>
                  <a:lnTo>
                    <a:pt x="1290764" y="67081"/>
                  </a:lnTo>
                  <a:lnTo>
                    <a:pt x="1277366" y="62191"/>
                  </a:lnTo>
                  <a:lnTo>
                    <a:pt x="1277366" y="184543"/>
                  </a:lnTo>
                  <a:lnTo>
                    <a:pt x="1267002" y="238340"/>
                  </a:lnTo>
                  <a:lnTo>
                    <a:pt x="1238719" y="275920"/>
                  </a:lnTo>
                  <a:lnTo>
                    <a:pt x="1196695" y="297980"/>
                  </a:lnTo>
                  <a:lnTo>
                    <a:pt x="1145108" y="305181"/>
                  </a:lnTo>
                  <a:lnTo>
                    <a:pt x="1099985" y="305181"/>
                  </a:lnTo>
                  <a:lnTo>
                    <a:pt x="1099972" y="275920"/>
                  </a:lnTo>
                  <a:lnTo>
                    <a:pt x="1100340" y="229844"/>
                  </a:lnTo>
                  <a:lnTo>
                    <a:pt x="1101344" y="173964"/>
                  </a:lnTo>
                  <a:lnTo>
                    <a:pt x="1103439" y="79184"/>
                  </a:lnTo>
                  <a:lnTo>
                    <a:pt x="1149858" y="77012"/>
                  </a:lnTo>
                  <a:lnTo>
                    <a:pt x="1203960" y="84582"/>
                  </a:lnTo>
                  <a:lnTo>
                    <a:pt x="1243990" y="106146"/>
                  </a:lnTo>
                  <a:lnTo>
                    <a:pt x="1268831" y="140030"/>
                  </a:lnTo>
                  <a:lnTo>
                    <a:pt x="1277366" y="184543"/>
                  </a:lnTo>
                  <a:lnTo>
                    <a:pt x="1277366" y="62191"/>
                  </a:lnTo>
                  <a:lnTo>
                    <a:pt x="1240155" y="48564"/>
                  </a:lnTo>
                  <a:lnTo>
                    <a:pt x="1175346" y="41948"/>
                  </a:lnTo>
                  <a:lnTo>
                    <a:pt x="1012355" y="41948"/>
                  </a:lnTo>
                  <a:lnTo>
                    <a:pt x="1019721" y="75145"/>
                  </a:lnTo>
                  <a:lnTo>
                    <a:pt x="1023531" y="123177"/>
                  </a:lnTo>
                  <a:lnTo>
                    <a:pt x="1024788" y="173964"/>
                  </a:lnTo>
                  <a:lnTo>
                    <a:pt x="1024775" y="256540"/>
                  </a:lnTo>
                  <a:lnTo>
                    <a:pt x="1024674" y="275920"/>
                  </a:lnTo>
                  <a:lnTo>
                    <a:pt x="1024077" y="329958"/>
                  </a:lnTo>
                  <a:lnTo>
                    <a:pt x="1022718" y="384200"/>
                  </a:lnTo>
                  <a:lnTo>
                    <a:pt x="1021168" y="437349"/>
                  </a:lnTo>
                  <a:lnTo>
                    <a:pt x="1019975" y="484454"/>
                  </a:lnTo>
                  <a:lnTo>
                    <a:pt x="1021537" y="500087"/>
                  </a:lnTo>
                  <a:lnTo>
                    <a:pt x="1027264" y="510578"/>
                  </a:lnTo>
                  <a:lnTo>
                    <a:pt x="1037653" y="516470"/>
                  </a:lnTo>
                  <a:lnTo>
                    <a:pt x="1053211" y="518312"/>
                  </a:lnTo>
                  <a:lnTo>
                    <a:pt x="1111135" y="518312"/>
                  </a:lnTo>
                  <a:lnTo>
                    <a:pt x="1106601" y="495414"/>
                  </a:lnTo>
                  <a:lnTo>
                    <a:pt x="1103363" y="457555"/>
                  </a:lnTo>
                  <a:lnTo>
                    <a:pt x="1101267" y="405269"/>
                  </a:lnTo>
                  <a:lnTo>
                    <a:pt x="1100175" y="339077"/>
                  </a:lnTo>
                  <a:lnTo>
                    <a:pt x="1153375" y="339077"/>
                  </a:lnTo>
                  <a:lnTo>
                    <a:pt x="1195768" y="405434"/>
                  </a:lnTo>
                  <a:lnTo>
                    <a:pt x="1235722" y="462089"/>
                  </a:lnTo>
                  <a:lnTo>
                    <a:pt x="1273594" y="509460"/>
                  </a:lnTo>
                  <a:lnTo>
                    <a:pt x="1309738" y="547979"/>
                  </a:lnTo>
                  <a:lnTo>
                    <a:pt x="1344549" y="578078"/>
                  </a:lnTo>
                  <a:lnTo>
                    <a:pt x="1378369" y="600189"/>
                  </a:lnTo>
                  <a:lnTo>
                    <a:pt x="1444548" y="622160"/>
                  </a:lnTo>
                  <a:lnTo>
                    <a:pt x="1477632" y="622884"/>
                  </a:lnTo>
                  <a:lnTo>
                    <a:pt x="1511198" y="617334"/>
                  </a:lnTo>
                  <a:close/>
                </a:path>
                <a:path w="2932430" h="2562225">
                  <a:moveTo>
                    <a:pt x="1520774" y="999261"/>
                  </a:moveTo>
                  <a:lnTo>
                    <a:pt x="1519504" y="979893"/>
                  </a:lnTo>
                  <a:lnTo>
                    <a:pt x="1510144" y="985812"/>
                  </a:lnTo>
                  <a:lnTo>
                    <a:pt x="1496174" y="991031"/>
                  </a:lnTo>
                  <a:lnTo>
                    <a:pt x="1475955" y="994752"/>
                  </a:lnTo>
                  <a:lnTo>
                    <a:pt x="1447863" y="996162"/>
                  </a:lnTo>
                  <a:lnTo>
                    <a:pt x="1411528" y="996162"/>
                  </a:lnTo>
                  <a:lnTo>
                    <a:pt x="1410131" y="975106"/>
                  </a:lnTo>
                  <a:lnTo>
                    <a:pt x="1409509" y="949947"/>
                  </a:lnTo>
                  <a:lnTo>
                    <a:pt x="1409357" y="887984"/>
                  </a:lnTo>
                  <a:lnTo>
                    <a:pt x="1430223" y="887984"/>
                  </a:lnTo>
                  <a:lnTo>
                    <a:pt x="1456004" y="888834"/>
                  </a:lnTo>
                  <a:lnTo>
                    <a:pt x="1475422" y="891298"/>
                  </a:lnTo>
                  <a:lnTo>
                    <a:pt x="1489214" y="895210"/>
                  </a:lnTo>
                  <a:lnTo>
                    <a:pt x="1498117" y="900442"/>
                  </a:lnTo>
                  <a:lnTo>
                    <a:pt x="1502117" y="885964"/>
                  </a:lnTo>
                  <a:lnTo>
                    <a:pt x="1502283" y="873696"/>
                  </a:lnTo>
                  <a:lnTo>
                    <a:pt x="1497406" y="865200"/>
                  </a:lnTo>
                  <a:lnTo>
                    <a:pt x="1486293" y="862025"/>
                  </a:lnTo>
                  <a:lnTo>
                    <a:pt x="1409623" y="862025"/>
                  </a:lnTo>
                  <a:lnTo>
                    <a:pt x="1411706" y="782802"/>
                  </a:lnTo>
                  <a:lnTo>
                    <a:pt x="1441488" y="782802"/>
                  </a:lnTo>
                  <a:lnTo>
                    <a:pt x="1468805" y="783831"/>
                  </a:lnTo>
                  <a:lnTo>
                    <a:pt x="1489379" y="786688"/>
                  </a:lnTo>
                  <a:lnTo>
                    <a:pt x="1503997" y="791095"/>
                  </a:lnTo>
                  <a:lnTo>
                    <a:pt x="1513420" y="796734"/>
                  </a:lnTo>
                  <a:lnTo>
                    <a:pt x="1517662" y="781291"/>
                  </a:lnTo>
                  <a:lnTo>
                    <a:pt x="1517840" y="768057"/>
                  </a:lnTo>
                  <a:lnTo>
                    <a:pt x="1512671" y="758825"/>
                  </a:lnTo>
                  <a:lnTo>
                    <a:pt x="1500898" y="755357"/>
                  </a:lnTo>
                  <a:lnTo>
                    <a:pt x="1355471" y="755345"/>
                  </a:lnTo>
                  <a:lnTo>
                    <a:pt x="1359928" y="777151"/>
                  </a:lnTo>
                  <a:lnTo>
                    <a:pt x="1362062" y="806577"/>
                  </a:lnTo>
                  <a:lnTo>
                    <a:pt x="1362710" y="843927"/>
                  </a:lnTo>
                  <a:lnTo>
                    <a:pt x="1362722" y="889520"/>
                  </a:lnTo>
                  <a:lnTo>
                    <a:pt x="1362316" y="917549"/>
                  </a:lnTo>
                  <a:lnTo>
                    <a:pt x="1359382" y="1003249"/>
                  </a:lnTo>
                  <a:lnTo>
                    <a:pt x="1360487" y="1012063"/>
                  </a:lnTo>
                  <a:lnTo>
                    <a:pt x="1364246" y="1018463"/>
                  </a:lnTo>
                  <a:lnTo>
                    <a:pt x="1370558" y="1022362"/>
                  </a:lnTo>
                  <a:lnTo>
                    <a:pt x="1379321" y="1023683"/>
                  </a:lnTo>
                  <a:lnTo>
                    <a:pt x="1494878" y="1023683"/>
                  </a:lnTo>
                  <a:lnTo>
                    <a:pt x="1507020" y="1021016"/>
                  </a:lnTo>
                  <a:lnTo>
                    <a:pt x="1516126" y="1012913"/>
                  </a:lnTo>
                  <a:lnTo>
                    <a:pt x="1520774" y="999261"/>
                  </a:lnTo>
                  <a:close/>
                </a:path>
                <a:path w="2932430" h="2562225">
                  <a:moveTo>
                    <a:pt x="1674863" y="2556446"/>
                  </a:moveTo>
                  <a:lnTo>
                    <a:pt x="1634959" y="2534818"/>
                  </a:lnTo>
                  <a:lnTo>
                    <a:pt x="1597152" y="2507754"/>
                  </a:lnTo>
                  <a:lnTo>
                    <a:pt x="1561033" y="2475915"/>
                  </a:lnTo>
                  <a:lnTo>
                    <a:pt x="1526222" y="2440000"/>
                  </a:lnTo>
                  <a:lnTo>
                    <a:pt x="1492326" y="2400681"/>
                  </a:lnTo>
                  <a:lnTo>
                    <a:pt x="1458925" y="2358631"/>
                  </a:lnTo>
                  <a:lnTo>
                    <a:pt x="1425625" y="2314537"/>
                  </a:lnTo>
                  <a:lnTo>
                    <a:pt x="1398803" y="2278202"/>
                  </a:lnTo>
                  <a:lnTo>
                    <a:pt x="1392059" y="2269071"/>
                  </a:lnTo>
                  <a:lnTo>
                    <a:pt x="1436382" y="2252218"/>
                  </a:lnTo>
                  <a:lnTo>
                    <a:pt x="1447800" y="2244293"/>
                  </a:lnTo>
                  <a:lnTo>
                    <a:pt x="1471955" y="2227529"/>
                  </a:lnTo>
                  <a:lnTo>
                    <a:pt x="1498142" y="2195652"/>
                  </a:lnTo>
                  <a:lnTo>
                    <a:pt x="1514322" y="2157285"/>
                  </a:lnTo>
                  <a:lnTo>
                    <a:pt x="1519859" y="2113076"/>
                  </a:lnTo>
                  <a:lnTo>
                    <a:pt x="1512557" y="2070900"/>
                  </a:lnTo>
                  <a:lnTo>
                    <a:pt x="1490700" y="2034603"/>
                  </a:lnTo>
                  <a:lnTo>
                    <a:pt x="1467104" y="2016125"/>
                  </a:lnTo>
                  <a:lnTo>
                    <a:pt x="1454429" y="2006193"/>
                  </a:lnTo>
                  <a:lnTo>
                    <a:pt x="1441030" y="2001304"/>
                  </a:lnTo>
                  <a:lnTo>
                    <a:pt x="1441030" y="2123656"/>
                  </a:lnTo>
                  <a:lnTo>
                    <a:pt x="1430667" y="2177453"/>
                  </a:lnTo>
                  <a:lnTo>
                    <a:pt x="1402384" y="2215032"/>
                  </a:lnTo>
                  <a:lnTo>
                    <a:pt x="1360347" y="2237092"/>
                  </a:lnTo>
                  <a:lnTo>
                    <a:pt x="1308773" y="2244293"/>
                  </a:lnTo>
                  <a:lnTo>
                    <a:pt x="1263650" y="2244293"/>
                  </a:lnTo>
                  <a:lnTo>
                    <a:pt x="1263637" y="2215032"/>
                  </a:lnTo>
                  <a:lnTo>
                    <a:pt x="1263992" y="2168956"/>
                  </a:lnTo>
                  <a:lnTo>
                    <a:pt x="1265008" y="2113076"/>
                  </a:lnTo>
                  <a:lnTo>
                    <a:pt x="1267104" y="2018284"/>
                  </a:lnTo>
                  <a:lnTo>
                    <a:pt x="1313510" y="2016125"/>
                  </a:lnTo>
                  <a:lnTo>
                    <a:pt x="1367612" y="2023681"/>
                  </a:lnTo>
                  <a:lnTo>
                    <a:pt x="1407655" y="2045258"/>
                  </a:lnTo>
                  <a:lnTo>
                    <a:pt x="1432496" y="2079142"/>
                  </a:lnTo>
                  <a:lnTo>
                    <a:pt x="1441030" y="2123656"/>
                  </a:lnTo>
                  <a:lnTo>
                    <a:pt x="1441030" y="2001304"/>
                  </a:lnTo>
                  <a:lnTo>
                    <a:pt x="1403819" y="1987677"/>
                  </a:lnTo>
                  <a:lnTo>
                    <a:pt x="1339011" y="1981060"/>
                  </a:lnTo>
                  <a:lnTo>
                    <a:pt x="1176020" y="1981060"/>
                  </a:lnTo>
                  <a:lnTo>
                    <a:pt x="1183386" y="2014245"/>
                  </a:lnTo>
                  <a:lnTo>
                    <a:pt x="1187196" y="2062289"/>
                  </a:lnTo>
                  <a:lnTo>
                    <a:pt x="1188440" y="2113076"/>
                  </a:lnTo>
                  <a:lnTo>
                    <a:pt x="1188427" y="2195652"/>
                  </a:lnTo>
                  <a:lnTo>
                    <a:pt x="1188326" y="2215032"/>
                  </a:lnTo>
                  <a:lnTo>
                    <a:pt x="1187729" y="2269071"/>
                  </a:lnTo>
                  <a:lnTo>
                    <a:pt x="1186383" y="2323312"/>
                  </a:lnTo>
                  <a:lnTo>
                    <a:pt x="1184821" y="2376462"/>
                  </a:lnTo>
                  <a:lnTo>
                    <a:pt x="1183627" y="2423566"/>
                  </a:lnTo>
                  <a:lnTo>
                    <a:pt x="1185189" y="2439200"/>
                  </a:lnTo>
                  <a:lnTo>
                    <a:pt x="1190917" y="2449677"/>
                  </a:lnTo>
                  <a:lnTo>
                    <a:pt x="1201305" y="2455570"/>
                  </a:lnTo>
                  <a:lnTo>
                    <a:pt x="1216863" y="2457412"/>
                  </a:lnTo>
                  <a:lnTo>
                    <a:pt x="1274787" y="2457412"/>
                  </a:lnTo>
                  <a:lnTo>
                    <a:pt x="1270266" y="2434526"/>
                  </a:lnTo>
                  <a:lnTo>
                    <a:pt x="1267028" y="2396667"/>
                  </a:lnTo>
                  <a:lnTo>
                    <a:pt x="1264932" y="2344382"/>
                  </a:lnTo>
                  <a:lnTo>
                    <a:pt x="1263840" y="2278202"/>
                  </a:lnTo>
                  <a:lnTo>
                    <a:pt x="1317040" y="2278202"/>
                  </a:lnTo>
                  <a:lnTo>
                    <a:pt x="1359433" y="2344559"/>
                  </a:lnTo>
                  <a:lnTo>
                    <a:pt x="1399387" y="2401201"/>
                  </a:lnTo>
                  <a:lnTo>
                    <a:pt x="1437246" y="2448572"/>
                  </a:lnTo>
                  <a:lnTo>
                    <a:pt x="1473403" y="2487091"/>
                  </a:lnTo>
                  <a:lnTo>
                    <a:pt x="1508213" y="2517190"/>
                  </a:lnTo>
                  <a:lnTo>
                    <a:pt x="1542034" y="2539301"/>
                  </a:lnTo>
                  <a:lnTo>
                    <a:pt x="1608213" y="2561272"/>
                  </a:lnTo>
                  <a:lnTo>
                    <a:pt x="1641297" y="2561996"/>
                  </a:lnTo>
                  <a:lnTo>
                    <a:pt x="1674863" y="2556446"/>
                  </a:lnTo>
                  <a:close/>
                </a:path>
                <a:path w="2932430" h="2562225">
                  <a:moveTo>
                    <a:pt x="1733016" y="1705419"/>
                  </a:moveTo>
                  <a:lnTo>
                    <a:pt x="1719783" y="1665897"/>
                  </a:lnTo>
                  <a:lnTo>
                    <a:pt x="1688236" y="1642732"/>
                  </a:lnTo>
                  <a:lnTo>
                    <a:pt x="1650593" y="1627225"/>
                  </a:lnTo>
                  <a:lnTo>
                    <a:pt x="1619046" y="1610728"/>
                  </a:lnTo>
                  <a:lnTo>
                    <a:pt x="1605813" y="1584540"/>
                  </a:lnTo>
                  <a:lnTo>
                    <a:pt x="1609483" y="1568411"/>
                  </a:lnTo>
                  <a:lnTo>
                    <a:pt x="1619377" y="1556486"/>
                  </a:lnTo>
                  <a:lnTo>
                    <a:pt x="1633816" y="1549082"/>
                  </a:lnTo>
                  <a:lnTo>
                    <a:pt x="1651127" y="1546542"/>
                  </a:lnTo>
                  <a:lnTo>
                    <a:pt x="1670431" y="1549006"/>
                  </a:lnTo>
                  <a:lnTo>
                    <a:pt x="1686344" y="1555877"/>
                  </a:lnTo>
                  <a:lnTo>
                    <a:pt x="1699425" y="1566379"/>
                  </a:lnTo>
                  <a:lnTo>
                    <a:pt x="1710232" y="1579714"/>
                  </a:lnTo>
                  <a:lnTo>
                    <a:pt x="1714792" y="1573504"/>
                  </a:lnTo>
                  <a:lnTo>
                    <a:pt x="1719516" y="1566164"/>
                  </a:lnTo>
                  <a:lnTo>
                    <a:pt x="1723224" y="1557997"/>
                  </a:lnTo>
                  <a:lnTo>
                    <a:pt x="1724723" y="1549336"/>
                  </a:lnTo>
                  <a:lnTo>
                    <a:pt x="1720075" y="1536763"/>
                  </a:lnTo>
                  <a:lnTo>
                    <a:pt x="1706499" y="1526933"/>
                  </a:lnTo>
                  <a:lnTo>
                    <a:pt x="1684502" y="1520545"/>
                  </a:lnTo>
                  <a:lnTo>
                    <a:pt x="1654594" y="1518259"/>
                  </a:lnTo>
                  <a:lnTo>
                    <a:pt x="1619910" y="1523034"/>
                  </a:lnTo>
                  <a:lnTo>
                    <a:pt x="1590205" y="1537335"/>
                  </a:lnTo>
                  <a:lnTo>
                    <a:pt x="1569466" y="1561071"/>
                  </a:lnTo>
                  <a:lnTo>
                    <a:pt x="1561655" y="1594205"/>
                  </a:lnTo>
                  <a:lnTo>
                    <a:pt x="1574952" y="1635950"/>
                  </a:lnTo>
                  <a:lnTo>
                    <a:pt x="1606664" y="1659737"/>
                  </a:lnTo>
                  <a:lnTo>
                    <a:pt x="1644523" y="1675066"/>
                  </a:lnTo>
                  <a:lnTo>
                    <a:pt x="1676234" y="1691398"/>
                  </a:lnTo>
                  <a:lnTo>
                    <a:pt x="1689531" y="1718221"/>
                  </a:lnTo>
                  <a:lnTo>
                    <a:pt x="1686166" y="1735988"/>
                  </a:lnTo>
                  <a:lnTo>
                    <a:pt x="1676450" y="1750618"/>
                  </a:lnTo>
                  <a:lnTo>
                    <a:pt x="1660906" y="1760550"/>
                  </a:lnTo>
                  <a:lnTo>
                    <a:pt x="1640090" y="1764195"/>
                  </a:lnTo>
                  <a:lnTo>
                    <a:pt x="1615160" y="1760880"/>
                  </a:lnTo>
                  <a:lnTo>
                    <a:pt x="1595310" y="1751825"/>
                  </a:lnTo>
                  <a:lnTo>
                    <a:pt x="1579562" y="1738350"/>
                  </a:lnTo>
                  <a:lnTo>
                    <a:pt x="1566926" y="1721815"/>
                  </a:lnTo>
                  <a:lnTo>
                    <a:pt x="1563662" y="1729473"/>
                  </a:lnTo>
                  <a:lnTo>
                    <a:pt x="1561236" y="1737220"/>
                  </a:lnTo>
                  <a:lnTo>
                    <a:pt x="1559725" y="1745132"/>
                  </a:lnTo>
                  <a:lnTo>
                    <a:pt x="1559204" y="1753273"/>
                  </a:lnTo>
                  <a:lnTo>
                    <a:pt x="1564703" y="1771129"/>
                  </a:lnTo>
                  <a:lnTo>
                    <a:pt x="1580299" y="1783778"/>
                  </a:lnTo>
                  <a:lnTo>
                    <a:pt x="1604683" y="1791296"/>
                  </a:lnTo>
                  <a:lnTo>
                    <a:pt x="1636534" y="1793773"/>
                  </a:lnTo>
                  <a:lnTo>
                    <a:pt x="1674837" y="1788121"/>
                  </a:lnTo>
                  <a:lnTo>
                    <a:pt x="1705419" y="1771345"/>
                  </a:lnTo>
                  <a:lnTo>
                    <a:pt x="1725676" y="1743684"/>
                  </a:lnTo>
                  <a:lnTo>
                    <a:pt x="1733016" y="1705419"/>
                  </a:lnTo>
                  <a:close/>
                </a:path>
                <a:path w="2932430" h="2562225">
                  <a:moveTo>
                    <a:pt x="1852383" y="1049578"/>
                  </a:moveTo>
                  <a:lnTo>
                    <a:pt x="1814664" y="1026223"/>
                  </a:lnTo>
                  <a:lnTo>
                    <a:pt x="1780400" y="994041"/>
                  </a:lnTo>
                  <a:lnTo>
                    <a:pt x="1748015" y="955344"/>
                  </a:lnTo>
                  <a:lnTo>
                    <a:pt x="1718551" y="915974"/>
                  </a:lnTo>
                  <a:lnTo>
                    <a:pt x="1715909" y="912444"/>
                  </a:lnTo>
                  <a:lnTo>
                    <a:pt x="1747583" y="900963"/>
                  </a:lnTo>
                  <a:lnTo>
                    <a:pt x="1759216" y="891755"/>
                  </a:lnTo>
                  <a:lnTo>
                    <a:pt x="1771142" y="882307"/>
                  </a:lnTo>
                  <a:lnTo>
                    <a:pt x="1785848" y="857288"/>
                  </a:lnTo>
                  <a:lnTo>
                    <a:pt x="1790915" y="826706"/>
                  </a:lnTo>
                  <a:lnTo>
                    <a:pt x="1784743" y="798664"/>
                  </a:lnTo>
                  <a:lnTo>
                    <a:pt x="1769732" y="780211"/>
                  </a:lnTo>
                  <a:lnTo>
                    <a:pt x="1766316" y="776008"/>
                  </a:lnTo>
                  <a:lnTo>
                    <a:pt x="1742681" y="764311"/>
                  </a:lnTo>
                  <a:lnTo>
                    <a:pt x="1742681" y="832764"/>
                  </a:lnTo>
                  <a:lnTo>
                    <a:pt x="1737626" y="859066"/>
                  </a:lnTo>
                  <a:lnTo>
                    <a:pt x="1723796" y="877443"/>
                  </a:lnTo>
                  <a:lnTo>
                    <a:pt x="1703247" y="888225"/>
                  </a:lnTo>
                  <a:lnTo>
                    <a:pt x="1678025" y="891755"/>
                  </a:lnTo>
                  <a:lnTo>
                    <a:pt x="1646135" y="891755"/>
                  </a:lnTo>
                  <a:lnTo>
                    <a:pt x="1646999" y="836371"/>
                  </a:lnTo>
                  <a:lnTo>
                    <a:pt x="1648510" y="781939"/>
                  </a:lnTo>
                  <a:lnTo>
                    <a:pt x="1680337" y="780211"/>
                  </a:lnTo>
                  <a:lnTo>
                    <a:pt x="1706791" y="783907"/>
                  </a:lnTo>
                  <a:lnTo>
                    <a:pt x="1726374" y="794448"/>
                  </a:lnTo>
                  <a:lnTo>
                    <a:pt x="1738515" y="811009"/>
                  </a:lnTo>
                  <a:lnTo>
                    <a:pt x="1742681" y="832764"/>
                  </a:lnTo>
                  <a:lnTo>
                    <a:pt x="1742681" y="764311"/>
                  </a:lnTo>
                  <a:lnTo>
                    <a:pt x="1735747" y="760869"/>
                  </a:lnTo>
                  <a:lnTo>
                    <a:pt x="1693151" y="755345"/>
                  </a:lnTo>
                  <a:lnTo>
                    <a:pt x="1592237" y="755345"/>
                  </a:lnTo>
                  <a:lnTo>
                    <a:pt x="1596707" y="777163"/>
                  </a:lnTo>
                  <a:lnTo>
                    <a:pt x="1598828" y="806577"/>
                  </a:lnTo>
                  <a:lnTo>
                    <a:pt x="1599349" y="836371"/>
                  </a:lnTo>
                  <a:lnTo>
                    <a:pt x="1599463" y="891755"/>
                  </a:lnTo>
                  <a:lnTo>
                    <a:pt x="1599082" y="917549"/>
                  </a:lnTo>
                  <a:lnTo>
                    <a:pt x="1598129" y="947559"/>
                  </a:lnTo>
                  <a:lnTo>
                    <a:pt x="1597025" y="976985"/>
                  </a:lnTo>
                  <a:lnTo>
                    <a:pt x="1596161" y="1003249"/>
                  </a:lnTo>
                  <a:lnTo>
                    <a:pt x="1597266" y="1012063"/>
                  </a:lnTo>
                  <a:lnTo>
                    <a:pt x="1601025" y="1018463"/>
                  </a:lnTo>
                  <a:lnTo>
                    <a:pt x="1607337" y="1022362"/>
                  </a:lnTo>
                  <a:lnTo>
                    <a:pt x="1616100" y="1023683"/>
                  </a:lnTo>
                  <a:lnTo>
                    <a:pt x="1653374" y="1023683"/>
                  </a:lnTo>
                  <a:lnTo>
                    <a:pt x="1649387" y="1005357"/>
                  </a:lnTo>
                  <a:lnTo>
                    <a:pt x="1647202" y="981430"/>
                  </a:lnTo>
                  <a:lnTo>
                    <a:pt x="1646301" y="951699"/>
                  </a:lnTo>
                  <a:lnTo>
                    <a:pt x="1646123" y="915974"/>
                  </a:lnTo>
                  <a:lnTo>
                    <a:pt x="1668284" y="915974"/>
                  </a:lnTo>
                  <a:lnTo>
                    <a:pt x="1708899" y="975017"/>
                  </a:lnTo>
                  <a:lnTo>
                    <a:pt x="1746084" y="1016609"/>
                  </a:lnTo>
                  <a:lnTo>
                    <a:pt x="1781365" y="1042035"/>
                  </a:lnTo>
                  <a:lnTo>
                    <a:pt x="1816290" y="1052588"/>
                  </a:lnTo>
                  <a:lnTo>
                    <a:pt x="1852383" y="1049578"/>
                  </a:lnTo>
                  <a:close/>
                </a:path>
                <a:path w="2932430" h="2562225">
                  <a:moveTo>
                    <a:pt x="1880946" y="266458"/>
                  </a:moveTo>
                  <a:lnTo>
                    <a:pt x="1876183" y="213995"/>
                  </a:lnTo>
                  <a:lnTo>
                    <a:pt x="1862353" y="168465"/>
                  </a:lnTo>
                  <a:lnTo>
                    <a:pt x="1840103" y="129882"/>
                  </a:lnTo>
                  <a:lnTo>
                    <a:pt x="1810118" y="98272"/>
                  </a:lnTo>
                  <a:lnTo>
                    <a:pt x="1796707" y="89369"/>
                  </a:lnTo>
                  <a:lnTo>
                    <a:pt x="1796707" y="279196"/>
                  </a:lnTo>
                  <a:lnTo>
                    <a:pt x="1791106" y="340664"/>
                  </a:lnTo>
                  <a:lnTo>
                    <a:pt x="1775396" y="388620"/>
                  </a:lnTo>
                  <a:lnTo>
                    <a:pt x="1751203" y="424535"/>
                  </a:lnTo>
                  <a:lnTo>
                    <a:pt x="1720138" y="449910"/>
                  </a:lnTo>
                  <a:lnTo>
                    <a:pt x="1683829" y="466191"/>
                  </a:lnTo>
                  <a:lnTo>
                    <a:pt x="1643888" y="474878"/>
                  </a:lnTo>
                  <a:lnTo>
                    <a:pt x="1601965" y="477456"/>
                  </a:lnTo>
                  <a:lnTo>
                    <a:pt x="1537538" y="477456"/>
                  </a:lnTo>
                  <a:lnTo>
                    <a:pt x="1533842" y="396506"/>
                  </a:lnTo>
                  <a:lnTo>
                    <a:pt x="1533004" y="342252"/>
                  </a:lnTo>
                  <a:lnTo>
                    <a:pt x="1532839" y="266458"/>
                  </a:lnTo>
                  <a:lnTo>
                    <a:pt x="1533118" y="230428"/>
                  </a:lnTo>
                  <a:lnTo>
                    <a:pt x="1534071" y="176999"/>
                  </a:lnTo>
                  <a:lnTo>
                    <a:pt x="1536192" y="81064"/>
                  </a:lnTo>
                  <a:lnTo>
                    <a:pt x="1578025" y="78828"/>
                  </a:lnTo>
                  <a:lnTo>
                    <a:pt x="1591906" y="78663"/>
                  </a:lnTo>
                  <a:lnTo>
                    <a:pt x="1630997" y="81356"/>
                  </a:lnTo>
                  <a:lnTo>
                    <a:pt x="1671040" y="90373"/>
                  </a:lnTo>
                  <a:lnTo>
                    <a:pt x="1709496" y="107111"/>
                  </a:lnTo>
                  <a:lnTo>
                    <a:pt x="1743837" y="132956"/>
                  </a:lnTo>
                  <a:lnTo>
                    <a:pt x="1771523" y="169316"/>
                  </a:lnTo>
                  <a:lnTo>
                    <a:pt x="1789988" y="217601"/>
                  </a:lnTo>
                  <a:lnTo>
                    <a:pt x="1796707" y="279196"/>
                  </a:lnTo>
                  <a:lnTo>
                    <a:pt x="1796707" y="89369"/>
                  </a:lnTo>
                  <a:lnTo>
                    <a:pt x="1729613" y="56057"/>
                  </a:lnTo>
                  <a:lnTo>
                    <a:pt x="1680425" y="45478"/>
                  </a:lnTo>
                  <a:lnTo>
                    <a:pt x="1626184" y="41948"/>
                  </a:lnTo>
                  <a:lnTo>
                    <a:pt x="1445145" y="41948"/>
                  </a:lnTo>
                  <a:lnTo>
                    <a:pt x="1452359" y="73342"/>
                  </a:lnTo>
                  <a:lnTo>
                    <a:pt x="1456156" y="121158"/>
                  </a:lnTo>
                  <a:lnTo>
                    <a:pt x="1457566" y="176999"/>
                  </a:lnTo>
                  <a:lnTo>
                    <a:pt x="1457642" y="232473"/>
                  </a:lnTo>
                  <a:lnTo>
                    <a:pt x="1457439" y="279196"/>
                  </a:lnTo>
                  <a:lnTo>
                    <a:pt x="1456867" y="329844"/>
                  </a:lnTo>
                  <a:lnTo>
                    <a:pt x="1455508" y="384187"/>
                  </a:lnTo>
                  <a:lnTo>
                    <a:pt x="1453946" y="437349"/>
                  </a:lnTo>
                  <a:lnTo>
                    <a:pt x="1452765" y="484454"/>
                  </a:lnTo>
                  <a:lnTo>
                    <a:pt x="1454315" y="500087"/>
                  </a:lnTo>
                  <a:lnTo>
                    <a:pt x="1460042" y="510578"/>
                  </a:lnTo>
                  <a:lnTo>
                    <a:pt x="1470431" y="516470"/>
                  </a:lnTo>
                  <a:lnTo>
                    <a:pt x="1485988" y="518312"/>
                  </a:lnTo>
                  <a:lnTo>
                    <a:pt x="1611223" y="518312"/>
                  </a:lnTo>
                  <a:lnTo>
                    <a:pt x="1667497" y="514527"/>
                  </a:lnTo>
                  <a:lnTo>
                    <a:pt x="1717268" y="503529"/>
                  </a:lnTo>
                  <a:lnTo>
                    <a:pt x="1760499" y="485813"/>
                  </a:lnTo>
                  <a:lnTo>
                    <a:pt x="1797164" y="461886"/>
                  </a:lnTo>
                  <a:lnTo>
                    <a:pt x="1827250" y="432231"/>
                  </a:lnTo>
                  <a:lnTo>
                    <a:pt x="1850694" y="397357"/>
                  </a:lnTo>
                  <a:lnTo>
                    <a:pt x="1867484" y="357771"/>
                  </a:lnTo>
                  <a:lnTo>
                    <a:pt x="1877568" y="313969"/>
                  </a:lnTo>
                  <a:lnTo>
                    <a:pt x="1880946" y="266458"/>
                  </a:lnTo>
                  <a:close/>
                </a:path>
                <a:path w="2932430" h="2562225">
                  <a:moveTo>
                    <a:pt x="2034286" y="938809"/>
                  </a:moveTo>
                  <a:lnTo>
                    <a:pt x="2021052" y="899261"/>
                  </a:lnTo>
                  <a:lnTo>
                    <a:pt x="1989480" y="876071"/>
                  </a:lnTo>
                  <a:lnTo>
                    <a:pt x="1951786" y="860552"/>
                  </a:lnTo>
                  <a:lnTo>
                    <a:pt x="1920214" y="844042"/>
                  </a:lnTo>
                  <a:lnTo>
                    <a:pt x="1906981" y="817841"/>
                  </a:lnTo>
                  <a:lnTo>
                    <a:pt x="1910651" y="801700"/>
                  </a:lnTo>
                  <a:lnTo>
                    <a:pt x="1920544" y="789749"/>
                  </a:lnTo>
                  <a:lnTo>
                    <a:pt x="1934997" y="782345"/>
                  </a:lnTo>
                  <a:lnTo>
                    <a:pt x="1952320" y="779805"/>
                  </a:lnTo>
                  <a:lnTo>
                    <a:pt x="1971636" y="782269"/>
                  </a:lnTo>
                  <a:lnTo>
                    <a:pt x="1987575" y="789152"/>
                  </a:lnTo>
                  <a:lnTo>
                    <a:pt x="2000669" y="799655"/>
                  </a:lnTo>
                  <a:lnTo>
                    <a:pt x="2011476" y="813003"/>
                  </a:lnTo>
                  <a:lnTo>
                    <a:pt x="2016048" y="806780"/>
                  </a:lnTo>
                  <a:lnTo>
                    <a:pt x="2020785" y="799439"/>
                  </a:lnTo>
                  <a:lnTo>
                    <a:pt x="2024494" y="791273"/>
                  </a:lnTo>
                  <a:lnTo>
                    <a:pt x="2025992" y="782599"/>
                  </a:lnTo>
                  <a:lnTo>
                    <a:pt x="2021344" y="770013"/>
                  </a:lnTo>
                  <a:lnTo>
                    <a:pt x="2007743" y="760183"/>
                  </a:lnTo>
                  <a:lnTo>
                    <a:pt x="1985721" y="753783"/>
                  </a:lnTo>
                  <a:lnTo>
                    <a:pt x="1955787" y="751497"/>
                  </a:lnTo>
                  <a:lnTo>
                    <a:pt x="1921090" y="756272"/>
                  </a:lnTo>
                  <a:lnTo>
                    <a:pt x="1891360" y="770585"/>
                  </a:lnTo>
                  <a:lnTo>
                    <a:pt x="1870583" y="794346"/>
                  </a:lnTo>
                  <a:lnTo>
                    <a:pt x="1862772" y="827506"/>
                  </a:lnTo>
                  <a:lnTo>
                    <a:pt x="1876082" y="869289"/>
                  </a:lnTo>
                  <a:lnTo>
                    <a:pt x="1907832" y="893102"/>
                  </a:lnTo>
                  <a:lnTo>
                    <a:pt x="1945703" y="908431"/>
                  </a:lnTo>
                  <a:lnTo>
                    <a:pt x="1977440" y="924775"/>
                  </a:lnTo>
                  <a:lnTo>
                    <a:pt x="1990750" y="951623"/>
                  </a:lnTo>
                  <a:lnTo>
                    <a:pt x="1987384" y="969416"/>
                  </a:lnTo>
                  <a:lnTo>
                    <a:pt x="1977656" y="984046"/>
                  </a:lnTo>
                  <a:lnTo>
                    <a:pt x="1962111" y="993978"/>
                  </a:lnTo>
                  <a:lnTo>
                    <a:pt x="1941283" y="997648"/>
                  </a:lnTo>
                  <a:lnTo>
                    <a:pt x="1916328" y="994321"/>
                  </a:lnTo>
                  <a:lnTo>
                    <a:pt x="1896465" y="985253"/>
                  </a:lnTo>
                  <a:lnTo>
                    <a:pt x="1880704" y="971778"/>
                  </a:lnTo>
                  <a:lnTo>
                    <a:pt x="1868055" y="955230"/>
                  </a:lnTo>
                  <a:lnTo>
                    <a:pt x="1864791" y="962888"/>
                  </a:lnTo>
                  <a:lnTo>
                    <a:pt x="1862366" y="970635"/>
                  </a:lnTo>
                  <a:lnTo>
                    <a:pt x="1860854" y="978560"/>
                  </a:lnTo>
                  <a:lnTo>
                    <a:pt x="1860334" y="986701"/>
                  </a:lnTo>
                  <a:lnTo>
                    <a:pt x="1865833" y="1004582"/>
                  </a:lnTo>
                  <a:lnTo>
                    <a:pt x="1881441" y="1017231"/>
                  </a:lnTo>
                  <a:lnTo>
                    <a:pt x="1905850" y="1024763"/>
                  </a:lnTo>
                  <a:lnTo>
                    <a:pt x="1937715" y="1027239"/>
                  </a:lnTo>
                  <a:lnTo>
                    <a:pt x="1976056" y="1021588"/>
                  </a:lnTo>
                  <a:lnTo>
                    <a:pt x="2006663" y="1004785"/>
                  </a:lnTo>
                  <a:lnTo>
                    <a:pt x="2026945" y="977112"/>
                  </a:lnTo>
                  <a:lnTo>
                    <a:pt x="2034286" y="938809"/>
                  </a:lnTo>
                  <a:close/>
                </a:path>
                <a:path w="2932430" h="2562225">
                  <a:moveTo>
                    <a:pt x="2034692" y="2205393"/>
                  </a:moveTo>
                  <a:lnTo>
                    <a:pt x="2029929" y="2152967"/>
                  </a:lnTo>
                  <a:lnTo>
                    <a:pt x="2016099" y="2107463"/>
                  </a:lnTo>
                  <a:lnTo>
                    <a:pt x="1993874" y="2068918"/>
                  </a:lnTo>
                  <a:lnTo>
                    <a:pt x="1963915" y="2037334"/>
                  </a:lnTo>
                  <a:lnTo>
                    <a:pt x="1950516" y="2028444"/>
                  </a:lnTo>
                  <a:lnTo>
                    <a:pt x="1950516" y="2218118"/>
                  </a:lnTo>
                  <a:lnTo>
                    <a:pt x="1944916" y="2279535"/>
                  </a:lnTo>
                  <a:lnTo>
                    <a:pt x="1929218" y="2327452"/>
                  </a:lnTo>
                  <a:lnTo>
                    <a:pt x="1905050" y="2363343"/>
                  </a:lnTo>
                  <a:lnTo>
                    <a:pt x="1873999" y="2388692"/>
                  </a:lnTo>
                  <a:lnTo>
                    <a:pt x="1837715" y="2404973"/>
                  </a:lnTo>
                  <a:lnTo>
                    <a:pt x="1797812" y="2413647"/>
                  </a:lnTo>
                  <a:lnTo>
                    <a:pt x="1755914" y="2416213"/>
                  </a:lnTo>
                  <a:lnTo>
                    <a:pt x="1697088" y="2416213"/>
                  </a:lnTo>
                  <a:lnTo>
                    <a:pt x="1693379" y="2335339"/>
                  </a:lnTo>
                  <a:lnTo>
                    <a:pt x="1692541" y="2281136"/>
                  </a:lnTo>
                  <a:lnTo>
                    <a:pt x="1692376" y="2205393"/>
                  </a:lnTo>
                  <a:lnTo>
                    <a:pt x="1692656" y="2169249"/>
                  </a:lnTo>
                  <a:lnTo>
                    <a:pt x="1693608" y="2115997"/>
                  </a:lnTo>
                  <a:lnTo>
                    <a:pt x="1695742" y="2019719"/>
                  </a:lnTo>
                  <a:lnTo>
                    <a:pt x="1745869" y="2017750"/>
                  </a:lnTo>
                  <a:lnTo>
                    <a:pt x="1784934" y="2020443"/>
                  </a:lnTo>
                  <a:lnTo>
                    <a:pt x="1824939" y="2029447"/>
                  </a:lnTo>
                  <a:lnTo>
                    <a:pt x="1863382" y="2046160"/>
                  </a:lnTo>
                  <a:lnTo>
                    <a:pt x="1897684" y="2071992"/>
                  </a:lnTo>
                  <a:lnTo>
                    <a:pt x="1925345" y="2108327"/>
                  </a:lnTo>
                  <a:lnTo>
                    <a:pt x="1943798" y="2156574"/>
                  </a:lnTo>
                  <a:lnTo>
                    <a:pt x="1950516" y="2218118"/>
                  </a:lnTo>
                  <a:lnTo>
                    <a:pt x="1950516" y="2028444"/>
                  </a:lnTo>
                  <a:lnTo>
                    <a:pt x="1883473" y="1995157"/>
                  </a:lnTo>
                  <a:lnTo>
                    <a:pt x="1834324" y="1984578"/>
                  </a:lnTo>
                  <a:lnTo>
                    <a:pt x="1780120" y="1981060"/>
                  </a:lnTo>
                  <a:lnTo>
                    <a:pt x="1604759" y="1981060"/>
                  </a:lnTo>
                  <a:lnTo>
                    <a:pt x="1611972" y="2012429"/>
                  </a:lnTo>
                  <a:lnTo>
                    <a:pt x="1615757" y="2060206"/>
                  </a:lnTo>
                  <a:lnTo>
                    <a:pt x="1617167" y="2115997"/>
                  </a:lnTo>
                  <a:lnTo>
                    <a:pt x="1617243" y="2171433"/>
                  </a:lnTo>
                  <a:lnTo>
                    <a:pt x="1617040" y="2218118"/>
                  </a:lnTo>
                  <a:lnTo>
                    <a:pt x="1616456" y="2268740"/>
                  </a:lnTo>
                  <a:lnTo>
                    <a:pt x="1615109" y="2323033"/>
                  </a:lnTo>
                  <a:lnTo>
                    <a:pt x="1613560" y="2376157"/>
                  </a:lnTo>
                  <a:lnTo>
                    <a:pt x="1612366" y="2423223"/>
                  </a:lnTo>
                  <a:lnTo>
                    <a:pt x="1613928" y="2438844"/>
                  </a:lnTo>
                  <a:lnTo>
                    <a:pt x="1619656" y="2449322"/>
                  </a:lnTo>
                  <a:lnTo>
                    <a:pt x="1630032" y="2455202"/>
                  </a:lnTo>
                  <a:lnTo>
                    <a:pt x="1645564" y="2457043"/>
                  </a:lnTo>
                  <a:lnTo>
                    <a:pt x="1765185" y="2457043"/>
                  </a:lnTo>
                  <a:lnTo>
                    <a:pt x="1821408" y="2453271"/>
                  </a:lnTo>
                  <a:lnTo>
                    <a:pt x="1871129" y="2442286"/>
                  </a:lnTo>
                  <a:lnTo>
                    <a:pt x="1914334" y="2424582"/>
                  </a:lnTo>
                  <a:lnTo>
                    <a:pt x="1927148" y="2416213"/>
                  </a:lnTo>
                  <a:lnTo>
                    <a:pt x="1950974" y="2400668"/>
                  </a:lnTo>
                  <a:lnTo>
                    <a:pt x="1981022" y="2371039"/>
                  </a:lnTo>
                  <a:lnTo>
                    <a:pt x="2004453" y="2336190"/>
                  </a:lnTo>
                  <a:lnTo>
                    <a:pt x="2021230" y="2296642"/>
                  </a:lnTo>
                  <a:lnTo>
                    <a:pt x="2031314" y="2252878"/>
                  </a:lnTo>
                  <a:lnTo>
                    <a:pt x="2034692" y="2205393"/>
                  </a:lnTo>
                  <a:close/>
                </a:path>
                <a:path w="2932430" h="2562225">
                  <a:moveTo>
                    <a:pt x="2039658" y="465531"/>
                  </a:moveTo>
                  <a:lnTo>
                    <a:pt x="2033447" y="435241"/>
                  </a:lnTo>
                  <a:lnTo>
                    <a:pt x="2030501" y="394373"/>
                  </a:lnTo>
                  <a:lnTo>
                    <a:pt x="2029612" y="342506"/>
                  </a:lnTo>
                  <a:lnTo>
                    <a:pt x="2029574" y="279196"/>
                  </a:lnTo>
                  <a:lnTo>
                    <a:pt x="2029968" y="240258"/>
                  </a:lnTo>
                  <a:lnTo>
                    <a:pt x="2030920" y="198564"/>
                  </a:lnTo>
                  <a:lnTo>
                    <a:pt x="2033104" y="121234"/>
                  </a:lnTo>
                  <a:lnTo>
                    <a:pt x="2031568" y="108978"/>
                  </a:lnTo>
                  <a:lnTo>
                    <a:pt x="2026348" y="100101"/>
                  </a:lnTo>
                  <a:lnTo>
                    <a:pt x="2017585" y="94691"/>
                  </a:lnTo>
                  <a:lnTo>
                    <a:pt x="2005406" y="92862"/>
                  </a:lnTo>
                  <a:lnTo>
                    <a:pt x="1947532" y="92862"/>
                  </a:lnTo>
                  <a:lnTo>
                    <a:pt x="1953729" y="123151"/>
                  </a:lnTo>
                  <a:lnTo>
                    <a:pt x="1956676" y="164007"/>
                  </a:lnTo>
                  <a:lnTo>
                    <a:pt x="1957565" y="215874"/>
                  </a:lnTo>
                  <a:lnTo>
                    <a:pt x="1957603" y="279196"/>
                  </a:lnTo>
                  <a:lnTo>
                    <a:pt x="1957031" y="318135"/>
                  </a:lnTo>
                  <a:lnTo>
                    <a:pt x="1955711" y="359829"/>
                  </a:lnTo>
                  <a:lnTo>
                    <a:pt x="1952967" y="437159"/>
                  </a:lnTo>
                  <a:lnTo>
                    <a:pt x="1954504" y="449402"/>
                  </a:lnTo>
                  <a:lnTo>
                    <a:pt x="1959724" y="458292"/>
                  </a:lnTo>
                  <a:lnTo>
                    <a:pt x="1968487" y="463702"/>
                  </a:lnTo>
                  <a:lnTo>
                    <a:pt x="1980666" y="465531"/>
                  </a:lnTo>
                  <a:lnTo>
                    <a:pt x="2039658" y="465531"/>
                  </a:lnTo>
                  <a:close/>
                </a:path>
                <a:path w="2932430" h="2562225">
                  <a:moveTo>
                    <a:pt x="2068144" y="1678444"/>
                  </a:moveTo>
                  <a:lnTo>
                    <a:pt x="2067039" y="1669643"/>
                  </a:lnTo>
                  <a:lnTo>
                    <a:pt x="2063292" y="1663255"/>
                  </a:lnTo>
                  <a:lnTo>
                    <a:pt x="2056980" y="1659356"/>
                  </a:lnTo>
                  <a:lnTo>
                    <a:pt x="2048230" y="1658048"/>
                  </a:lnTo>
                  <a:lnTo>
                    <a:pt x="2011768" y="1658048"/>
                  </a:lnTo>
                  <a:lnTo>
                    <a:pt x="2015896" y="1675231"/>
                  </a:lnTo>
                  <a:lnTo>
                    <a:pt x="2018068" y="1695856"/>
                  </a:lnTo>
                  <a:lnTo>
                    <a:pt x="2019020" y="1757108"/>
                  </a:lnTo>
                  <a:lnTo>
                    <a:pt x="1970430" y="1764157"/>
                  </a:lnTo>
                  <a:lnTo>
                    <a:pt x="1928761" y="1758048"/>
                  </a:lnTo>
                  <a:lnTo>
                    <a:pt x="1896364" y="1741474"/>
                  </a:lnTo>
                  <a:lnTo>
                    <a:pt x="1873084" y="1717052"/>
                  </a:lnTo>
                  <a:lnTo>
                    <a:pt x="1858784" y="1687385"/>
                  </a:lnTo>
                  <a:lnTo>
                    <a:pt x="1853311" y="1655114"/>
                  </a:lnTo>
                  <a:lnTo>
                    <a:pt x="1856511" y="1622844"/>
                  </a:lnTo>
                  <a:lnTo>
                    <a:pt x="1868233" y="1593176"/>
                  </a:lnTo>
                  <a:lnTo>
                    <a:pt x="1888324" y="1568754"/>
                  </a:lnTo>
                  <a:lnTo>
                    <a:pt x="1916633" y="1552181"/>
                  </a:lnTo>
                  <a:lnTo>
                    <a:pt x="1953006" y="1546072"/>
                  </a:lnTo>
                  <a:lnTo>
                    <a:pt x="1982952" y="1549857"/>
                  </a:lnTo>
                  <a:lnTo>
                    <a:pt x="2006968" y="1560029"/>
                  </a:lnTo>
                  <a:lnTo>
                    <a:pt x="2024011" y="1574850"/>
                  </a:lnTo>
                  <a:lnTo>
                    <a:pt x="2033066" y="1592605"/>
                  </a:lnTo>
                  <a:lnTo>
                    <a:pt x="2038934" y="1584921"/>
                  </a:lnTo>
                  <a:lnTo>
                    <a:pt x="2047354" y="1541030"/>
                  </a:lnTo>
                  <a:lnTo>
                    <a:pt x="1997633" y="1520952"/>
                  </a:lnTo>
                  <a:lnTo>
                    <a:pt x="1957666" y="1517967"/>
                  </a:lnTo>
                  <a:lnTo>
                    <a:pt x="1916125" y="1522615"/>
                  </a:lnTo>
                  <a:lnTo>
                    <a:pt x="1852320" y="1555318"/>
                  </a:lnTo>
                  <a:lnTo>
                    <a:pt x="1815236" y="1609166"/>
                  </a:lnTo>
                  <a:lnTo>
                    <a:pt x="1806054" y="1672056"/>
                  </a:lnTo>
                  <a:lnTo>
                    <a:pt x="1812290" y="1703133"/>
                  </a:lnTo>
                  <a:lnTo>
                    <a:pt x="1847189" y="1756968"/>
                  </a:lnTo>
                  <a:lnTo>
                    <a:pt x="1912962" y="1789684"/>
                  </a:lnTo>
                  <a:lnTo>
                    <a:pt x="1957806" y="1794332"/>
                  </a:lnTo>
                  <a:lnTo>
                    <a:pt x="1983892" y="1793328"/>
                  </a:lnTo>
                  <a:lnTo>
                    <a:pt x="2014067" y="1790115"/>
                  </a:lnTo>
                  <a:lnTo>
                    <a:pt x="2043061" y="1784438"/>
                  </a:lnTo>
                  <a:lnTo>
                    <a:pt x="2065616" y="1776018"/>
                  </a:lnTo>
                  <a:lnTo>
                    <a:pt x="2065896" y="1750517"/>
                  </a:lnTo>
                  <a:lnTo>
                    <a:pt x="2068144" y="1678444"/>
                  </a:lnTo>
                  <a:close/>
                </a:path>
                <a:path w="2932430" h="2562225">
                  <a:moveTo>
                    <a:pt x="2157742" y="1023670"/>
                  </a:moveTo>
                  <a:lnTo>
                    <a:pt x="2153285" y="1001864"/>
                  </a:lnTo>
                  <a:lnTo>
                    <a:pt x="2151164" y="972451"/>
                  </a:lnTo>
                  <a:lnTo>
                    <a:pt x="2150529" y="935101"/>
                  </a:lnTo>
                  <a:lnTo>
                    <a:pt x="2150503" y="889508"/>
                  </a:lnTo>
                  <a:lnTo>
                    <a:pt x="2150783" y="861479"/>
                  </a:lnTo>
                  <a:lnTo>
                    <a:pt x="2153031" y="775779"/>
                  </a:lnTo>
                  <a:lnTo>
                    <a:pt x="2151938" y="766965"/>
                  </a:lnTo>
                  <a:lnTo>
                    <a:pt x="2148179" y="760564"/>
                  </a:lnTo>
                  <a:lnTo>
                    <a:pt x="2141867" y="756666"/>
                  </a:lnTo>
                  <a:lnTo>
                    <a:pt x="2133092" y="755345"/>
                  </a:lnTo>
                  <a:lnTo>
                    <a:pt x="2096617" y="755345"/>
                  </a:lnTo>
                  <a:lnTo>
                    <a:pt x="2101075" y="777163"/>
                  </a:lnTo>
                  <a:lnTo>
                    <a:pt x="2103196" y="806589"/>
                  </a:lnTo>
                  <a:lnTo>
                    <a:pt x="2103843" y="843927"/>
                  </a:lnTo>
                  <a:lnTo>
                    <a:pt x="2103869" y="889508"/>
                  </a:lnTo>
                  <a:lnTo>
                    <a:pt x="2103462" y="917549"/>
                  </a:lnTo>
                  <a:lnTo>
                    <a:pt x="2100529" y="1003249"/>
                  </a:lnTo>
                  <a:lnTo>
                    <a:pt x="2101634" y="1012063"/>
                  </a:lnTo>
                  <a:lnTo>
                    <a:pt x="2105393" y="1018463"/>
                  </a:lnTo>
                  <a:lnTo>
                    <a:pt x="2111705" y="1022362"/>
                  </a:lnTo>
                  <a:lnTo>
                    <a:pt x="2120468" y="1023670"/>
                  </a:lnTo>
                  <a:lnTo>
                    <a:pt x="2157742" y="1023670"/>
                  </a:lnTo>
                  <a:close/>
                </a:path>
                <a:path w="2932430" h="2562225">
                  <a:moveTo>
                    <a:pt x="2303437" y="1997036"/>
                  </a:moveTo>
                  <a:lnTo>
                    <a:pt x="2302649" y="1988781"/>
                  </a:lnTo>
                  <a:lnTo>
                    <a:pt x="2296591" y="1983143"/>
                  </a:lnTo>
                  <a:lnTo>
                    <a:pt x="2285225" y="1981060"/>
                  </a:lnTo>
                  <a:lnTo>
                    <a:pt x="2253030" y="1981060"/>
                  </a:lnTo>
                  <a:lnTo>
                    <a:pt x="2249728" y="1999589"/>
                  </a:lnTo>
                  <a:lnTo>
                    <a:pt x="2241689" y="2020252"/>
                  </a:lnTo>
                  <a:lnTo>
                    <a:pt x="2230183" y="2042579"/>
                  </a:lnTo>
                  <a:lnTo>
                    <a:pt x="2216467" y="2066124"/>
                  </a:lnTo>
                  <a:lnTo>
                    <a:pt x="2208085" y="2079828"/>
                  </a:lnTo>
                  <a:lnTo>
                    <a:pt x="2179675" y="2124278"/>
                  </a:lnTo>
                  <a:lnTo>
                    <a:pt x="2163699" y="2095588"/>
                  </a:lnTo>
                  <a:lnTo>
                    <a:pt x="2146312" y="2063051"/>
                  </a:lnTo>
                  <a:lnTo>
                    <a:pt x="2129053" y="2029866"/>
                  </a:lnTo>
                  <a:lnTo>
                    <a:pt x="2113457" y="1999284"/>
                  </a:lnTo>
                  <a:lnTo>
                    <a:pt x="2108200" y="1991728"/>
                  </a:lnTo>
                  <a:lnTo>
                    <a:pt x="2101215" y="1985975"/>
                  </a:lnTo>
                  <a:lnTo>
                    <a:pt x="2092934" y="1982330"/>
                  </a:lnTo>
                  <a:lnTo>
                    <a:pt x="2083816" y="1981060"/>
                  </a:lnTo>
                  <a:lnTo>
                    <a:pt x="2023910" y="1981060"/>
                  </a:lnTo>
                  <a:lnTo>
                    <a:pt x="2059749" y="2032863"/>
                  </a:lnTo>
                  <a:lnTo>
                    <a:pt x="2091817" y="2082838"/>
                  </a:lnTo>
                  <a:lnTo>
                    <a:pt x="2119363" y="2128355"/>
                  </a:lnTo>
                  <a:lnTo>
                    <a:pt x="2141626" y="2166772"/>
                  </a:lnTo>
                  <a:lnTo>
                    <a:pt x="2141055" y="2197646"/>
                  </a:lnTo>
                  <a:lnTo>
                    <a:pt x="2137867" y="2290127"/>
                  </a:lnTo>
                  <a:lnTo>
                    <a:pt x="2139124" y="2300135"/>
                  </a:lnTo>
                  <a:lnTo>
                    <a:pt x="2143379" y="2307399"/>
                  </a:lnTo>
                  <a:lnTo>
                    <a:pt x="2150541" y="2311831"/>
                  </a:lnTo>
                  <a:lnTo>
                    <a:pt x="2160498" y="2313330"/>
                  </a:lnTo>
                  <a:lnTo>
                    <a:pt x="2208707" y="2313330"/>
                  </a:lnTo>
                  <a:lnTo>
                    <a:pt x="2203742" y="2288514"/>
                  </a:lnTo>
                  <a:lnTo>
                    <a:pt x="2201303" y="2254554"/>
                  </a:lnTo>
                  <a:lnTo>
                    <a:pt x="2200529" y="2212009"/>
                  </a:lnTo>
                  <a:lnTo>
                    <a:pt x="2200478" y="2161476"/>
                  </a:lnTo>
                  <a:lnTo>
                    <a:pt x="2221128" y="2126818"/>
                  </a:lnTo>
                  <a:lnTo>
                    <a:pt x="2243378" y="2091182"/>
                  </a:lnTo>
                  <a:lnTo>
                    <a:pt x="2268791" y="2052066"/>
                  </a:lnTo>
                  <a:lnTo>
                    <a:pt x="2298966" y="2006993"/>
                  </a:lnTo>
                  <a:lnTo>
                    <a:pt x="2303437" y="1997036"/>
                  </a:lnTo>
                  <a:close/>
                </a:path>
                <a:path w="2932430" h="2562225">
                  <a:moveTo>
                    <a:pt x="2402154" y="59905"/>
                  </a:moveTo>
                  <a:lnTo>
                    <a:pt x="2394369" y="46799"/>
                  </a:lnTo>
                  <a:lnTo>
                    <a:pt x="2376640" y="41948"/>
                  </a:lnTo>
                  <a:lnTo>
                    <a:pt x="2114867" y="41948"/>
                  </a:lnTo>
                  <a:lnTo>
                    <a:pt x="2122068" y="73342"/>
                  </a:lnTo>
                  <a:lnTo>
                    <a:pt x="2125865" y="121158"/>
                  </a:lnTo>
                  <a:lnTo>
                    <a:pt x="2127275" y="176999"/>
                  </a:lnTo>
                  <a:lnTo>
                    <a:pt x="2127351" y="232473"/>
                  </a:lnTo>
                  <a:lnTo>
                    <a:pt x="2127148" y="279196"/>
                  </a:lnTo>
                  <a:lnTo>
                    <a:pt x="2126564" y="329844"/>
                  </a:lnTo>
                  <a:lnTo>
                    <a:pt x="2125218" y="384187"/>
                  </a:lnTo>
                  <a:lnTo>
                    <a:pt x="2122462" y="484454"/>
                  </a:lnTo>
                  <a:lnTo>
                    <a:pt x="2124024" y="500087"/>
                  </a:lnTo>
                  <a:lnTo>
                    <a:pt x="2129752" y="510578"/>
                  </a:lnTo>
                  <a:lnTo>
                    <a:pt x="2140153" y="516470"/>
                  </a:lnTo>
                  <a:lnTo>
                    <a:pt x="2155698" y="518312"/>
                  </a:lnTo>
                  <a:lnTo>
                    <a:pt x="2213622" y="518312"/>
                  </a:lnTo>
                  <a:lnTo>
                    <a:pt x="2209317" y="497027"/>
                  </a:lnTo>
                  <a:lnTo>
                    <a:pt x="2206155" y="462330"/>
                  </a:lnTo>
                  <a:lnTo>
                    <a:pt x="2204034" y="414667"/>
                  </a:lnTo>
                  <a:lnTo>
                    <a:pt x="2202840" y="354495"/>
                  </a:lnTo>
                  <a:lnTo>
                    <a:pt x="2202446" y="282257"/>
                  </a:lnTo>
                  <a:lnTo>
                    <a:pt x="2254237" y="282257"/>
                  </a:lnTo>
                  <a:lnTo>
                    <a:pt x="2293150" y="283438"/>
                  </a:lnTo>
                  <a:lnTo>
                    <a:pt x="2322487" y="286893"/>
                  </a:lnTo>
                  <a:lnTo>
                    <a:pt x="2343327" y="292544"/>
                  </a:lnTo>
                  <a:lnTo>
                    <a:pt x="2356764" y="300316"/>
                  </a:lnTo>
                  <a:lnTo>
                    <a:pt x="2362809" y="278828"/>
                  </a:lnTo>
                  <a:lnTo>
                    <a:pt x="2363051" y="261124"/>
                  </a:lnTo>
                  <a:lnTo>
                    <a:pt x="2355685" y="249123"/>
                  </a:lnTo>
                  <a:lnTo>
                    <a:pt x="2338908" y="244703"/>
                  </a:lnTo>
                  <a:lnTo>
                    <a:pt x="2202650" y="244703"/>
                  </a:lnTo>
                  <a:lnTo>
                    <a:pt x="2203272" y="202692"/>
                  </a:lnTo>
                  <a:lnTo>
                    <a:pt x="2205901" y="81661"/>
                  </a:lnTo>
                  <a:lnTo>
                    <a:pt x="2287105" y="81661"/>
                  </a:lnTo>
                  <a:lnTo>
                    <a:pt x="2328265" y="83083"/>
                  </a:lnTo>
                  <a:lnTo>
                    <a:pt x="2359279" y="87147"/>
                  </a:lnTo>
                  <a:lnTo>
                    <a:pt x="2381300" y="93522"/>
                  </a:lnTo>
                  <a:lnTo>
                    <a:pt x="2395512" y="101917"/>
                  </a:lnTo>
                  <a:lnTo>
                    <a:pt x="2401900" y="79019"/>
                  </a:lnTo>
                  <a:lnTo>
                    <a:pt x="2402154" y="59905"/>
                  </a:lnTo>
                  <a:close/>
                </a:path>
                <a:path w="2932430" h="2562225">
                  <a:moveTo>
                    <a:pt x="2421864" y="765175"/>
                  </a:moveTo>
                  <a:lnTo>
                    <a:pt x="2418994" y="750531"/>
                  </a:lnTo>
                  <a:lnTo>
                    <a:pt x="2407450" y="752754"/>
                  </a:lnTo>
                  <a:lnTo>
                    <a:pt x="2387041" y="754240"/>
                  </a:lnTo>
                  <a:lnTo>
                    <a:pt x="2360498" y="755078"/>
                  </a:lnTo>
                  <a:lnTo>
                    <a:pt x="2330539" y="755345"/>
                  </a:lnTo>
                  <a:lnTo>
                    <a:pt x="2216035" y="755345"/>
                  </a:lnTo>
                  <a:lnTo>
                    <a:pt x="2202891" y="758101"/>
                  </a:lnTo>
                  <a:lnTo>
                    <a:pt x="2194712" y="765759"/>
                  </a:lnTo>
                  <a:lnTo>
                    <a:pt x="2191867" y="777405"/>
                  </a:lnTo>
                  <a:lnTo>
                    <a:pt x="2194737" y="792137"/>
                  </a:lnTo>
                  <a:lnTo>
                    <a:pt x="2206129" y="789597"/>
                  </a:lnTo>
                  <a:lnTo>
                    <a:pt x="2226259" y="787361"/>
                  </a:lnTo>
                  <a:lnTo>
                    <a:pt x="2252497" y="785761"/>
                  </a:lnTo>
                  <a:lnTo>
                    <a:pt x="2282240" y="785114"/>
                  </a:lnTo>
                  <a:lnTo>
                    <a:pt x="2283193" y="805332"/>
                  </a:lnTo>
                  <a:lnTo>
                    <a:pt x="2283790" y="829068"/>
                  </a:lnTo>
                  <a:lnTo>
                    <a:pt x="2284095" y="856932"/>
                  </a:lnTo>
                  <a:lnTo>
                    <a:pt x="2284184" y="889508"/>
                  </a:lnTo>
                  <a:lnTo>
                    <a:pt x="2283777" y="917549"/>
                  </a:lnTo>
                  <a:lnTo>
                    <a:pt x="2280843" y="1003249"/>
                  </a:lnTo>
                  <a:lnTo>
                    <a:pt x="2281948" y="1012063"/>
                  </a:lnTo>
                  <a:lnTo>
                    <a:pt x="2285708" y="1018463"/>
                  </a:lnTo>
                  <a:lnTo>
                    <a:pt x="2292019" y="1022362"/>
                  </a:lnTo>
                  <a:lnTo>
                    <a:pt x="2300782" y="1023683"/>
                  </a:lnTo>
                  <a:lnTo>
                    <a:pt x="2338057" y="1023683"/>
                  </a:lnTo>
                  <a:lnTo>
                    <a:pt x="2333599" y="1001864"/>
                  </a:lnTo>
                  <a:lnTo>
                    <a:pt x="2331478" y="972439"/>
                  </a:lnTo>
                  <a:lnTo>
                    <a:pt x="2330831" y="935101"/>
                  </a:lnTo>
                  <a:lnTo>
                    <a:pt x="2330907" y="863904"/>
                  </a:lnTo>
                  <a:lnTo>
                    <a:pt x="2331555" y="809129"/>
                  </a:lnTo>
                  <a:lnTo>
                    <a:pt x="2332050" y="783945"/>
                  </a:lnTo>
                  <a:lnTo>
                    <a:pt x="2384628" y="786472"/>
                  </a:lnTo>
                  <a:lnTo>
                    <a:pt x="2397696" y="786765"/>
                  </a:lnTo>
                  <a:lnTo>
                    <a:pt x="2410841" y="784098"/>
                  </a:lnTo>
                  <a:lnTo>
                    <a:pt x="2419019" y="776630"/>
                  </a:lnTo>
                  <a:lnTo>
                    <a:pt x="2421864" y="765175"/>
                  </a:lnTo>
                  <a:close/>
                </a:path>
                <a:path w="2932430" h="2562225">
                  <a:moveTo>
                    <a:pt x="2431402" y="1655648"/>
                  </a:moveTo>
                  <a:lnTo>
                    <a:pt x="2424569" y="1610829"/>
                  </a:lnTo>
                  <a:lnTo>
                    <a:pt x="2405113" y="1572742"/>
                  </a:lnTo>
                  <a:lnTo>
                    <a:pt x="2380107" y="1548599"/>
                  </a:lnTo>
                  <a:lnTo>
                    <a:pt x="2380107" y="1655648"/>
                  </a:lnTo>
                  <a:lnTo>
                    <a:pt x="2373033" y="1698371"/>
                  </a:lnTo>
                  <a:lnTo>
                    <a:pt x="2353437" y="1733016"/>
                  </a:lnTo>
                  <a:lnTo>
                    <a:pt x="2323731" y="1756257"/>
                  </a:lnTo>
                  <a:lnTo>
                    <a:pt x="2286330" y="1764741"/>
                  </a:lnTo>
                  <a:lnTo>
                    <a:pt x="2248941" y="1756257"/>
                  </a:lnTo>
                  <a:lnTo>
                    <a:pt x="2219236" y="1733016"/>
                  </a:lnTo>
                  <a:lnTo>
                    <a:pt x="2199640" y="1698371"/>
                  </a:lnTo>
                  <a:lnTo>
                    <a:pt x="2192566" y="1655648"/>
                  </a:lnTo>
                  <a:lnTo>
                    <a:pt x="2199640" y="1612938"/>
                  </a:lnTo>
                  <a:lnTo>
                    <a:pt x="2219236" y="1578279"/>
                  </a:lnTo>
                  <a:lnTo>
                    <a:pt x="2248941" y="1555038"/>
                  </a:lnTo>
                  <a:lnTo>
                    <a:pt x="2286330" y="1546555"/>
                  </a:lnTo>
                  <a:lnTo>
                    <a:pt x="2323731" y="1555038"/>
                  </a:lnTo>
                  <a:lnTo>
                    <a:pt x="2353437" y="1578279"/>
                  </a:lnTo>
                  <a:lnTo>
                    <a:pt x="2373033" y="1612938"/>
                  </a:lnTo>
                  <a:lnTo>
                    <a:pt x="2380107" y="1655648"/>
                  </a:lnTo>
                  <a:lnTo>
                    <a:pt x="2380107" y="1548599"/>
                  </a:lnTo>
                  <a:lnTo>
                    <a:pt x="2377998" y="1546555"/>
                  </a:lnTo>
                  <a:lnTo>
                    <a:pt x="2374557" y="1543240"/>
                  </a:lnTo>
                  <a:lnTo>
                    <a:pt x="2334450" y="1524177"/>
                  </a:lnTo>
                  <a:lnTo>
                    <a:pt x="2286330" y="1517421"/>
                  </a:lnTo>
                  <a:lnTo>
                    <a:pt x="2238222" y="1524177"/>
                  </a:lnTo>
                  <a:lnTo>
                    <a:pt x="2198103" y="1543240"/>
                  </a:lnTo>
                  <a:lnTo>
                    <a:pt x="2167559" y="1572742"/>
                  </a:lnTo>
                  <a:lnTo>
                    <a:pt x="2148090" y="1610829"/>
                  </a:lnTo>
                  <a:lnTo>
                    <a:pt x="2141258" y="1655648"/>
                  </a:lnTo>
                  <a:lnTo>
                    <a:pt x="2148090" y="1700479"/>
                  </a:lnTo>
                  <a:lnTo>
                    <a:pt x="2167559" y="1738566"/>
                  </a:lnTo>
                  <a:lnTo>
                    <a:pt x="2198103" y="1768068"/>
                  </a:lnTo>
                  <a:lnTo>
                    <a:pt x="2238222" y="1787118"/>
                  </a:lnTo>
                  <a:lnTo>
                    <a:pt x="2286330" y="1793887"/>
                  </a:lnTo>
                  <a:lnTo>
                    <a:pt x="2334450" y="1787118"/>
                  </a:lnTo>
                  <a:lnTo>
                    <a:pt x="2374557" y="1768068"/>
                  </a:lnTo>
                  <a:lnTo>
                    <a:pt x="2378011" y="1764741"/>
                  </a:lnTo>
                  <a:lnTo>
                    <a:pt x="2405113" y="1738566"/>
                  </a:lnTo>
                  <a:lnTo>
                    <a:pt x="2424569" y="1700479"/>
                  </a:lnTo>
                  <a:lnTo>
                    <a:pt x="2431402" y="1655648"/>
                  </a:lnTo>
                  <a:close/>
                </a:path>
                <a:path w="2932430" h="2562225">
                  <a:moveTo>
                    <a:pt x="2672499" y="1765808"/>
                  </a:moveTo>
                  <a:lnTo>
                    <a:pt x="2671229" y="1746465"/>
                  </a:lnTo>
                  <a:lnTo>
                    <a:pt x="2661882" y="1752384"/>
                  </a:lnTo>
                  <a:lnTo>
                    <a:pt x="2647912" y="1757591"/>
                  </a:lnTo>
                  <a:lnTo>
                    <a:pt x="2627706" y="1761299"/>
                  </a:lnTo>
                  <a:lnTo>
                    <a:pt x="2599639" y="1762709"/>
                  </a:lnTo>
                  <a:lnTo>
                    <a:pt x="2564993" y="1762709"/>
                  </a:lnTo>
                  <a:lnTo>
                    <a:pt x="2563609" y="1741919"/>
                  </a:lnTo>
                  <a:lnTo>
                    <a:pt x="2562987" y="1717294"/>
                  </a:lnTo>
                  <a:lnTo>
                    <a:pt x="2562834" y="1656156"/>
                  </a:lnTo>
                  <a:lnTo>
                    <a:pt x="2563126" y="1628152"/>
                  </a:lnTo>
                  <a:lnTo>
                    <a:pt x="2565374" y="1542516"/>
                  </a:lnTo>
                  <a:lnTo>
                    <a:pt x="2564269" y="1533702"/>
                  </a:lnTo>
                  <a:lnTo>
                    <a:pt x="2560510" y="1527314"/>
                  </a:lnTo>
                  <a:lnTo>
                    <a:pt x="2554211" y="1523415"/>
                  </a:lnTo>
                  <a:lnTo>
                    <a:pt x="2545448" y="1522107"/>
                  </a:lnTo>
                  <a:lnTo>
                    <a:pt x="2508986" y="1522107"/>
                  </a:lnTo>
                  <a:lnTo>
                    <a:pt x="2513457" y="1543900"/>
                  </a:lnTo>
                  <a:lnTo>
                    <a:pt x="2515578" y="1573301"/>
                  </a:lnTo>
                  <a:lnTo>
                    <a:pt x="2516213" y="1610614"/>
                  </a:lnTo>
                  <a:lnTo>
                    <a:pt x="2516238" y="1656156"/>
                  </a:lnTo>
                  <a:lnTo>
                    <a:pt x="2515832" y="1684172"/>
                  </a:lnTo>
                  <a:lnTo>
                    <a:pt x="2512911" y="1769795"/>
                  </a:lnTo>
                  <a:lnTo>
                    <a:pt x="2514015" y="1778609"/>
                  </a:lnTo>
                  <a:lnTo>
                    <a:pt x="2517762" y="1784997"/>
                  </a:lnTo>
                  <a:lnTo>
                    <a:pt x="2524061" y="1788896"/>
                  </a:lnTo>
                  <a:lnTo>
                    <a:pt x="2532824" y="1790204"/>
                  </a:lnTo>
                  <a:lnTo>
                    <a:pt x="2646642" y="1790204"/>
                  </a:lnTo>
                  <a:lnTo>
                    <a:pt x="2658770" y="1787550"/>
                  </a:lnTo>
                  <a:lnTo>
                    <a:pt x="2667863" y="1779460"/>
                  </a:lnTo>
                  <a:lnTo>
                    <a:pt x="2672499" y="1765808"/>
                  </a:lnTo>
                  <a:close/>
                </a:path>
                <a:path w="2932430" h="2562225">
                  <a:moveTo>
                    <a:pt x="2685478" y="768261"/>
                  </a:moveTo>
                  <a:lnTo>
                    <a:pt x="2684843" y="761580"/>
                  </a:lnTo>
                  <a:lnTo>
                    <a:pt x="2679954" y="757034"/>
                  </a:lnTo>
                  <a:lnTo>
                    <a:pt x="2670772" y="755345"/>
                  </a:lnTo>
                  <a:lnTo>
                    <a:pt x="2644775" y="755345"/>
                  </a:lnTo>
                  <a:lnTo>
                    <a:pt x="2642108" y="770318"/>
                  </a:lnTo>
                  <a:lnTo>
                    <a:pt x="2635631" y="786993"/>
                  </a:lnTo>
                  <a:lnTo>
                    <a:pt x="2626334" y="805027"/>
                  </a:lnTo>
                  <a:lnTo>
                    <a:pt x="2615260" y="824039"/>
                  </a:lnTo>
                  <a:lnTo>
                    <a:pt x="2607487" y="836688"/>
                  </a:lnTo>
                  <a:lnTo>
                    <a:pt x="2580894" y="878230"/>
                  </a:lnTo>
                  <a:lnTo>
                    <a:pt x="2567508" y="854659"/>
                  </a:lnTo>
                  <a:lnTo>
                    <a:pt x="2552357" y="826503"/>
                  </a:lnTo>
                  <a:lnTo>
                    <a:pt x="2537053" y="797179"/>
                  </a:lnTo>
                  <a:lnTo>
                    <a:pt x="2523198" y="770077"/>
                  </a:lnTo>
                  <a:lnTo>
                    <a:pt x="2518956" y="763968"/>
                  </a:lnTo>
                  <a:lnTo>
                    <a:pt x="2513317" y="759320"/>
                  </a:lnTo>
                  <a:lnTo>
                    <a:pt x="2506637" y="756373"/>
                  </a:lnTo>
                  <a:lnTo>
                    <a:pt x="2499271" y="755345"/>
                  </a:lnTo>
                  <a:lnTo>
                    <a:pt x="2450896" y="755345"/>
                  </a:lnTo>
                  <a:lnTo>
                    <a:pt x="2482100" y="800582"/>
                  </a:lnTo>
                  <a:lnTo>
                    <a:pt x="2509659" y="843902"/>
                  </a:lnTo>
                  <a:lnTo>
                    <a:pt x="2532837" y="882573"/>
                  </a:lnTo>
                  <a:lnTo>
                    <a:pt x="2550845" y="913917"/>
                  </a:lnTo>
                  <a:lnTo>
                    <a:pt x="2550274" y="937221"/>
                  </a:lnTo>
                  <a:lnTo>
                    <a:pt x="2547899" y="1004938"/>
                  </a:lnTo>
                  <a:lnTo>
                    <a:pt x="2548915" y="1013015"/>
                  </a:lnTo>
                  <a:lnTo>
                    <a:pt x="2552357" y="1018895"/>
                  </a:lnTo>
                  <a:lnTo>
                    <a:pt x="2558135" y="1022477"/>
                  </a:lnTo>
                  <a:lnTo>
                    <a:pt x="2566174" y="1023683"/>
                  </a:lnTo>
                  <a:lnTo>
                    <a:pt x="2605113" y="1023683"/>
                  </a:lnTo>
                  <a:lnTo>
                    <a:pt x="2601201" y="1004557"/>
                  </a:lnTo>
                  <a:lnTo>
                    <a:pt x="2599220" y="978573"/>
                  </a:lnTo>
                  <a:lnTo>
                    <a:pt x="2598521" y="946162"/>
                  </a:lnTo>
                  <a:lnTo>
                    <a:pt x="2598458" y="907745"/>
                  </a:lnTo>
                  <a:lnTo>
                    <a:pt x="2616022" y="878001"/>
                  </a:lnTo>
                  <a:lnTo>
                    <a:pt x="2634754" y="847775"/>
                  </a:lnTo>
                  <a:lnTo>
                    <a:pt x="2656205" y="814666"/>
                  </a:lnTo>
                  <a:lnTo>
                    <a:pt x="2681871" y="776287"/>
                  </a:lnTo>
                  <a:lnTo>
                    <a:pt x="2685478" y="768261"/>
                  </a:lnTo>
                  <a:close/>
                </a:path>
                <a:path w="2932430" h="2562225">
                  <a:moveTo>
                    <a:pt x="2762034" y="31216"/>
                  </a:moveTo>
                  <a:lnTo>
                    <a:pt x="2753791" y="17348"/>
                  </a:lnTo>
                  <a:lnTo>
                    <a:pt x="2735034" y="12204"/>
                  </a:lnTo>
                  <a:lnTo>
                    <a:pt x="2444864" y="12192"/>
                  </a:lnTo>
                  <a:lnTo>
                    <a:pt x="2452205" y="40805"/>
                  </a:lnTo>
                  <a:lnTo>
                    <a:pt x="2456573" y="83959"/>
                  </a:lnTo>
                  <a:lnTo>
                    <a:pt x="2458745" y="139522"/>
                  </a:lnTo>
                  <a:lnTo>
                    <a:pt x="2459482" y="205320"/>
                  </a:lnTo>
                  <a:lnTo>
                    <a:pt x="2459545" y="279196"/>
                  </a:lnTo>
                  <a:lnTo>
                    <a:pt x="2459202" y="318008"/>
                  </a:lnTo>
                  <a:lnTo>
                    <a:pt x="2458313" y="365379"/>
                  </a:lnTo>
                  <a:lnTo>
                    <a:pt x="2454541" y="519150"/>
                  </a:lnTo>
                  <a:lnTo>
                    <a:pt x="2453652" y="561022"/>
                  </a:lnTo>
                  <a:lnTo>
                    <a:pt x="2455240" y="576630"/>
                  </a:lnTo>
                  <a:lnTo>
                    <a:pt x="2460968" y="587108"/>
                  </a:lnTo>
                  <a:lnTo>
                    <a:pt x="2471343" y="592975"/>
                  </a:lnTo>
                  <a:lnTo>
                    <a:pt x="2486888" y="594817"/>
                  </a:lnTo>
                  <a:lnTo>
                    <a:pt x="2550045" y="594817"/>
                  </a:lnTo>
                  <a:lnTo>
                    <a:pt x="2545524" y="578815"/>
                  </a:lnTo>
                  <a:lnTo>
                    <a:pt x="2542070" y="546455"/>
                  </a:lnTo>
                  <a:lnTo>
                    <a:pt x="2539542" y="500113"/>
                  </a:lnTo>
                  <a:lnTo>
                    <a:pt x="2537853" y="442150"/>
                  </a:lnTo>
                  <a:lnTo>
                    <a:pt x="2536863" y="374929"/>
                  </a:lnTo>
                  <a:lnTo>
                    <a:pt x="2536469" y="300812"/>
                  </a:lnTo>
                  <a:lnTo>
                    <a:pt x="2610002" y="300812"/>
                  </a:lnTo>
                  <a:lnTo>
                    <a:pt x="2651239" y="302056"/>
                  </a:lnTo>
                  <a:lnTo>
                    <a:pt x="2682316" y="305714"/>
                  </a:lnTo>
                  <a:lnTo>
                    <a:pt x="2704388" y="311708"/>
                  </a:lnTo>
                  <a:lnTo>
                    <a:pt x="2718638" y="319938"/>
                  </a:lnTo>
                  <a:lnTo>
                    <a:pt x="2725039" y="297167"/>
                  </a:lnTo>
                  <a:lnTo>
                    <a:pt x="2725293" y="278422"/>
                  </a:lnTo>
                  <a:lnTo>
                    <a:pt x="2717495" y="265696"/>
                  </a:lnTo>
                  <a:lnTo>
                    <a:pt x="2699728" y="261010"/>
                  </a:lnTo>
                  <a:lnTo>
                    <a:pt x="2536507" y="261010"/>
                  </a:lnTo>
                  <a:lnTo>
                    <a:pt x="2537066" y="210591"/>
                  </a:lnTo>
                  <a:lnTo>
                    <a:pt x="2540000" y="54241"/>
                  </a:lnTo>
                  <a:lnTo>
                    <a:pt x="2640266" y="54241"/>
                  </a:lnTo>
                  <a:lnTo>
                    <a:pt x="2683827" y="55740"/>
                  </a:lnTo>
                  <a:lnTo>
                    <a:pt x="2716644" y="60045"/>
                  </a:lnTo>
                  <a:lnTo>
                    <a:pt x="2739961" y="66802"/>
                  </a:lnTo>
                  <a:lnTo>
                    <a:pt x="2755011" y="75679"/>
                  </a:lnTo>
                  <a:lnTo>
                    <a:pt x="2761767" y="51435"/>
                  </a:lnTo>
                  <a:lnTo>
                    <a:pt x="2762034" y="31216"/>
                  </a:lnTo>
                  <a:close/>
                </a:path>
                <a:path w="2932430" h="2562225">
                  <a:moveTo>
                    <a:pt x="2762847" y="2161641"/>
                  </a:moveTo>
                  <a:lnTo>
                    <a:pt x="2757855" y="2113864"/>
                  </a:lnTo>
                  <a:lnTo>
                    <a:pt x="2743441" y="2073376"/>
                  </a:lnTo>
                  <a:lnTo>
                    <a:pt x="2720390" y="2040204"/>
                  </a:lnTo>
                  <a:lnTo>
                    <a:pt x="2695092" y="2019046"/>
                  </a:lnTo>
                  <a:lnTo>
                    <a:pt x="2695092" y="2171877"/>
                  </a:lnTo>
                  <a:lnTo>
                    <a:pt x="2689009" y="2228469"/>
                  </a:lnTo>
                  <a:lnTo>
                    <a:pt x="2672156" y="2270531"/>
                  </a:lnTo>
                  <a:lnTo>
                    <a:pt x="2646603" y="2299970"/>
                  </a:lnTo>
                  <a:lnTo>
                    <a:pt x="2632557" y="2308123"/>
                  </a:lnTo>
                  <a:lnTo>
                    <a:pt x="2629979" y="2283256"/>
                  </a:lnTo>
                  <a:lnTo>
                    <a:pt x="2615552" y="2242769"/>
                  </a:lnTo>
                  <a:lnTo>
                    <a:pt x="2592501" y="2209584"/>
                  </a:lnTo>
                  <a:lnTo>
                    <a:pt x="2565666" y="2187143"/>
                  </a:lnTo>
                  <a:lnTo>
                    <a:pt x="2565666" y="2329345"/>
                  </a:lnTo>
                  <a:lnTo>
                    <a:pt x="2564917" y="2329408"/>
                  </a:lnTo>
                  <a:lnTo>
                    <a:pt x="2564917" y="2362543"/>
                  </a:lnTo>
                  <a:lnTo>
                    <a:pt x="2561120" y="2397861"/>
                  </a:lnTo>
                  <a:lnTo>
                    <a:pt x="2544267" y="2439924"/>
                  </a:lnTo>
                  <a:lnTo>
                    <a:pt x="2518714" y="2469350"/>
                  </a:lnTo>
                  <a:lnTo>
                    <a:pt x="2449792" y="2497861"/>
                  </a:lnTo>
                  <a:lnTo>
                    <a:pt x="2410574" y="2500719"/>
                  </a:lnTo>
                  <a:lnTo>
                    <a:pt x="2355710" y="2500719"/>
                  </a:lnTo>
                  <a:lnTo>
                    <a:pt x="2355177" y="2422169"/>
                  </a:lnTo>
                  <a:lnTo>
                    <a:pt x="2354961" y="2379624"/>
                  </a:lnTo>
                  <a:lnTo>
                    <a:pt x="2355062" y="2283256"/>
                  </a:lnTo>
                  <a:lnTo>
                    <a:pt x="2355710" y="2182088"/>
                  </a:lnTo>
                  <a:lnTo>
                    <a:pt x="2402484" y="2179980"/>
                  </a:lnTo>
                  <a:lnTo>
                    <a:pt x="2422106" y="2181580"/>
                  </a:lnTo>
                  <a:lnTo>
                    <a:pt x="2421750" y="2212619"/>
                  </a:lnTo>
                  <a:lnTo>
                    <a:pt x="2420658" y="2256320"/>
                  </a:lnTo>
                  <a:lnTo>
                    <a:pt x="2419388" y="2299970"/>
                  </a:lnTo>
                  <a:lnTo>
                    <a:pt x="2418448" y="2336977"/>
                  </a:lnTo>
                  <a:lnTo>
                    <a:pt x="2419705" y="2349538"/>
                  </a:lnTo>
                  <a:lnTo>
                    <a:pt x="2424315" y="2357971"/>
                  </a:lnTo>
                  <a:lnTo>
                    <a:pt x="2432672" y="2362720"/>
                  </a:lnTo>
                  <a:lnTo>
                    <a:pt x="2445181" y="2364194"/>
                  </a:lnTo>
                  <a:lnTo>
                    <a:pt x="2545905" y="2364194"/>
                  </a:lnTo>
                  <a:lnTo>
                    <a:pt x="2564917" y="2362543"/>
                  </a:lnTo>
                  <a:lnTo>
                    <a:pt x="2564917" y="2329408"/>
                  </a:lnTo>
                  <a:lnTo>
                    <a:pt x="2538450" y="2331326"/>
                  </a:lnTo>
                  <a:lnTo>
                    <a:pt x="2483599" y="2331326"/>
                  </a:lnTo>
                  <a:lnTo>
                    <a:pt x="2483053" y="2252776"/>
                  </a:lnTo>
                  <a:lnTo>
                    <a:pt x="2482850" y="2210244"/>
                  </a:lnTo>
                  <a:lnTo>
                    <a:pt x="2482862" y="2196554"/>
                  </a:lnTo>
                  <a:lnTo>
                    <a:pt x="2511412" y="2212263"/>
                  </a:lnTo>
                  <a:lnTo>
                    <a:pt x="2540241" y="2242134"/>
                  </a:lnTo>
                  <a:lnTo>
                    <a:pt x="2559926" y="2284539"/>
                  </a:lnTo>
                  <a:lnTo>
                    <a:pt x="2565666" y="2329345"/>
                  </a:lnTo>
                  <a:lnTo>
                    <a:pt x="2565666" y="2187143"/>
                  </a:lnTo>
                  <a:lnTo>
                    <a:pt x="2561628" y="2183752"/>
                  </a:lnTo>
                  <a:lnTo>
                    <a:pt x="2553906" y="2179980"/>
                  </a:lnTo>
                  <a:lnTo>
                    <a:pt x="2523718" y="2165261"/>
                  </a:lnTo>
                  <a:lnTo>
                    <a:pt x="2482900" y="2154999"/>
                  </a:lnTo>
                  <a:lnTo>
                    <a:pt x="2482951" y="2113864"/>
                  </a:lnTo>
                  <a:lnTo>
                    <a:pt x="2483599" y="2012696"/>
                  </a:lnTo>
                  <a:lnTo>
                    <a:pt x="2530373" y="2010600"/>
                  </a:lnTo>
                  <a:lnTo>
                    <a:pt x="2567178" y="2013585"/>
                  </a:lnTo>
                  <a:lnTo>
                    <a:pt x="2604566" y="2023745"/>
                  </a:lnTo>
                  <a:lnTo>
                    <a:pt x="2639301" y="2042871"/>
                  </a:lnTo>
                  <a:lnTo>
                    <a:pt x="2668130" y="2072741"/>
                  </a:lnTo>
                  <a:lnTo>
                    <a:pt x="2687802" y="2115147"/>
                  </a:lnTo>
                  <a:lnTo>
                    <a:pt x="2695092" y="2171877"/>
                  </a:lnTo>
                  <a:lnTo>
                    <a:pt x="2695092" y="2019046"/>
                  </a:lnTo>
                  <a:lnTo>
                    <a:pt x="2689504" y="2014359"/>
                  </a:lnTo>
                  <a:lnTo>
                    <a:pt x="2681795" y="2010600"/>
                  </a:lnTo>
                  <a:lnTo>
                    <a:pt x="2651607" y="1995868"/>
                  </a:lnTo>
                  <a:lnTo>
                    <a:pt x="2607475" y="1984768"/>
                  </a:lnTo>
                  <a:lnTo>
                    <a:pt x="2557932" y="1981060"/>
                  </a:lnTo>
                  <a:lnTo>
                    <a:pt x="2412327" y="1981060"/>
                  </a:lnTo>
                  <a:lnTo>
                    <a:pt x="2419108" y="2014956"/>
                  </a:lnTo>
                  <a:lnTo>
                    <a:pt x="2421928" y="2066836"/>
                  </a:lnTo>
                  <a:lnTo>
                    <a:pt x="2422334" y="2113864"/>
                  </a:lnTo>
                  <a:lnTo>
                    <a:pt x="2422385" y="2132698"/>
                  </a:lnTo>
                  <a:lnTo>
                    <a:pt x="2422309" y="2150453"/>
                  </a:lnTo>
                  <a:lnTo>
                    <a:pt x="2284438" y="2150453"/>
                  </a:lnTo>
                  <a:lnTo>
                    <a:pt x="2291219" y="2184336"/>
                  </a:lnTo>
                  <a:lnTo>
                    <a:pt x="2294039" y="2236228"/>
                  </a:lnTo>
                  <a:lnTo>
                    <a:pt x="2294445" y="2283256"/>
                  </a:lnTo>
                  <a:lnTo>
                    <a:pt x="2294496" y="2302091"/>
                  </a:lnTo>
                  <a:lnTo>
                    <a:pt x="2294331" y="2341270"/>
                  </a:lnTo>
                  <a:lnTo>
                    <a:pt x="2293861" y="2382012"/>
                  </a:lnTo>
                  <a:lnTo>
                    <a:pt x="2292769" y="2425712"/>
                  </a:lnTo>
                  <a:lnTo>
                    <a:pt x="2291499" y="2469350"/>
                  </a:lnTo>
                  <a:lnTo>
                    <a:pt x="2290559" y="2506357"/>
                  </a:lnTo>
                  <a:lnTo>
                    <a:pt x="2291816" y="2518930"/>
                  </a:lnTo>
                  <a:lnTo>
                    <a:pt x="2296414" y="2527363"/>
                  </a:lnTo>
                  <a:lnTo>
                    <a:pt x="2304770" y="2532100"/>
                  </a:lnTo>
                  <a:lnTo>
                    <a:pt x="2317280" y="2533586"/>
                  </a:lnTo>
                  <a:lnTo>
                    <a:pt x="2418029" y="2533586"/>
                  </a:lnTo>
                  <a:lnTo>
                    <a:pt x="2475242" y="2528595"/>
                  </a:lnTo>
                  <a:lnTo>
                    <a:pt x="2523820" y="2514193"/>
                  </a:lnTo>
                  <a:lnTo>
                    <a:pt x="2547226" y="2500719"/>
                  </a:lnTo>
                  <a:lnTo>
                    <a:pt x="2563685" y="2491244"/>
                  </a:lnTo>
                  <a:lnTo>
                    <a:pt x="2594787" y="2460599"/>
                  </a:lnTo>
                  <a:lnTo>
                    <a:pt x="2617063" y="2423109"/>
                  </a:lnTo>
                  <a:lnTo>
                    <a:pt x="2630474" y="2379624"/>
                  </a:lnTo>
                  <a:lnTo>
                    <a:pt x="2633180" y="2350300"/>
                  </a:lnTo>
                  <a:lnTo>
                    <a:pt x="2651709" y="2344801"/>
                  </a:lnTo>
                  <a:lnTo>
                    <a:pt x="2675115" y="2331326"/>
                  </a:lnTo>
                  <a:lnTo>
                    <a:pt x="2691574" y="2321852"/>
                  </a:lnTo>
                  <a:lnTo>
                    <a:pt x="2722676" y="2291207"/>
                  </a:lnTo>
                  <a:lnTo>
                    <a:pt x="2744952" y="2253716"/>
                  </a:lnTo>
                  <a:lnTo>
                    <a:pt x="2758363" y="2210244"/>
                  </a:lnTo>
                  <a:lnTo>
                    <a:pt x="2762847" y="2161641"/>
                  </a:lnTo>
                  <a:close/>
                </a:path>
                <a:path w="2932430" h="2562225">
                  <a:moveTo>
                    <a:pt x="2931845" y="1228915"/>
                  </a:moveTo>
                  <a:lnTo>
                    <a:pt x="0" y="1228915"/>
                  </a:lnTo>
                  <a:lnTo>
                    <a:pt x="0" y="1316875"/>
                  </a:lnTo>
                  <a:lnTo>
                    <a:pt x="2931845" y="1316875"/>
                  </a:lnTo>
                  <a:lnTo>
                    <a:pt x="2931845" y="1228915"/>
                  </a:lnTo>
                  <a:close/>
                </a:path>
              </a:pathLst>
            </a:custGeom>
            <a:solidFill>
              <a:srgbClr val="FFFFFF"/>
            </a:solidFill>
          </p:spPr>
          <p:txBody>
            <a:bodyPr wrap="square" lIns="0" tIns="0" rIns="0" bIns="0" rtlCol="0"/>
            <a:lstStyle/>
            <a:p>
              <a:endParaRPr/>
            </a:p>
          </p:txBody>
        </p:sp>
      </p:grpSp>
      <p:sp>
        <p:nvSpPr>
          <p:cNvPr id="6" name="object 6">
            <a:extLst>
              <a:ext uri="{FF2B5EF4-FFF2-40B4-BE49-F238E27FC236}">
                <a16:creationId xmlns:a16="http://schemas.microsoft.com/office/drawing/2014/main" id="{41B1946D-9422-599A-8A0D-C743913D3CD3}"/>
              </a:ext>
            </a:extLst>
          </p:cNvPr>
          <p:cNvSpPr txBox="1">
            <a:spLocks noGrp="1"/>
          </p:cNvSpPr>
          <p:nvPr>
            <p:ph type="title"/>
          </p:nvPr>
        </p:nvSpPr>
        <p:spPr>
          <a:xfrm>
            <a:off x="874197" y="2363125"/>
            <a:ext cx="10694027" cy="15712331"/>
          </a:xfrm>
          <a:prstGeom prst="rect">
            <a:avLst/>
          </a:prstGeom>
        </p:spPr>
        <p:txBody>
          <a:bodyPr vert="horz" wrap="square" lIns="0" tIns="320374" rIns="0" bIns="0" rtlCol="0" anchor="t">
            <a:spAutoFit/>
          </a:bodyPr>
          <a:lstStyle/>
          <a:p>
            <a:pPr marL="15240" marR="5715">
              <a:lnSpc>
                <a:spcPts val="11995"/>
              </a:lnSpc>
              <a:spcBef>
                <a:spcPts val="2523"/>
              </a:spcBef>
            </a:pPr>
            <a:r>
              <a:rPr lang="en-US" sz="10000" dirty="0">
                <a:solidFill>
                  <a:schemeClr val="tx1"/>
                </a:solidFill>
                <a:latin typeface="Franklin Gothic Demi"/>
                <a:cs typeface="Marr Sans Regular"/>
              </a:rPr>
              <a:t>Fostering Belonging and Community for Carers </a:t>
            </a:r>
            <a:br>
              <a:rPr lang="en-US" sz="10000" dirty="0">
                <a:solidFill>
                  <a:schemeClr val="tx1"/>
                </a:solidFill>
                <a:latin typeface="Franklin Gothic Demi"/>
                <a:cs typeface="Marr Sans Regular"/>
              </a:rPr>
            </a:br>
            <a:r>
              <a:rPr lang="en-US" sz="5400" dirty="0">
                <a:solidFill>
                  <a:schemeClr val="tx1"/>
                </a:solidFill>
                <a:latin typeface="Franklin Gothic Demi"/>
                <a:cs typeface="Marr Sans Regular"/>
              </a:rPr>
              <a:t>Lena Smith</a:t>
            </a:r>
            <a:br>
              <a:rPr lang="en-US" sz="5400" dirty="0">
                <a:solidFill>
                  <a:schemeClr val="tx1"/>
                </a:solidFill>
                <a:latin typeface="Franklin Gothic Demi"/>
                <a:cs typeface="Marr Sans Regular"/>
              </a:rPr>
            </a:br>
            <a:r>
              <a:rPr lang="en-US" sz="5400" dirty="0">
                <a:solidFill>
                  <a:schemeClr val="tx1"/>
                </a:solidFill>
                <a:latin typeface="Franklin Gothic Demi"/>
                <a:cs typeface="Marr Sans Regular"/>
              </a:rPr>
              <a:t>Together at Cardiff Manager </a:t>
            </a:r>
            <a:br>
              <a:rPr lang="en-US" sz="5400" dirty="0">
                <a:solidFill>
                  <a:schemeClr val="tx1"/>
                </a:solidFill>
                <a:latin typeface="Franklin Gothic Demi"/>
                <a:cs typeface="Marr Sans Regular"/>
              </a:rPr>
            </a:br>
            <a:br>
              <a:rPr lang="en-US" sz="10000" dirty="0">
                <a:solidFill>
                  <a:srgbClr val="FF0000"/>
                </a:solidFill>
                <a:latin typeface="Franklin Gothic Demi"/>
                <a:cs typeface="Marr Sans Regular"/>
              </a:rPr>
            </a:br>
            <a:br>
              <a:rPr lang="en-US" sz="10000" dirty="0">
                <a:solidFill>
                  <a:srgbClr val="FF0000"/>
                </a:solidFill>
                <a:latin typeface="Franklin Gothic Demi"/>
                <a:cs typeface="Marr Sans Regular"/>
              </a:rPr>
            </a:br>
            <a:br>
              <a:rPr lang="en-US" sz="10000" dirty="0">
                <a:solidFill>
                  <a:schemeClr val="tx1"/>
                </a:solidFill>
                <a:latin typeface="Franklin Gothic Demi"/>
                <a:cs typeface="Marr Sans Regular"/>
              </a:rPr>
            </a:br>
            <a:endParaRPr lang="en-US" sz="10000" dirty="0">
              <a:solidFill>
                <a:schemeClr val="tx1"/>
              </a:solidFill>
              <a:latin typeface="Franklin Gothic Demi"/>
              <a:cs typeface="Marr Sans Regular"/>
            </a:endParaRPr>
          </a:p>
        </p:txBody>
      </p:sp>
    </p:spTree>
    <p:extLst>
      <p:ext uri="{BB962C8B-B14F-4D97-AF65-F5344CB8AC3E}">
        <p14:creationId xmlns:p14="http://schemas.microsoft.com/office/powerpoint/2010/main" val="121571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7FEC89-3AE1-C546-C1A2-C6A7CCC460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1C2491-F85D-2B6E-7458-B88DC475BAB4}"/>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DA71BFBA-357C-50BF-88E2-637716A5E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345F1626-C06A-47BB-BDF5-268F8EC0C273}"/>
              </a:ext>
            </a:extLst>
          </p:cNvPr>
          <p:cNvSpPr txBox="1">
            <a:spLocks/>
          </p:cNvSpPr>
          <p:nvPr/>
        </p:nvSpPr>
        <p:spPr>
          <a:xfrm>
            <a:off x="-1564918" y="-1694032"/>
            <a:ext cx="23847602" cy="3577226"/>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gn="ctr">
              <a:lnSpc>
                <a:spcPts val="10369"/>
              </a:lnSpc>
              <a:spcBef>
                <a:spcPts val="146"/>
              </a:spcBef>
            </a:pPr>
            <a:r>
              <a:rPr lang="en-US" sz="7200" dirty="0">
                <a:solidFill>
                  <a:schemeClr val="tx1"/>
                </a:solidFill>
                <a:latin typeface="Franklin Gothic Demi"/>
                <a:cs typeface="Marr Sans Regular"/>
              </a:rPr>
              <a:t>Together at Cardiff Reading List  </a:t>
            </a:r>
          </a:p>
        </p:txBody>
      </p:sp>
      <p:sp>
        <p:nvSpPr>
          <p:cNvPr id="8" name="TextBox 7">
            <a:extLst>
              <a:ext uri="{FF2B5EF4-FFF2-40B4-BE49-F238E27FC236}">
                <a16:creationId xmlns:a16="http://schemas.microsoft.com/office/drawing/2014/main" id="{F16310C8-FD61-AF26-9174-79D4F1869862}"/>
              </a:ext>
            </a:extLst>
          </p:cNvPr>
          <p:cNvSpPr txBox="1"/>
          <p:nvPr/>
        </p:nvSpPr>
        <p:spPr>
          <a:xfrm>
            <a:off x="6894175" y="2353456"/>
            <a:ext cx="17125551" cy="13388280"/>
          </a:xfrm>
          <a:prstGeom prst="rect">
            <a:avLst/>
          </a:prstGeom>
          <a:noFill/>
        </p:spPr>
        <p:txBody>
          <a:bodyPr wrap="square" rtlCol="0">
            <a:spAutoFit/>
          </a:bodyPr>
          <a:lstStyle/>
          <a:p>
            <a:pPr algn="l" rtl="0"/>
            <a:r>
              <a:rPr lang="en-US" sz="3200" kern="1200" dirty="0">
                <a:solidFill>
                  <a:schemeClr val="tx1"/>
                </a:solidFill>
                <a:latin typeface="+mn-lt"/>
                <a:ea typeface="+mn-ea"/>
                <a:cs typeface="+mn-cs"/>
              </a:rPr>
              <a:t>Here are some books featured on our list for Carers:</a:t>
            </a:r>
          </a:p>
          <a:p>
            <a:pPr algn="l" rtl="0"/>
            <a:endParaRPr lang="en-US" sz="32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a:t>
            </a:r>
            <a:r>
              <a:rPr lang="en-US" sz="2800" kern="1200" dirty="0">
                <a:solidFill>
                  <a:schemeClr val="tx1"/>
                </a:solidFill>
                <a:latin typeface="+mn-lt"/>
                <a:ea typeface="+mn-ea"/>
                <a:cs typeface="+mn-cs"/>
              </a:rPr>
              <a:t>: An extra pair of hands : a story of caring and everyday acts of love</a:t>
            </a:r>
          </a:p>
          <a:p>
            <a:pPr algn="l" rtl="0"/>
            <a:r>
              <a:rPr lang="en-US" sz="2800" b="1" kern="1200" dirty="0">
                <a:solidFill>
                  <a:schemeClr val="tx1"/>
                </a:solidFill>
                <a:latin typeface="+mn-lt"/>
                <a:ea typeface="+mn-ea"/>
                <a:cs typeface="+mn-cs"/>
              </a:rPr>
              <a:t>Author</a:t>
            </a:r>
            <a:r>
              <a:rPr lang="en-US" sz="2800" kern="1200" dirty="0">
                <a:solidFill>
                  <a:schemeClr val="tx1"/>
                </a:solidFill>
                <a:latin typeface="+mn-lt"/>
                <a:ea typeface="+mn-ea"/>
                <a:cs typeface="+mn-cs"/>
              </a:rPr>
              <a:t>: Mosse, Kate, 1961</a:t>
            </a:r>
          </a:p>
          <a:p>
            <a:pPr algn="l" rtl="0"/>
            <a:endParaRPr lang="en-US" sz="28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a:t>
            </a:r>
            <a:r>
              <a:rPr lang="en-US" sz="2800" kern="1200" dirty="0">
                <a:solidFill>
                  <a:schemeClr val="tx1"/>
                </a:solidFill>
                <a:latin typeface="+mn-lt"/>
                <a:ea typeface="+mn-ea"/>
                <a:cs typeface="+mn-cs"/>
              </a:rPr>
              <a:t>: Reluctant carer: dispatches from the edge of life</a:t>
            </a:r>
          </a:p>
          <a:p>
            <a:pPr algn="l" rtl="0"/>
            <a:endParaRPr lang="en-US" sz="28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a:t>
            </a:r>
            <a:r>
              <a:rPr lang="en-US" sz="2800" kern="1200" dirty="0">
                <a:solidFill>
                  <a:schemeClr val="tx1"/>
                </a:solidFill>
                <a:latin typeface="+mn-lt"/>
                <a:ea typeface="+mn-ea"/>
                <a:cs typeface="+mn-cs"/>
              </a:rPr>
              <a:t>: Poetic Persuasion: The Young Carer's Ink</a:t>
            </a:r>
          </a:p>
          <a:p>
            <a:pPr algn="l" rtl="0"/>
            <a:r>
              <a:rPr lang="en-US" sz="2800" b="1" kern="1200" dirty="0">
                <a:solidFill>
                  <a:schemeClr val="tx1"/>
                </a:solidFill>
                <a:latin typeface="+mn-lt"/>
                <a:ea typeface="+mn-ea"/>
                <a:cs typeface="+mn-cs"/>
              </a:rPr>
              <a:t>Author</a:t>
            </a:r>
            <a:r>
              <a:rPr lang="en-US" sz="2800" kern="1200" dirty="0">
                <a:solidFill>
                  <a:schemeClr val="tx1"/>
                </a:solidFill>
                <a:latin typeface="+mn-lt"/>
                <a:ea typeface="+mn-ea"/>
                <a:cs typeface="+mn-cs"/>
              </a:rPr>
              <a:t>: Mr Emmanuel Borges-Da-</a:t>
            </a:r>
            <a:r>
              <a:rPr lang="en-US" sz="2800" kern="1200" dirty="0" err="1">
                <a:solidFill>
                  <a:schemeClr val="tx1"/>
                </a:solidFill>
                <a:latin typeface="+mn-lt"/>
                <a:ea typeface="+mn-ea"/>
                <a:cs typeface="+mn-cs"/>
              </a:rPr>
              <a:t>Silva,Michael</a:t>
            </a:r>
            <a:r>
              <a:rPr lang="en-US" sz="2800" kern="1200" dirty="0">
                <a:solidFill>
                  <a:schemeClr val="tx1"/>
                </a:solidFill>
                <a:latin typeface="+mn-lt"/>
                <a:ea typeface="+mn-ea"/>
                <a:cs typeface="+mn-cs"/>
              </a:rPr>
              <a:t> Owusu-</a:t>
            </a:r>
            <a:r>
              <a:rPr lang="en-US" sz="2800" kern="1200" dirty="0" err="1">
                <a:solidFill>
                  <a:schemeClr val="tx1"/>
                </a:solidFill>
                <a:latin typeface="+mn-lt"/>
                <a:ea typeface="+mn-ea"/>
                <a:cs typeface="+mn-cs"/>
              </a:rPr>
              <a:t>Kyereh</a:t>
            </a:r>
            <a:endParaRPr lang="en-US" sz="2800" kern="1200" dirty="0">
              <a:solidFill>
                <a:schemeClr val="tx1"/>
              </a:solidFill>
              <a:latin typeface="+mn-lt"/>
              <a:ea typeface="+mn-ea"/>
              <a:cs typeface="+mn-cs"/>
            </a:endParaRPr>
          </a:p>
          <a:p>
            <a:pPr algn="l" rtl="0"/>
            <a:endParaRPr lang="en-US" sz="28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 </a:t>
            </a:r>
            <a:r>
              <a:rPr lang="en-US" sz="2800" kern="1200" dirty="0">
                <a:solidFill>
                  <a:schemeClr val="tx1"/>
                </a:solidFill>
                <a:latin typeface="+mn-lt"/>
                <a:ea typeface="+mn-ea"/>
                <a:cs typeface="+mn-cs"/>
              </a:rPr>
              <a:t>You are not alone : a new way to grieve</a:t>
            </a:r>
          </a:p>
          <a:p>
            <a:pPr algn="l" rtl="0"/>
            <a:r>
              <a:rPr lang="en-US" sz="2800" b="1" kern="1200" dirty="0">
                <a:solidFill>
                  <a:schemeClr val="tx1"/>
                </a:solidFill>
                <a:latin typeface="+mn-lt"/>
                <a:ea typeface="+mn-ea"/>
                <a:cs typeface="+mn-cs"/>
              </a:rPr>
              <a:t>Author: </a:t>
            </a:r>
            <a:r>
              <a:rPr lang="en-US" sz="2800" kern="1200" dirty="0">
                <a:solidFill>
                  <a:schemeClr val="tx1"/>
                </a:solidFill>
                <a:latin typeface="+mn-lt"/>
                <a:ea typeface="+mn-ea"/>
                <a:cs typeface="+mn-cs"/>
              </a:rPr>
              <a:t>Lloyd, Cariad, 1982</a:t>
            </a:r>
          </a:p>
          <a:p>
            <a:pPr algn="l" rtl="0"/>
            <a:endParaRPr lang="en-US" sz="28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 </a:t>
            </a:r>
            <a:r>
              <a:rPr lang="en-US" sz="2800" kern="1200" dirty="0">
                <a:solidFill>
                  <a:schemeClr val="tx1"/>
                </a:solidFill>
                <a:latin typeface="+mn-lt"/>
                <a:ea typeface="+mn-ea"/>
                <a:cs typeface="+mn-cs"/>
              </a:rPr>
              <a:t>The Cracks that Let the Light In: A mother's story of raising her disabled son and the life-changing power of books</a:t>
            </a:r>
          </a:p>
          <a:p>
            <a:pPr algn="l" rtl="0"/>
            <a:r>
              <a:rPr lang="en-US" sz="2800" b="1" kern="1200" dirty="0">
                <a:solidFill>
                  <a:schemeClr val="tx1"/>
                </a:solidFill>
                <a:latin typeface="+mn-lt"/>
                <a:ea typeface="+mn-ea"/>
                <a:cs typeface="+mn-cs"/>
              </a:rPr>
              <a:t>Author</a:t>
            </a:r>
            <a:r>
              <a:rPr lang="en-US" sz="2800" kern="1200" dirty="0">
                <a:solidFill>
                  <a:schemeClr val="tx1"/>
                </a:solidFill>
                <a:latin typeface="+mn-lt"/>
                <a:ea typeface="+mn-ea"/>
                <a:cs typeface="+mn-cs"/>
              </a:rPr>
              <a:t>: Jessica Moxham</a:t>
            </a:r>
          </a:p>
          <a:p>
            <a:pPr marL="457200" indent="-457200" algn="l" rtl="0">
              <a:buFont typeface="Arial" panose="020B0604020202020204" pitchFamily="34" charset="0"/>
              <a:buChar char="•"/>
            </a:pPr>
            <a:endParaRPr lang="en-US" sz="28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 </a:t>
            </a:r>
            <a:r>
              <a:rPr lang="en-US" sz="2800" kern="1200" dirty="0">
                <a:solidFill>
                  <a:schemeClr val="tx1"/>
                </a:solidFill>
                <a:latin typeface="+mn-lt"/>
                <a:ea typeface="+mn-ea"/>
                <a:cs typeface="+mn-cs"/>
              </a:rPr>
              <a:t>The Cracks that Let the Light In: A mother's story of raising her disabled son and the life-changing power of books</a:t>
            </a:r>
          </a:p>
          <a:p>
            <a:pPr algn="l" rtl="0"/>
            <a:r>
              <a:rPr lang="en-US" sz="2800" b="1" kern="1200" dirty="0">
                <a:solidFill>
                  <a:schemeClr val="tx1"/>
                </a:solidFill>
                <a:latin typeface="+mn-lt"/>
                <a:ea typeface="+mn-ea"/>
                <a:cs typeface="+mn-cs"/>
              </a:rPr>
              <a:t>Author: </a:t>
            </a:r>
            <a:r>
              <a:rPr lang="en-US" sz="2800" kern="1200" dirty="0">
                <a:solidFill>
                  <a:schemeClr val="tx1"/>
                </a:solidFill>
                <a:latin typeface="+mn-lt"/>
                <a:ea typeface="+mn-ea"/>
                <a:cs typeface="+mn-cs"/>
              </a:rPr>
              <a:t>Jessica Moxham</a:t>
            </a:r>
          </a:p>
          <a:p>
            <a:pPr algn="l" rtl="0"/>
            <a:endParaRPr lang="en-US" sz="28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 </a:t>
            </a:r>
            <a:r>
              <a:rPr lang="en-US" sz="2800" kern="1200" dirty="0">
                <a:solidFill>
                  <a:schemeClr val="tx1"/>
                </a:solidFill>
                <a:latin typeface="+mn-lt"/>
                <a:ea typeface="+mn-ea"/>
                <a:cs typeface="+mn-cs"/>
              </a:rPr>
              <a:t>Day by Day: Emotional Wellbeing in parents of Disabled Children. </a:t>
            </a:r>
          </a:p>
          <a:p>
            <a:pPr algn="l" rtl="0"/>
            <a:r>
              <a:rPr lang="en-US" sz="2800" b="1" kern="1200" dirty="0">
                <a:solidFill>
                  <a:schemeClr val="tx1"/>
                </a:solidFill>
                <a:latin typeface="+mn-lt"/>
                <a:ea typeface="+mn-ea"/>
                <a:cs typeface="+mn-cs"/>
              </a:rPr>
              <a:t>Author</a:t>
            </a:r>
            <a:r>
              <a:rPr lang="en-US" sz="2800" kern="1200" dirty="0">
                <a:solidFill>
                  <a:schemeClr val="tx1"/>
                </a:solidFill>
                <a:latin typeface="+mn-lt"/>
                <a:ea typeface="+mn-ea"/>
                <a:cs typeface="+mn-cs"/>
              </a:rPr>
              <a:t>: Griffin, Joanna.</a:t>
            </a:r>
          </a:p>
          <a:p>
            <a:pPr algn="l" rtl="0"/>
            <a:endParaRPr lang="en-US" sz="2800" kern="1200" dirty="0">
              <a:solidFill>
                <a:schemeClr val="tx1"/>
              </a:solidFill>
              <a:latin typeface="+mn-lt"/>
              <a:ea typeface="+mn-ea"/>
              <a:cs typeface="+mn-cs"/>
            </a:endParaRPr>
          </a:p>
          <a:p>
            <a:pPr algn="l" rtl="0"/>
            <a:r>
              <a:rPr lang="en-US" sz="2800" b="1" kern="1200" dirty="0">
                <a:solidFill>
                  <a:schemeClr val="tx1"/>
                </a:solidFill>
                <a:latin typeface="+mn-lt"/>
                <a:ea typeface="+mn-ea"/>
                <a:cs typeface="+mn-cs"/>
              </a:rPr>
              <a:t>Title</a:t>
            </a:r>
            <a:r>
              <a:rPr lang="en-US" sz="2800" kern="1200" dirty="0">
                <a:solidFill>
                  <a:schemeClr val="tx1"/>
                </a:solidFill>
                <a:latin typeface="+mn-lt"/>
                <a:ea typeface="+mn-ea"/>
                <a:cs typeface="+mn-cs"/>
              </a:rPr>
              <a:t>: Pulling through : help for families navigating life-changing illness</a:t>
            </a:r>
          </a:p>
          <a:p>
            <a:pPr algn="l" rtl="0"/>
            <a:r>
              <a:rPr lang="en-US" sz="2800" b="1" kern="1200" dirty="0">
                <a:solidFill>
                  <a:schemeClr val="tx1"/>
                </a:solidFill>
                <a:latin typeface="+mn-lt"/>
                <a:ea typeface="+mn-ea"/>
                <a:cs typeface="+mn-cs"/>
              </a:rPr>
              <a:t>Author</a:t>
            </a:r>
            <a:r>
              <a:rPr lang="en-US" sz="2800" kern="1200" dirty="0">
                <a:solidFill>
                  <a:schemeClr val="tx1"/>
                </a:solidFill>
                <a:latin typeface="+mn-lt"/>
                <a:ea typeface="+mn-ea"/>
                <a:cs typeface="+mn-cs"/>
              </a:rPr>
              <a:t>: Jessop, Catherine.</a:t>
            </a:r>
          </a:p>
          <a:p>
            <a:pPr algn="l" rtl="0"/>
            <a:endParaRPr lang="en-US" sz="2800" kern="1200" dirty="0">
              <a:solidFill>
                <a:schemeClr val="tx1"/>
              </a:solidFill>
              <a:latin typeface="Calibri" panose="020F0502020204030204"/>
              <a:ea typeface="+mn-ea"/>
              <a:cs typeface="+mn-cs"/>
            </a:endParaRPr>
          </a:p>
          <a:p>
            <a:pPr algn="l" rtl="0"/>
            <a:endParaRPr lang="en-US" sz="2800" kern="1200" dirty="0">
              <a:solidFill>
                <a:schemeClr val="tx1"/>
              </a:solidFill>
              <a:latin typeface="Calibri" panose="020F0502020204030204"/>
              <a:ea typeface="+mn-ea"/>
              <a:cs typeface="+mn-cs"/>
            </a:endParaRPr>
          </a:p>
          <a:p>
            <a:pPr marL="285750" indent="-285750" algn="l" rtl="0">
              <a:buFont typeface="Arial" panose="020B0604020202020204" pitchFamily="34" charset="0"/>
              <a:buChar char="•"/>
            </a:pPr>
            <a:endParaRPr lang="en-US" sz="2400" kern="1200" dirty="0">
              <a:solidFill>
                <a:schemeClr val="tx1"/>
              </a:solidFill>
              <a:latin typeface="Calibri" panose="020F0502020204030204"/>
              <a:ea typeface="+mn-ea"/>
              <a:cs typeface="+mn-cs"/>
            </a:endParaRPr>
          </a:p>
          <a:p>
            <a:pPr algn="l" rtl="0"/>
            <a:endParaRPr lang="en-US" sz="2400" kern="1200" dirty="0">
              <a:solidFill>
                <a:schemeClr val="tx1"/>
              </a:solidFill>
              <a:latin typeface="Calibri" panose="020F0502020204030204"/>
              <a:ea typeface="+mn-ea"/>
              <a:cs typeface="+mn-cs"/>
            </a:endParaRPr>
          </a:p>
          <a:p>
            <a:pPr marL="285750" indent="-285750" algn="l" rtl="0">
              <a:buFont typeface="Arial" panose="020B0604020202020204" pitchFamily="34" charset="0"/>
              <a:buChar char="•"/>
            </a:pPr>
            <a:endParaRPr lang="en-US" sz="2400" kern="1200" dirty="0">
              <a:solidFill>
                <a:prstClr val="white"/>
              </a:solidFill>
              <a:latin typeface="Calibri" panose="020F0502020204030204"/>
              <a:ea typeface="+mn-ea"/>
              <a:cs typeface="+mn-cs"/>
            </a:endParaRPr>
          </a:p>
        </p:txBody>
      </p:sp>
    </p:spTree>
    <p:extLst>
      <p:ext uri="{BB962C8B-B14F-4D97-AF65-F5344CB8AC3E}">
        <p14:creationId xmlns:p14="http://schemas.microsoft.com/office/powerpoint/2010/main" val="67200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C08C85-B6C3-3948-6231-DE196CF4E5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0A0972-FFC6-4428-1313-9D784A5E5620}"/>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32873736-2F5B-8106-BB12-568CE5620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5ED254B2-BD9E-85FB-173D-391557A1F04F}"/>
              </a:ext>
            </a:extLst>
          </p:cNvPr>
          <p:cNvSpPr txBox="1">
            <a:spLocks/>
          </p:cNvSpPr>
          <p:nvPr/>
        </p:nvSpPr>
        <p:spPr>
          <a:xfrm>
            <a:off x="-544192" y="-1504223"/>
            <a:ext cx="24467448" cy="3698285"/>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gn="ctr">
              <a:lnSpc>
                <a:spcPts val="10369"/>
              </a:lnSpc>
              <a:spcBef>
                <a:spcPts val="146"/>
              </a:spcBef>
            </a:pPr>
            <a:r>
              <a:rPr lang="en-US" sz="9200" dirty="0">
                <a:solidFill>
                  <a:schemeClr val="tx1"/>
                </a:solidFill>
                <a:latin typeface="Franklin Gothic Demi"/>
                <a:cs typeface="Marr Sans Regular"/>
              </a:rPr>
              <a:t>Embedding Support </a:t>
            </a:r>
          </a:p>
        </p:txBody>
      </p:sp>
      <p:sp>
        <p:nvSpPr>
          <p:cNvPr id="35" name="object 2">
            <a:extLst>
              <a:ext uri="{FF2B5EF4-FFF2-40B4-BE49-F238E27FC236}">
                <a16:creationId xmlns:a16="http://schemas.microsoft.com/office/drawing/2014/main" id="{A09AD3B2-C6F6-076D-877C-5821F61B25AE}"/>
              </a:ext>
            </a:extLst>
          </p:cNvPr>
          <p:cNvSpPr txBox="1">
            <a:spLocks/>
          </p:cNvSpPr>
          <p:nvPr/>
        </p:nvSpPr>
        <p:spPr>
          <a:xfrm>
            <a:off x="6925940" y="344919"/>
            <a:ext cx="16997315" cy="17137861"/>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r>
              <a:rPr lang="en-US" sz="3200" dirty="0">
                <a:solidFill>
                  <a:schemeClr val="tx1"/>
                </a:solidFill>
                <a:latin typeface="+mn-lt"/>
              </a:rPr>
              <a:t>To create true belonging we need the whole university to be responsive of the support needed. Here are some actions of support in Cardiff University:</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Contextual Admissions for Carers of all ages. </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Extenuating Circumstances for Carers – 1 week automatic extension on assignments given if unexpected caring responsibility has happened. </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Car Parking permits for students commuting onto campus </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Library Support – Books out for longer, Books posted out for free and free post envelope provided to return books, access to other university campuses.</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EDI Impact Assessments – Carers included when create new or renewing services or projects. </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Letters of support for placements closer to person they care for.</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r>
              <a:rPr lang="en-US" sz="3200" dirty="0">
                <a:solidFill>
                  <a:schemeClr val="tx1"/>
                </a:solidFill>
                <a:latin typeface="+mn-lt"/>
              </a:rPr>
              <a:t>Support students on Interruption of Study to ensure link to the university </a:t>
            </a:r>
          </a:p>
          <a:p>
            <a:pPr marL="457200" indent="-457200">
              <a:buFont typeface="Arial" panose="020B0604020202020204" pitchFamily="34" charset="0"/>
              <a:buChar char="•"/>
            </a:pPr>
            <a:endParaRPr lang="en-US" sz="3200" dirty="0">
              <a:solidFill>
                <a:schemeClr val="tx1"/>
              </a:solidFill>
              <a:latin typeface="+mn-lt"/>
            </a:endParaRPr>
          </a:p>
          <a:p>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endParaRPr lang="en-US" sz="3200" dirty="0">
              <a:solidFill>
                <a:schemeClr val="tx1"/>
              </a:solidFill>
              <a:latin typeface="+mn-lt"/>
            </a:endParaRPr>
          </a:p>
          <a:p>
            <a:endParaRPr lang="en-US" sz="3200" dirty="0">
              <a:solidFill>
                <a:schemeClr val="tx1"/>
              </a:solidFill>
              <a:latin typeface="+mn-lt"/>
            </a:endParaRPr>
          </a:p>
        </p:txBody>
      </p:sp>
    </p:spTree>
    <p:extLst>
      <p:ext uri="{BB962C8B-B14F-4D97-AF65-F5344CB8AC3E}">
        <p14:creationId xmlns:p14="http://schemas.microsoft.com/office/powerpoint/2010/main" val="385628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D247FC-1D25-E171-7E0C-48E40A8561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244F240-F559-FBB5-199D-55C4078AA7B8}"/>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5D3841F2-6FB1-111A-5436-A5C46D58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5" name="TextBox 4">
            <a:extLst>
              <a:ext uri="{FF2B5EF4-FFF2-40B4-BE49-F238E27FC236}">
                <a16:creationId xmlns:a16="http://schemas.microsoft.com/office/drawing/2014/main" id="{B8A5C9A6-A9DA-FF8A-E0DD-3F36DEB11429}"/>
              </a:ext>
            </a:extLst>
          </p:cNvPr>
          <p:cNvSpPr txBox="1"/>
          <p:nvPr/>
        </p:nvSpPr>
        <p:spPr>
          <a:xfrm>
            <a:off x="8161552" y="2106720"/>
            <a:ext cx="13826577" cy="6555641"/>
          </a:xfrm>
          <a:prstGeom prst="rect">
            <a:avLst/>
          </a:prstGeom>
          <a:noFill/>
        </p:spPr>
        <p:txBody>
          <a:bodyPr wrap="square">
            <a:spAutoFit/>
          </a:bodyPr>
          <a:lstStyle/>
          <a:p>
            <a:pPr>
              <a:buNone/>
            </a:pPr>
            <a:r>
              <a:rPr lang="en-US" sz="2800" dirty="0">
                <a:effectLst/>
                <a:latin typeface="Aptos" panose="020B0004020202020204" pitchFamily="34" charset="0"/>
                <a:ea typeface="Calibri" panose="020F0502020204030204" pitchFamily="34" charset="0"/>
                <a:cs typeface="Aptos" panose="020B0004020202020204" pitchFamily="34" charset="0"/>
              </a:rPr>
              <a:t>“I just wanted to let you know that the university have agreed to allocate me closer to home for my final year placements !. I also wanted to mention that I really appreciate everything you have done for me this year and am incredibly grateful for the team at Together at Cardiff”</a:t>
            </a:r>
          </a:p>
          <a:p>
            <a:pPr>
              <a:buNone/>
            </a:pPr>
            <a:endParaRPr lang="en-US" sz="2800" dirty="0">
              <a:latin typeface="Aptos" panose="020B0004020202020204" pitchFamily="34" charset="0"/>
              <a:ea typeface="Calibri" panose="020F0502020204030204" pitchFamily="34" charset="0"/>
              <a:cs typeface="Aptos" panose="020B0004020202020204" pitchFamily="34" charset="0"/>
            </a:endParaRPr>
          </a:p>
          <a:p>
            <a:pPr>
              <a:buNone/>
            </a:pPr>
            <a:r>
              <a:rPr lang="en-US" sz="2800" dirty="0">
                <a:effectLst/>
                <a:latin typeface="Aptos" panose="020B0004020202020204" pitchFamily="34" charset="0"/>
                <a:ea typeface="Calibri" panose="020F0502020204030204" pitchFamily="34" charset="0"/>
                <a:cs typeface="Aptos" panose="020B0004020202020204" pitchFamily="34" charset="0"/>
              </a:rPr>
              <a:t>“thank you so much I’m honestly very emotional this is life changing for me in these circumstances and I really appreciate it so much :))”</a:t>
            </a:r>
          </a:p>
          <a:p>
            <a:pPr>
              <a:buNone/>
            </a:pPr>
            <a:endParaRPr lang="en-US" sz="2800" dirty="0">
              <a:latin typeface="Aptos" panose="020B0004020202020204" pitchFamily="34" charset="0"/>
              <a:ea typeface="Calibri" panose="020F0502020204030204" pitchFamily="34" charset="0"/>
              <a:cs typeface="Aptos" panose="020B0004020202020204" pitchFamily="34" charset="0"/>
            </a:endParaRPr>
          </a:p>
          <a:p>
            <a:pPr>
              <a:buNone/>
            </a:pPr>
            <a:r>
              <a:rPr lang="en-US" sz="2800" dirty="0">
                <a:effectLst/>
                <a:latin typeface="Aptos" panose="020B0004020202020204" pitchFamily="34" charset="0"/>
                <a:ea typeface="Calibri" panose="020F0502020204030204" pitchFamily="34" charset="0"/>
                <a:cs typeface="Aptos" panose="020B0004020202020204" pitchFamily="34" charset="0"/>
              </a:rPr>
              <a:t>“I also want to take this opportunity to say a final thank you. Thank you for making my life so much easier and bearable in final year, It really did make a difference. Thank  you for standing in the gap and supporting the students who are having a particularly hard time but still choosing to carry on. What you do to support students is nothing short of exceptional. Keep doing what you're doing, you're great at it! I wish you all the best :)</a:t>
            </a:r>
          </a:p>
          <a:p>
            <a:pPr>
              <a:buNone/>
            </a:pPr>
            <a:endParaRPr lang="en-US" sz="2800" dirty="0">
              <a:latin typeface="Aptos" panose="020B0004020202020204" pitchFamily="34" charset="0"/>
              <a:ea typeface="Calibri" panose="020F0502020204030204" pitchFamily="34" charset="0"/>
              <a:cs typeface="Aptos" panose="020B0004020202020204" pitchFamily="34" charset="0"/>
            </a:endParaRPr>
          </a:p>
          <a:p>
            <a:pPr>
              <a:buNone/>
            </a:pPr>
            <a:endParaRPr lang="en-GB" sz="2800" dirty="0">
              <a:effectLst/>
              <a:latin typeface="Aptos" panose="020B0004020202020204" pitchFamily="34" charset="0"/>
              <a:ea typeface="Calibri" panose="020F0502020204030204" pitchFamily="34" charset="0"/>
              <a:cs typeface="Aptos" panose="020B0004020202020204" pitchFamily="34" charset="0"/>
            </a:endParaRPr>
          </a:p>
        </p:txBody>
      </p:sp>
      <p:sp>
        <p:nvSpPr>
          <p:cNvPr id="7" name="TextBox 6">
            <a:extLst>
              <a:ext uri="{FF2B5EF4-FFF2-40B4-BE49-F238E27FC236}">
                <a16:creationId xmlns:a16="http://schemas.microsoft.com/office/drawing/2014/main" id="{3773410D-3FB2-7B8F-AE7D-F16AF6C4F543}"/>
              </a:ext>
            </a:extLst>
          </p:cNvPr>
          <p:cNvSpPr txBox="1"/>
          <p:nvPr/>
        </p:nvSpPr>
        <p:spPr>
          <a:xfrm>
            <a:off x="8362273" y="8076110"/>
            <a:ext cx="12195544" cy="1815882"/>
          </a:xfrm>
          <a:prstGeom prst="rect">
            <a:avLst/>
          </a:prstGeom>
          <a:noFill/>
        </p:spPr>
        <p:txBody>
          <a:bodyPr wrap="square">
            <a:spAutoFit/>
          </a:bodyPr>
          <a:lstStyle/>
          <a:p>
            <a:pPr>
              <a:buNone/>
            </a:pPr>
            <a:r>
              <a:rPr lang="en-GB" sz="2800" dirty="0">
                <a:effectLst/>
                <a:latin typeface="Aptos" panose="020B0004020202020204" pitchFamily="34" charset="0"/>
                <a:ea typeface="Calibri" panose="020F0502020204030204" pitchFamily="34" charset="0"/>
                <a:cs typeface="Aptos" panose="020B0004020202020204" pitchFamily="34" charset="0"/>
              </a:rPr>
              <a:t>“I wanted to take a moment to express my sincere gratitude for your unwavering support throughout my those darkest moments. Your guidance and encouragement have been invaluable to me, and I truly don’t know where I would be without you.”</a:t>
            </a:r>
          </a:p>
        </p:txBody>
      </p:sp>
      <p:sp>
        <p:nvSpPr>
          <p:cNvPr id="9" name="TextBox 8">
            <a:extLst>
              <a:ext uri="{FF2B5EF4-FFF2-40B4-BE49-F238E27FC236}">
                <a16:creationId xmlns:a16="http://schemas.microsoft.com/office/drawing/2014/main" id="{06542363-AFE3-F60F-8978-96C5D600C37B}"/>
              </a:ext>
            </a:extLst>
          </p:cNvPr>
          <p:cNvSpPr txBox="1"/>
          <p:nvPr/>
        </p:nvSpPr>
        <p:spPr>
          <a:xfrm>
            <a:off x="8362273" y="10370634"/>
            <a:ext cx="12195544" cy="1815882"/>
          </a:xfrm>
          <a:prstGeom prst="rect">
            <a:avLst/>
          </a:prstGeom>
          <a:noFill/>
        </p:spPr>
        <p:txBody>
          <a:bodyPr wrap="square">
            <a:spAutoFit/>
          </a:bodyPr>
          <a:lstStyle/>
          <a:p>
            <a:r>
              <a:rPr lang="en-GB" sz="2800" dirty="0">
                <a:effectLst/>
                <a:latin typeface="Aptos" panose="020B0004020202020204" pitchFamily="34" charset="0"/>
                <a:ea typeface="Calibri" panose="020F0502020204030204" pitchFamily="34" charset="0"/>
                <a:cs typeface="Aptos" panose="020B0004020202020204" pitchFamily="34" charset="0"/>
              </a:rPr>
              <a:t>“The meeting was wonderful and covered all the questions I had before starting university. And you were very encouraging and spoke with brimming positivity which makes me feel comfortable in seeking help when needed and looking forward to University”</a:t>
            </a:r>
            <a:endParaRPr lang="en-GB" sz="2800" dirty="0"/>
          </a:p>
        </p:txBody>
      </p:sp>
    </p:spTree>
    <p:extLst>
      <p:ext uri="{BB962C8B-B14F-4D97-AF65-F5344CB8AC3E}">
        <p14:creationId xmlns:p14="http://schemas.microsoft.com/office/powerpoint/2010/main" val="193864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noRot="1" noMove="1" noResize="1" noEditPoints="1" noAdjustHandles="1" noChangeArrowheads="1" noChangeShapeType="1"/>
          </p:cNvSpPr>
          <p:nvPr>
            <p:ph type="title"/>
          </p:nvPr>
        </p:nvSpPr>
        <p:spPr>
          <a:xfrm>
            <a:off x="837407" y="2769686"/>
            <a:ext cx="22250400" cy="5381859"/>
          </a:xfrm>
          <a:prstGeom prst="rect">
            <a:avLst/>
          </a:prstGeom>
        </p:spPr>
        <p:txBody>
          <a:bodyPr vert="horz" wrap="square" lIns="0" tIns="2789810" rIns="0" bIns="0" rtlCol="0">
            <a:spAutoFit/>
          </a:bodyPr>
          <a:lstStyle/>
          <a:p>
            <a:pPr marL="8396706" marR="6161">
              <a:lnSpc>
                <a:spcPts val="10000"/>
              </a:lnSpc>
              <a:spcBef>
                <a:spcPts val="2122"/>
              </a:spcBef>
            </a:pPr>
            <a:r>
              <a:rPr sz="10000" spc="-115" err="1">
                <a:solidFill>
                  <a:srgbClr val="E4251B"/>
                </a:solidFill>
              </a:rPr>
              <a:t>Diolch</a:t>
            </a:r>
            <a:r>
              <a:rPr sz="10000" spc="-400">
                <a:solidFill>
                  <a:srgbClr val="E4251B"/>
                </a:solidFill>
              </a:rPr>
              <a:t> </a:t>
            </a:r>
            <a:r>
              <a:rPr sz="10000">
                <a:solidFill>
                  <a:srgbClr val="E4251B"/>
                </a:solidFill>
              </a:rPr>
              <a:t>am</a:t>
            </a:r>
            <a:r>
              <a:rPr sz="10000" spc="-431">
                <a:solidFill>
                  <a:srgbClr val="E4251B"/>
                </a:solidFill>
              </a:rPr>
              <a:t> </a:t>
            </a:r>
            <a:r>
              <a:rPr sz="10000" spc="-12" err="1">
                <a:solidFill>
                  <a:srgbClr val="E4251B"/>
                </a:solidFill>
              </a:rPr>
              <a:t>wrando</a:t>
            </a:r>
            <a:r>
              <a:rPr sz="10000" spc="-12">
                <a:solidFill>
                  <a:srgbClr val="E4251B"/>
                </a:solidFill>
              </a:rPr>
              <a:t> </a:t>
            </a:r>
            <a:br>
              <a:rPr lang="en-GB" sz="10000" spc="-12">
                <a:solidFill>
                  <a:srgbClr val="E4251B"/>
                </a:solidFill>
              </a:rPr>
            </a:br>
            <a:r>
              <a:rPr sz="10000" spc="-30">
                <a:solidFill>
                  <a:srgbClr val="E4251B"/>
                </a:solidFill>
              </a:rPr>
              <a:t>Thank</a:t>
            </a:r>
            <a:r>
              <a:rPr sz="10000" spc="-455">
                <a:solidFill>
                  <a:srgbClr val="E4251B"/>
                </a:solidFill>
              </a:rPr>
              <a:t> </a:t>
            </a:r>
            <a:r>
              <a:rPr sz="10000" spc="-133">
                <a:solidFill>
                  <a:srgbClr val="E4251B"/>
                </a:solidFill>
              </a:rPr>
              <a:t>you</a:t>
            </a:r>
            <a:r>
              <a:rPr sz="10000" spc="-376">
                <a:solidFill>
                  <a:srgbClr val="E4251B"/>
                </a:solidFill>
              </a:rPr>
              <a:t> </a:t>
            </a:r>
            <a:r>
              <a:rPr sz="10000" spc="-79">
                <a:solidFill>
                  <a:srgbClr val="E4251B"/>
                </a:solidFill>
              </a:rPr>
              <a:t>for</a:t>
            </a:r>
            <a:r>
              <a:rPr sz="10000" spc="-418">
                <a:solidFill>
                  <a:srgbClr val="E4251B"/>
                </a:solidFill>
              </a:rPr>
              <a:t> </a:t>
            </a:r>
            <a:r>
              <a:rPr sz="10000" spc="-115">
                <a:solidFill>
                  <a:srgbClr val="E4251B"/>
                </a:solidFill>
              </a:rPr>
              <a:t>listening</a:t>
            </a:r>
          </a:p>
        </p:txBody>
      </p:sp>
      <p:grpSp>
        <p:nvGrpSpPr>
          <p:cNvPr id="28" name="Group 27">
            <a:extLst>
              <a:ext uri="{FF2B5EF4-FFF2-40B4-BE49-F238E27FC236}">
                <a16:creationId xmlns:a16="http://schemas.microsoft.com/office/drawing/2014/main" id="{125D07D0-12E5-A5DC-FF61-A5B8A433F4CB}"/>
              </a:ext>
            </a:extLst>
          </p:cNvPr>
          <p:cNvGrpSpPr>
            <a:grpSpLocks noGrp="1" noUngrp="1" noRot="1" noMove="1" noResize="1"/>
          </p:cNvGrpSpPr>
          <p:nvPr/>
        </p:nvGrpSpPr>
        <p:grpSpPr>
          <a:xfrm>
            <a:off x="1650945" y="5460616"/>
            <a:ext cx="2794029" cy="2794237"/>
            <a:chOff x="1650945" y="5460616"/>
            <a:chExt cx="2794029" cy="2794237"/>
          </a:xfrm>
        </p:grpSpPr>
        <p:grpSp>
          <p:nvGrpSpPr>
            <p:cNvPr id="3" name="object 3"/>
            <p:cNvGrpSpPr>
              <a:grpSpLocks noGrp="1" noUngrp="1" noRot="1" noMove="1" noResize="1"/>
            </p:cNvGrpSpPr>
            <p:nvPr/>
          </p:nvGrpSpPr>
          <p:grpSpPr>
            <a:xfrm>
              <a:off x="1650945" y="6899426"/>
              <a:ext cx="2794029" cy="1355427"/>
              <a:chOff x="1361215" y="5688832"/>
              <a:chExt cx="2303780" cy="1117600"/>
            </a:xfrm>
          </p:grpSpPr>
          <p:sp>
            <p:nvSpPr>
              <p:cNvPr id="4" name="object 4"/>
              <p:cNvSpPr>
                <a:spLocks noGrp="1" noRot="1" noMove="1" noResize="1" noEditPoints="1" noAdjustHandles="1" noChangeArrowheads="1" noChangeShapeType="1"/>
              </p:cNvSpPr>
              <p:nvPr/>
            </p:nvSpPr>
            <p:spPr>
              <a:xfrm>
                <a:off x="1361215" y="5688832"/>
                <a:ext cx="2303780" cy="1117600"/>
              </a:xfrm>
              <a:custGeom>
                <a:avLst/>
                <a:gdLst/>
                <a:ahLst/>
                <a:cxnLst/>
                <a:rect l="l" t="t" r="r" b="b"/>
                <a:pathLst>
                  <a:path w="2303779" h="1117600">
                    <a:moveTo>
                      <a:pt x="0" y="1117243"/>
                    </a:moveTo>
                    <a:lnTo>
                      <a:pt x="2303594" y="1117243"/>
                    </a:lnTo>
                    <a:lnTo>
                      <a:pt x="2303594" y="0"/>
                    </a:lnTo>
                    <a:lnTo>
                      <a:pt x="0" y="0"/>
                    </a:lnTo>
                    <a:lnTo>
                      <a:pt x="0" y="1117243"/>
                    </a:lnTo>
                    <a:close/>
                  </a:path>
                </a:pathLst>
              </a:custGeom>
              <a:solidFill>
                <a:srgbClr val="E4251B"/>
              </a:solidFill>
            </p:spPr>
            <p:txBody>
              <a:bodyPr wrap="square" lIns="0" tIns="0" rIns="0" bIns="0" rtlCol="0"/>
              <a:lstStyle/>
              <a:p>
                <a:endParaRPr/>
              </a:p>
            </p:txBody>
          </p:sp>
          <p:pic>
            <p:nvPicPr>
              <p:cNvPr id="5" name="object 5"/>
              <p:cNvPicPr>
                <a:picLocks noGrp="1" noRot="1" noMove="1" noResize="1" noEditPoints="1" noAdjustHandles="1" noChangeArrowheads="1" noChangeShapeType="1" noCrop="1"/>
              </p:cNvPicPr>
              <p:nvPr/>
            </p:nvPicPr>
            <p:blipFill>
              <a:blip r:embed="rId3" cstate="print"/>
              <a:stretch>
                <a:fillRect/>
              </a:stretch>
            </p:blipFill>
            <p:spPr>
              <a:xfrm>
                <a:off x="3043632" y="5846403"/>
                <a:ext cx="227972" cy="217228"/>
              </a:xfrm>
              <a:prstGeom prst="rect">
                <a:avLst/>
              </a:prstGeom>
            </p:spPr>
          </p:pic>
          <p:sp>
            <p:nvSpPr>
              <p:cNvPr id="6" name="object 6"/>
              <p:cNvSpPr>
                <a:spLocks noGrp="1" noRot="1" noMove="1" noResize="1" noEditPoints="1" noAdjustHandles="1" noChangeArrowheads="1" noChangeShapeType="1"/>
              </p:cNvSpPr>
              <p:nvPr/>
            </p:nvSpPr>
            <p:spPr>
              <a:xfrm>
                <a:off x="2042388" y="5850089"/>
                <a:ext cx="48260" cy="210820"/>
              </a:xfrm>
              <a:custGeom>
                <a:avLst/>
                <a:gdLst/>
                <a:ahLst/>
                <a:cxnLst/>
                <a:rect l="l" t="t" r="r" b="b"/>
                <a:pathLst>
                  <a:path w="48260" h="210820">
                    <a:moveTo>
                      <a:pt x="39077" y="0"/>
                    </a:moveTo>
                    <a:lnTo>
                      <a:pt x="0" y="0"/>
                    </a:lnTo>
                    <a:lnTo>
                      <a:pt x="3506" y="17125"/>
                    </a:lnTo>
                    <a:lnTo>
                      <a:pt x="5177" y="40223"/>
                    </a:lnTo>
                    <a:lnTo>
                      <a:pt x="5686" y="69541"/>
                    </a:lnTo>
                    <a:lnTo>
                      <a:pt x="5706" y="105326"/>
                    </a:lnTo>
                    <a:lnTo>
                      <a:pt x="5385" y="127337"/>
                    </a:lnTo>
                    <a:lnTo>
                      <a:pt x="2816" y="205082"/>
                    </a:lnTo>
                    <a:lnTo>
                      <a:pt x="8303" y="210653"/>
                    </a:lnTo>
                    <a:lnTo>
                      <a:pt x="48009" y="210653"/>
                    </a:lnTo>
                    <a:lnTo>
                      <a:pt x="44503" y="193527"/>
                    </a:lnTo>
                    <a:lnTo>
                      <a:pt x="42836" y="170429"/>
                    </a:lnTo>
                    <a:lnTo>
                      <a:pt x="42331" y="141111"/>
                    </a:lnTo>
                    <a:lnTo>
                      <a:pt x="42312" y="105326"/>
                    </a:lnTo>
                    <a:lnTo>
                      <a:pt x="42535" y="83315"/>
                    </a:lnTo>
                    <a:lnTo>
                      <a:pt x="44564" y="5570"/>
                    </a:lnTo>
                    <a:lnTo>
                      <a:pt x="39077" y="0"/>
                    </a:lnTo>
                    <a:close/>
                  </a:path>
                </a:pathLst>
              </a:custGeom>
              <a:solidFill>
                <a:srgbClr val="FFFFFF"/>
              </a:solidFill>
            </p:spPr>
            <p:txBody>
              <a:bodyPr wrap="square" lIns="0" tIns="0" rIns="0" bIns="0" rtlCol="0"/>
              <a:lstStyle/>
              <a:p>
                <a:endParaRPr/>
              </a:p>
            </p:txBody>
          </p:sp>
          <p:pic>
            <p:nvPicPr>
              <p:cNvPr id="7" name="object 7"/>
              <p:cNvPicPr>
                <a:picLocks noGrp="1" noRot="1" noMove="1" noResize="1" noEditPoints="1" noAdjustHandles="1" noChangeArrowheads="1" noChangeShapeType="1" noCrop="1"/>
              </p:cNvPicPr>
              <p:nvPr/>
            </p:nvPicPr>
            <p:blipFill>
              <a:blip r:embed="rId4" cstate="print"/>
              <a:stretch>
                <a:fillRect/>
              </a:stretch>
            </p:blipFill>
            <p:spPr>
              <a:xfrm>
                <a:off x="2780468" y="5846827"/>
                <a:ext cx="205979" cy="217155"/>
              </a:xfrm>
              <a:prstGeom prst="rect">
                <a:avLst/>
              </a:prstGeom>
            </p:spPr>
          </p:pic>
          <p:pic>
            <p:nvPicPr>
              <p:cNvPr id="8" name="object 8"/>
              <p:cNvPicPr>
                <a:picLocks noGrp="1" noRot="1" noMove="1" noResize="1" noEditPoints="1" noAdjustHandles="1" noChangeArrowheads="1" noChangeShapeType="1" noCrop="1"/>
              </p:cNvPicPr>
              <p:nvPr/>
            </p:nvPicPr>
            <p:blipFill>
              <a:blip r:embed="rId5" cstate="print"/>
              <a:stretch>
                <a:fillRect/>
              </a:stretch>
            </p:blipFill>
            <p:spPr>
              <a:xfrm>
                <a:off x="1802304" y="5850089"/>
                <a:ext cx="204224" cy="232315"/>
              </a:xfrm>
              <a:prstGeom prst="rect">
                <a:avLst/>
              </a:prstGeom>
            </p:spPr>
          </p:pic>
          <p:pic>
            <p:nvPicPr>
              <p:cNvPr id="9" name="object 9"/>
              <p:cNvPicPr>
                <a:picLocks noGrp="1" noRot="1" noMove="1" noResize="1" noEditPoints="1" noAdjustHandles="1" noChangeArrowheads="1" noChangeShapeType="1" noCrop="1"/>
              </p:cNvPicPr>
              <p:nvPr/>
            </p:nvPicPr>
            <p:blipFill>
              <a:blip r:embed="rId6" cstate="print"/>
              <a:stretch>
                <a:fillRect/>
              </a:stretch>
            </p:blipFill>
            <p:spPr>
              <a:xfrm>
                <a:off x="2354504" y="5850086"/>
                <a:ext cx="184162" cy="210653"/>
              </a:xfrm>
              <a:prstGeom prst="rect">
                <a:avLst/>
              </a:prstGeom>
            </p:spPr>
          </p:pic>
          <p:pic>
            <p:nvPicPr>
              <p:cNvPr id="10" name="object 10"/>
              <p:cNvPicPr>
                <a:picLocks noGrp="1" noRot="1" noMove="1" noResize="1" noEditPoints="1" noAdjustHandles="1" noChangeArrowheads="1" noChangeShapeType="1" noCrop="1"/>
              </p:cNvPicPr>
              <p:nvPr/>
            </p:nvPicPr>
            <p:blipFill>
              <a:blip r:embed="rId7" cstate="print"/>
              <a:stretch>
                <a:fillRect/>
              </a:stretch>
            </p:blipFill>
            <p:spPr>
              <a:xfrm>
                <a:off x="2586307" y="5847060"/>
                <a:ext cx="136561" cy="216485"/>
              </a:xfrm>
              <a:prstGeom prst="rect">
                <a:avLst/>
              </a:prstGeom>
            </p:spPr>
          </p:pic>
          <p:pic>
            <p:nvPicPr>
              <p:cNvPr id="11" name="object 11"/>
              <p:cNvPicPr>
                <a:picLocks noGrp="1" noRot="1" noMove="1" noResize="1" noEditPoints="1" noAdjustHandles="1" noChangeArrowheads="1" noChangeShapeType="1" noCrop="1"/>
              </p:cNvPicPr>
              <p:nvPr/>
            </p:nvPicPr>
            <p:blipFill>
              <a:blip r:embed="rId8" cstate="print"/>
              <a:stretch>
                <a:fillRect/>
              </a:stretch>
            </p:blipFill>
            <p:spPr>
              <a:xfrm>
                <a:off x="2180857" y="5850086"/>
                <a:ext cx="126596" cy="210653"/>
              </a:xfrm>
              <a:prstGeom prst="rect">
                <a:avLst/>
              </a:prstGeom>
            </p:spPr>
          </p:pic>
          <p:pic>
            <p:nvPicPr>
              <p:cNvPr id="12" name="object 12"/>
              <p:cNvPicPr>
                <a:picLocks noGrp="1" noRot="1" noMove="1" noResize="1" noEditPoints="1" noAdjustHandles="1" noChangeArrowheads="1" noChangeShapeType="1" noCrop="1"/>
              </p:cNvPicPr>
              <p:nvPr/>
            </p:nvPicPr>
            <p:blipFill>
              <a:blip r:embed="rId9" cstate="print"/>
              <a:stretch>
                <a:fillRect/>
              </a:stretch>
            </p:blipFill>
            <p:spPr>
              <a:xfrm>
                <a:off x="3332565" y="5850092"/>
                <a:ext cx="128467" cy="210653"/>
              </a:xfrm>
              <a:prstGeom prst="rect">
                <a:avLst/>
              </a:prstGeom>
            </p:spPr>
          </p:pic>
          <p:pic>
            <p:nvPicPr>
              <p:cNvPr id="13" name="object 13"/>
              <p:cNvPicPr>
                <a:picLocks noGrp="1" noRot="1" noMove="1" noResize="1" noEditPoints="1" noAdjustHandles="1" noChangeArrowheads="1" noChangeShapeType="1" noCrop="1"/>
              </p:cNvPicPr>
              <p:nvPr/>
            </p:nvPicPr>
            <p:blipFill>
              <a:blip r:embed="rId10" cstate="print"/>
              <a:stretch>
                <a:fillRect/>
              </a:stretch>
            </p:blipFill>
            <p:spPr>
              <a:xfrm>
                <a:off x="1589766" y="5850086"/>
                <a:ext cx="150948" cy="210653"/>
              </a:xfrm>
              <a:prstGeom prst="rect">
                <a:avLst/>
              </a:prstGeom>
            </p:spPr>
          </p:pic>
          <p:sp>
            <p:nvSpPr>
              <p:cNvPr id="14" name="object 14"/>
              <p:cNvSpPr>
                <a:spLocks noGrp="1" noRot="1" noMove="1" noResize="1" noEditPoints="1" noAdjustHandles="1" noChangeArrowheads="1" noChangeShapeType="1"/>
              </p:cNvSpPr>
              <p:nvPr/>
            </p:nvSpPr>
            <p:spPr>
              <a:xfrm>
                <a:off x="1827491" y="6210699"/>
                <a:ext cx="1132840" cy="374015"/>
              </a:xfrm>
              <a:custGeom>
                <a:avLst/>
                <a:gdLst/>
                <a:ahLst/>
                <a:cxnLst/>
                <a:rect l="l" t="t" r="r" b="b"/>
                <a:pathLst>
                  <a:path w="1132839" h="374015">
                    <a:moveTo>
                      <a:pt x="285076" y="332638"/>
                    </a:moveTo>
                    <a:lnTo>
                      <a:pt x="257822" y="283654"/>
                    </a:lnTo>
                    <a:lnTo>
                      <a:pt x="241046" y="244297"/>
                    </a:lnTo>
                    <a:lnTo>
                      <a:pt x="216509" y="186334"/>
                    </a:lnTo>
                    <a:lnTo>
                      <a:pt x="199783" y="147574"/>
                    </a:lnTo>
                    <a:lnTo>
                      <a:pt x="184823" y="113118"/>
                    </a:lnTo>
                    <a:lnTo>
                      <a:pt x="171284" y="82054"/>
                    </a:lnTo>
                    <a:lnTo>
                      <a:pt x="171284" y="221246"/>
                    </a:lnTo>
                    <a:lnTo>
                      <a:pt x="77355" y="221246"/>
                    </a:lnTo>
                    <a:lnTo>
                      <a:pt x="89738" y="193865"/>
                    </a:lnTo>
                    <a:lnTo>
                      <a:pt x="102603" y="166179"/>
                    </a:lnTo>
                    <a:lnTo>
                      <a:pt x="115493" y="138988"/>
                    </a:lnTo>
                    <a:lnTo>
                      <a:pt x="127914" y="113118"/>
                    </a:lnTo>
                    <a:lnTo>
                      <a:pt x="139331" y="141516"/>
                    </a:lnTo>
                    <a:lnTo>
                      <a:pt x="150317" y="168719"/>
                    </a:lnTo>
                    <a:lnTo>
                      <a:pt x="160934" y="195160"/>
                    </a:lnTo>
                    <a:lnTo>
                      <a:pt x="171284" y="221246"/>
                    </a:lnTo>
                    <a:lnTo>
                      <a:pt x="171284" y="82054"/>
                    </a:lnTo>
                    <a:lnTo>
                      <a:pt x="169964" y="79019"/>
                    </a:lnTo>
                    <a:lnTo>
                      <a:pt x="155079" y="45123"/>
                    </a:lnTo>
                    <a:lnTo>
                      <a:pt x="147281" y="40043"/>
                    </a:lnTo>
                    <a:lnTo>
                      <a:pt x="127254" y="40043"/>
                    </a:lnTo>
                    <a:lnTo>
                      <a:pt x="116586" y="70916"/>
                    </a:lnTo>
                    <a:lnTo>
                      <a:pt x="102247" y="104914"/>
                    </a:lnTo>
                    <a:lnTo>
                      <a:pt x="84531" y="143065"/>
                    </a:lnTo>
                    <a:lnTo>
                      <a:pt x="47828" y="219214"/>
                    </a:lnTo>
                    <a:lnTo>
                      <a:pt x="17780" y="280390"/>
                    </a:lnTo>
                    <a:lnTo>
                      <a:pt x="3949" y="307086"/>
                    </a:lnTo>
                    <a:lnTo>
                      <a:pt x="0" y="317919"/>
                    </a:lnTo>
                    <a:lnTo>
                      <a:pt x="914" y="325945"/>
                    </a:lnTo>
                    <a:lnTo>
                      <a:pt x="6299" y="330923"/>
                    </a:lnTo>
                    <a:lnTo>
                      <a:pt x="15824" y="332638"/>
                    </a:lnTo>
                    <a:lnTo>
                      <a:pt x="39674" y="332638"/>
                    </a:lnTo>
                    <a:lnTo>
                      <a:pt x="40093" y="320459"/>
                    </a:lnTo>
                    <a:lnTo>
                      <a:pt x="45453" y="300621"/>
                    </a:lnTo>
                    <a:lnTo>
                      <a:pt x="54838" y="274701"/>
                    </a:lnTo>
                    <a:lnTo>
                      <a:pt x="67297" y="244297"/>
                    </a:lnTo>
                    <a:lnTo>
                      <a:pt x="180213" y="244297"/>
                    </a:lnTo>
                    <a:lnTo>
                      <a:pt x="186664" y="261391"/>
                    </a:lnTo>
                    <a:lnTo>
                      <a:pt x="193065" y="278777"/>
                    </a:lnTo>
                    <a:lnTo>
                      <a:pt x="199440" y="296583"/>
                    </a:lnTo>
                    <a:lnTo>
                      <a:pt x="205790" y="314921"/>
                    </a:lnTo>
                    <a:lnTo>
                      <a:pt x="209600" y="322148"/>
                    </a:lnTo>
                    <a:lnTo>
                      <a:pt x="215315" y="327748"/>
                    </a:lnTo>
                    <a:lnTo>
                      <a:pt x="222440" y="331355"/>
                    </a:lnTo>
                    <a:lnTo>
                      <a:pt x="230505" y="332638"/>
                    </a:lnTo>
                    <a:lnTo>
                      <a:pt x="285076" y="332638"/>
                    </a:lnTo>
                    <a:close/>
                  </a:path>
                  <a:path w="1132839" h="374015">
                    <a:moveTo>
                      <a:pt x="1132395" y="176263"/>
                    </a:moveTo>
                    <a:lnTo>
                      <a:pt x="1127531" y="129628"/>
                    </a:lnTo>
                    <a:lnTo>
                      <a:pt x="1113459" y="90106"/>
                    </a:lnTo>
                    <a:lnTo>
                      <a:pt x="1090955" y="57721"/>
                    </a:lnTo>
                    <a:lnTo>
                      <a:pt x="1066266" y="37071"/>
                    </a:lnTo>
                    <a:lnTo>
                      <a:pt x="1066266" y="186270"/>
                    </a:lnTo>
                    <a:lnTo>
                      <a:pt x="1060335" y="241503"/>
                    </a:lnTo>
                    <a:lnTo>
                      <a:pt x="1043876" y="282562"/>
                    </a:lnTo>
                    <a:lnTo>
                      <a:pt x="987526" y="329539"/>
                    </a:lnTo>
                    <a:lnTo>
                      <a:pt x="913371" y="341922"/>
                    </a:lnTo>
                    <a:lnTo>
                      <a:pt x="867143" y="341922"/>
                    </a:lnTo>
                    <a:lnTo>
                      <a:pt x="864222" y="278358"/>
                    </a:lnTo>
                    <a:lnTo>
                      <a:pt x="863561" y="235775"/>
                    </a:lnTo>
                    <a:lnTo>
                      <a:pt x="863434" y="176263"/>
                    </a:lnTo>
                    <a:lnTo>
                      <a:pt x="863663" y="147866"/>
                    </a:lnTo>
                    <a:lnTo>
                      <a:pt x="864387" y="106845"/>
                    </a:lnTo>
                    <a:lnTo>
                      <a:pt x="866089" y="30378"/>
                    </a:lnTo>
                    <a:lnTo>
                      <a:pt x="905471" y="28829"/>
                    </a:lnTo>
                    <a:lnTo>
                      <a:pt x="941400" y="31750"/>
                    </a:lnTo>
                    <a:lnTo>
                      <a:pt x="1011809" y="60337"/>
                    </a:lnTo>
                    <a:lnTo>
                      <a:pt x="1039952" y="89496"/>
                    </a:lnTo>
                    <a:lnTo>
                      <a:pt x="1059154" y="130886"/>
                    </a:lnTo>
                    <a:lnTo>
                      <a:pt x="1066266" y="186270"/>
                    </a:lnTo>
                    <a:lnTo>
                      <a:pt x="1066266" y="37071"/>
                    </a:lnTo>
                    <a:lnTo>
                      <a:pt x="1060818" y="32499"/>
                    </a:lnTo>
                    <a:lnTo>
                      <a:pt x="1053274" y="28829"/>
                    </a:lnTo>
                    <a:lnTo>
                      <a:pt x="1023810" y="14465"/>
                    </a:lnTo>
                    <a:lnTo>
                      <a:pt x="980744" y="3619"/>
                    </a:lnTo>
                    <a:lnTo>
                      <a:pt x="932383" y="0"/>
                    </a:lnTo>
                    <a:lnTo>
                      <a:pt x="794600" y="0"/>
                    </a:lnTo>
                    <a:lnTo>
                      <a:pt x="801230" y="33083"/>
                    </a:lnTo>
                    <a:lnTo>
                      <a:pt x="803973" y="83731"/>
                    </a:lnTo>
                    <a:lnTo>
                      <a:pt x="804367" y="129628"/>
                    </a:lnTo>
                    <a:lnTo>
                      <a:pt x="804405" y="147866"/>
                    </a:lnTo>
                    <a:lnTo>
                      <a:pt x="804252" y="186270"/>
                    </a:lnTo>
                    <a:lnTo>
                      <a:pt x="803795" y="226034"/>
                    </a:lnTo>
                    <a:lnTo>
                      <a:pt x="802728" y="268693"/>
                    </a:lnTo>
                    <a:lnTo>
                      <a:pt x="801420" y="313817"/>
                    </a:lnTo>
                    <a:lnTo>
                      <a:pt x="800569" y="347408"/>
                    </a:lnTo>
                    <a:lnTo>
                      <a:pt x="801801" y="359689"/>
                    </a:lnTo>
                    <a:lnTo>
                      <a:pt x="806297" y="367919"/>
                    </a:lnTo>
                    <a:lnTo>
                      <a:pt x="814451" y="372541"/>
                    </a:lnTo>
                    <a:lnTo>
                      <a:pt x="826668" y="373989"/>
                    </a:lnTo>
                    <a:lnTo>
                      <a:pt x="920648" y="373989"/>
                    </a:lnTo>
                    <a:lnTo>
                      <a:pt x="976503" y="369112"/>
                    </a:lnTo>
                    <a:lnTo>
                      <a:pt x="1023912" y="355066"/>
                    </a:lnTo>
                    <a:lnTo>
                      <a:pt x="1062824" y="332663"/>
                    </a:lnTo>
                    <a:lnTo>
                      <a:pt x="1093177" y="302742"/>
                    </a:lnTo>
                    <a:lnTo>
                      <a:pt x="1114933" y="266141"/>
                    </a:lnTo>
                    <a:lnTo>
                      <a:pt x="1128026" y="223710"/>
                    </a:lnTo>
                    <a:lnTo>
                      <a:pt x="1132395" y="176263"/>
                    </a:lnTo>
                    <a:close/>
                  </a:path>
                </a:pathLst>
              </a:custGeom>
              <a:solidFill>
                <a:srgbClr val="FFFFFF"/>
              </a:solidFill>
            </p:spPr>
            <p:txBody>
              <a:bodyPr wrap="square" lIns="0" tIns="0" rIns="0" bIns="0" rtlCol="0"/>
              <a:lstStyle/>
              <a:p>
                <a:endParaRPr/>
              </a:p>
            </p:txBody>
          </p:sp>
          <p:pic>
            <p:nvPicPr>
              <p:cNvPr id="15" name="object 15"/>
              <p:cNvPicPr>
                <a:picLocks noGrp="1" noRot="1" noMove="1" noResize="1" noEditPoints="1" noAdjustHandles="1" noChangeArrowheads="1" noChangeShapeType="1" noCrop="1"/>
              </p:cNvPicPr>
              <p:nvPr/>
            </p:nvPicPr>
            <p:blipFill>
              <a:blip r:embed="rId11" cstate="print"/>
              <a:stretch>
                <a:fillRect/>
              </a:stretch>
            </p:blipFill>
            <p:spPr>
              <a:xfrm>
                <a:off x="2103352" y="6210697"/>
                <a:ext cx="140812" cy="239364"/>
              </a:xfrm>
              <a:prstGeom prst="rect">
                <a:avLst/>
              </a:prstGeom>
            </p:spPr>
          </p:pic>
          <p:sp>
            <p:nvSpPr>
              <p:cNvPr id="16" name="object 16"/>
              <p:cNvSpPr>
                <a:spLocks noGrp="1" noRot="1" noMove="1" noResize="1" noEditPoints="1" noAdjustHandles="1" noChangeArrowheads="1" noChangeShapeType="1"/>
              </p:cNvSpPr>
              <p:nvPr/>
            </p:nvSpPr>
            <p:spPr>
              <a:xfrm>
                <a:off x="1506220" y="6177743"/>
                <a:ext cx="2026285" cy="490220"/>
              </a:xfrm>
              <a:custGeom>
                <a:avLst/>
                <a:gdLst/>
                <a:ahLst/>
                <a:cxnLst/>
                <a:rect l="l" t="t" r="r" b="b"/>
                <a:pathLst>
                  <a:path w="2026285" h="490220">
                    <a:moveTo>
                      <a:pt x="391680" y="66624"/>
                    </a:moveTo>
                    <a:lnTo>
                      <a:pt x="381063" y="40843"/>
                    </a:lnTo>
                    <a:lnTo>
                      <a:pt x="350761" y="19646"/>
                    </a:lnTo>
                    <a:lnTo>
                      <a:pt x="303110" y="5283"/>
                    </a:lnTo>
                    <a:lnTo>
                      <a:pt x="240423" y="0"/>
                    </a:lnTo>
                    <a:lnTo>
                      <a:pt x="190919" y="4559"/>
                    </a:lnTo>
                    <a:lnTo>
                      <a:pt x="146913" y="17526"/>
                    </a:lnTo>
                    <a:lnTo>
                      <a:pt x="108470" y="37807"/>
                    </a:lnTo>
                    <a:lnTo>
                      <a:pt x="75704" y="64350"/>
                    </a:lnTo>
                    <a:lnTo>
                      <a:pt x="48691" y="96050"/>
                    </a:lnTo>
                    <a:lnTo>
                      <a:pt x="27520" y="131851"/>
                    </a:lnTo>
                    <a:lnTo>
                      <a:pt x="12293" y="170662"/>
                    </a:lnTo>
                    <a:lnTo>
                      <a:pt x="3086" y="211416"/>
                    </a:lnTo>
                    <a:lnTo>
                      <a:pt x="0" y="253022"/>
                    </a:lnTo>
                    <a:lnTo>
                      <a:pt x="3632" y="297446"/>
                    </a:lnTo>
                    <a:lnTo>
                      <a:pt x="14605" y="340271"/>
                    </a:lnTo>
                    <a:lnTo>
                      <a:pt x="33020" y="380187"/>
                    </a:lnTo>
                    <a:lnTo>
                      <a:pt x="58991" y="415836"/>
                    </a:lnTo>
                    <a:lnTo>
                      <a:pt x="92633" y="445897"/>
                    </a:lnTo>
                    <a:lnTo>
                      <a:pt x="134048" y="469011"/>
                    </a:lnTo>
                    <a:lnTo>
                      <a:pt x="183349" y="483870"/>
                    </a:lnTo>
                    <a:lnTo>
                      <a:pt x="240665" y="489115"/>
                    </a:lnTo>
                    <a:lnTo>
                      <a:pt x="275882" y="486778"/>
                    </a:lnTo>
                    <a:lnTo>
                      <a:pt x="343738" y="468655"/>
                    </a:lnTo>
                    <a:lnTo>
                      <a:pt x="379095" y="449605"/>
                    </a:lnTo>
                    <a:lnTo>
                      <a:pt x="376301" y="402234"/>
                    </a:lnTo>
                    <a:lnTo>
                      <a:pt x="352996" y="420928"/>
                    </a:lnTo>
                    <a:lnTo>
                      <a:pt x="325475" y="434555"/>
                    </a:lnTo>
                    <a:lnTo>
                      <a:pt x="294894" y="442887"/>
                    </a:lnTo>
                    <a:lnTo>
                      <a:pt x="262394" y="445706"/>
                    </a:lnTo>
                    <a:lnTo>
                      <a:pt x="210527" y="439458"/>
                    </a:lnTo>
                    <a:lnTo>
                      <a:pt x="166916" y="421995"/>
                    </a:lnTo>
                    <a:lnTo>
                      <a:pt x="131457" y="395249"/>
                    </a:lnTo>
                    <a:lnTo>
                      <a:pt x="104051" y="361137"/>
                    </a:lnTo>
                    <a:lnTo>
                      <a:pt x="84594" y="321589"/>
                    </a:lnTo>
                    <a:lnTo>
                      <a:pt x="72999" y="278536"/>
                    </a:lnTo>
                    <a:lnTo>
                      <a:pt x="69151" y="233883"/>
                    </a:lnTo>
                    <a:lnTo>
                      <a:pt x="73837" y="184886"/>
                    </a:lnTo>
                    <a:lnTo>
                      <a:pt x="87782" y="138925"/>
                    </a:lnTo>
                    <a:lnTo>
                      <a:pt x="110883" y="98615"/>
                    </a:lnTo>
                    <a:lnTo>
                      <a:pt x="142976" y="66586"/>
                    </a:lnTo>
                    <a:lnTo>
                      <a:pt x="183946" y="45440"/>
                    </a:lnTo>
                    <a:lnTo>
                      <a:pt x="233654" y="37807"/>
                    </a:lnTo>
                    <a:lnTo>
                      <a:pt x="283044" y="45161"/>
                    </a:lnTo>
                    <a:lnTo>
                      <a:pt x="322630" y="64795"/>
                    </a:lnTo>
                    <a:lnTo>
                      <a:pt x="350735" y="93103"/>
                    </a:lnTo>
                    <a:lnTo>
                      <a:pt x="365671" y="126441"/>
                    </a:lnTo>
                    <a:lnTo>
                      <a:pt x="373989" y="113423"/>
                    </a:lnTo>
                    <a:lnTo>
                      <a:pt x="382447" y="98463"/>
                    </a:lnTo>
                    <a:lnTo>
                      <a:pt x="389026" y="82537"/>
                    </a:lnTo>
                    <a:lnTo>
                      <a:pt x="391680" y="66624"/>
                    </a:lnTo>
                    <a:close/>
                  </a:path>
                  <a:path w="2026285" h="490220">
                    <a:moveTo>
                      <a:pt x="1170952" y="485038"/>
                    </a:moveTo>
                    <a:lnTo>
                      <a:pt x="1129525" y="461416"/>
                    </a:lnTo>
                    <a:lnTo>
                      <a:pt x="1090841" y="430491"/>
                    </a:lnTo>
                    <a:lnTo>
                      <a:pt x="1054163" y="393547"/>
                    </a:lnTo>
                    <a:lnTo>
                      <a:pt x="1018743" y="351853"/>
                    </a:lnTo>
                    <a:lnTo>
                      <a:pt x="983856" y="306666"/>
                    </a:lnTo>
                    <a:lnTo>
                      <a:pt x="954062" y="266420"/>
                    </a:lnTo>
                    <a:lnTo>
                      <a:pt x="948740" y="259245"/>
                    </a:lnTo>
                    <a:lnTo>
                      <a:pt x="991222" y="241719"/>
                    </a:lnTo>
                    <a:lnTo>
                      <a:pt x="1022756" y="214757"/>
                    </a:lnTo>
                    <a:lnTo>
                      <a:pt x="1042403" y="179400"/>
                    </a:lnTo>
                    <a:lnTo>
                      <a:pt x="1049159" y="136677"/>
                    </a:lnTo>
                    <a:lnTo>
                      <a:pt x="1040193" y="95923"/>
                    </a:lnTo>
                    <a:lnTo>
                      <a:pt x="1013409" y="62992"/>
                    </a:lnTo>
                    <a:lnTo>
                      <a:pt x="1008405" y="60515"/>
                    </a:lnTo>
                    <a:lnTo>
                      <a:pt x="987221" y="50012"/>
                    </a:lnTo>
                    <a:lnTo>
                      <a:pt x="987221" y="144995"/>
                    </a:lnTo>
                    <a:lnTo>
                      <a:pt x="979081" y="187261"/>
                    </a:lnTo>
                    <a:lnTo>
                      <a:pt x="956856" y="216801"/>
                    </a:lnTo>
                    <a:lnTo>
                      <a:pt x="923836" y="234124"/>
                    </a:lnTo>
                    <a:lnTo>
                      <a:pt x="883310" y="239788"/>
                    </a:lnTo>
                    <a:lnTo>
                      <a:pt x="847852" y="239788"/>
                    </a:lnTo>
                    <a:lnTo>
                      <a:pt x="847852" y="214757"/>
                    </a:lnTo>
                    <a:lnTo>
                      <a:pt x="848144" y="179400"/>
                    </a:lnTo>
                    <a:lnTo>
                      <a:pt x="848918" y="136677"/>
                    </a:lnTo>
                    <a:lnTo>
                      <a:pt x="850569" y="62204"/>
                    </a:lnTo>
                    <a:lnTo>
                      <a:pt x="929538" y="66459"/>
                    </a:lnTo>
                    <a:lnTo>
                      <a:pt x="980516" y="110020"/>
                    </a:lnTo>
                    <a:lnTo>
                      <a:pt x="987221" y="144995"/>
                    </a:lnTo>
                    <a:lnTo>
                      <a:pt x="987221" y="50012"/>
                    </a:lnTo>
                    <a:lnTo>
                      <a:pt x="968984" y="40970"/>
                    </a:lnTo>
                    <a:lnTo>
                      <a:pt x="907072" y="32956"/>
                    </a:lnTo>
                    <a:lnTo>
                      <a:pt x="779005" y="32956"/>
                    </a:lnTo>
                    <a:lnTo>
                      <a:pt x="785761" y="67614"/>
                    </a:lnTo>
                    <a:lnTo>
                      <a:pt x="788504" y="118135"/>
                    </a:lnTo>
                    <a:lnTo>
                      <a:pt x="788695" y="144995"/>
                    </a:lnTo>
                    <a:lnTo>
                      <a:pt x="788822" y="187261"/>
                    </a:lnTo>
                    <a:lnTo>
                      <a:pt x="788682" y="214757"/>
                    </a:lnTo>
                    <a:lnTo>
                      <a:pt x="788200" y="259245"/>
                    </a:lnTo>
                    <a:lnTo>
                      <a:pt x="787146" y="301866"/>
                    </a:lnTo>
                    <a:lnTo>
                      <a:pt x="785914" y="343636"/>
                    </a:lnTo>
                    <a:lnTo>
                      <a:pt x="784974" y="380631"/>
                    </a:lnTo>
                    <a:lnTo>
                      <a:pt x="786206" y="392925"/>
                    </a:lnTo>
                    <a:lnTo>
                      <a:pt x="790714" y="401167"/>
                    </a:lnTo>
                    <a:lnTo>
                      <a:pt x="798880" y="405790"/>
                    </a:lnTo>
                    <a:lnTo>
                      <a:pt x="811098" y="407238"/>
                    </a:lnTo>
                    <a:lnTo>
                      <a:pt x="856615" y="407238"/>
                    </a:lnTo>
                    <a:lnTo>
                      <a:pt x="853059" y="389255"/>
                    </a:lnTo>
                    <a:lnTo>
                      <a:pt x="850506" y="359498"/>
                    </a:lnTo>
                    <a:lnTo>
                      <a:pt x="848855" y="318414"/>
                    </a:lnTo>
                    <a:lnTo>
                      <a:pt x="848004" y="266420"/>
                    </a:lnTo>
                    <a:lnTo>
                      <a:pt x="889800" y="266420"/>
                    </a:lnTo>
                    <a:lnTo>
                      <a:pt x="931125" y="330390"/>
                    </a:lnTo>
                    <a:lnTo>
                      <a:pt x="969568" y="382574"/>
                    </a:lnTo>
                    <a:lnTo>
                      <a:pt x="1005674" y="423621"/>
                    </a:lnTo>
                    <a:lnTo>
                      <a:pt x="1040003" y="454202"/>
                    </a:lnTo>
                    <a:lnTo>
                      <a:pt x="1073137" y="474980"/>
                    </a:lnTo>
                    <a:lnTo>
                      <a:pt x="1138047" y="489737"/>
                    </a:lnTo>
                    <a:lnTo>
                      <a:pt x="1170952" y="485038"/>
                    </a:lnTo>
                    <a:close/>
                  </a:path>
                  <a:path w="2026285" h="490220">
                    <a:moveTo>
                      <a:pt x="1664830" y="45516"/>
                    </a:moveTo>
                    <a:lnTo>
                      <a:pt x="1664220" y="39027"/>
                    </a:lnTo>
                    <a:lnTo>
                      <a:pt x="1659458" y="34594"/>
                    </a:lnTo>
                    <a:lnTo>
                      <a:pt x="1650517" y="32956"/>
                    </a:lnTo>
                    <a:lnTo>
                      <a:pt x="1625219" y="32956"/>
                    </a:lnTo>
                    <a:lnTo>
                      <a:pt x="1622628" y="47523"/>
                    </a:lnTo>
                    <a:lnTo>
                      <a:pt x="1616316" y="63754"/>
                    </a:lnTo>
                    <a:lnTo>
                      <a:pt x="1607273" y="81292"/>
                    </a:lnTo>
                    <a:lnTo>
                      <a:pt x="1596504" y="99796"/>
                    </a:lnTo>
                    <a:lnTo>
                      <a:pt x="1582851" y="121754"/>
                    </a:lnTo>
                    <a:lnTo>
                      <a:pt x="1567586" y="145491"/>
                    </a:lnTo>
                    <a:lnTo>
                      <a:pt x="1555038" y="122948"/>
                    </a:lnTo>
                    <a:lnTo>
                      <a:pt x="1541373" y="97370"/>
                    </a:lnTo>
                    <a:lnTo>
                      <a:pt x="1527822" y="71310"/>
                    </a:lnTo>
                    <a:lnTo>
                      <a:pt x="1515554" y="47282"/>
                    </a:lnTo>
                    <a:lnTo>
                      <a:pt x="1511427" y="41338"/>
                    </a:lnTo>
                    <a:lnTo>
                      <a:pt x="1505940" y="36830"/>
                    </a:lnTo>
                    <a:lnTo>
                      <a:pt x="1499438" y="33959"/>
                    </a:lnTo>
                    <a:lnTo>
                      <a:pt x="1492275" y="32956"/>
                    </a:lnTo>
                    <a:lnTo>
                      <a:pt x="1445209" y="32956"/>
                    </a:lnTo>
                    <a:lnTo>
                      <a:pt x="1473365" y="73660"/>
                    </a:lnTo>
                    <a:lnTo>
                      <a:pt x="1498561" y="112928"/>
                    </a:lnTo>
                    <a:lnTo>
                      <a:pt x="1520202" y="148691"/>
                    </a:lnTo>
                    <a:lnTo>
                      <a:pt x="1537690" y="178879"/>
                    </a:lnTo>
                    <a:lnTo>
                      <a:pt x="1537246" y="203136"/>
                    </a:lnTo>
                    <a:lnTo>
                      <a:pt x="1534731" y="275793"/>
                    </a:lnTo>
                    <a:lnTo>
                      <a:pt x="1535722" y="283667"/>
                    </a:lnTo>
                    <a:lnTo>
                      <a:pt x="1539074" y="289369"/>
                    </a:lnTo>
                    <a:lnTo>
                      <a:pt x="1544701" y="292849"/>
                    </a:lnTo>
                    <a:lnTo>
                      <a:pt x="1552524" y="294017"/>
                    </a:lnTo>
                    <a:lnTo>
                      <a:pt x="1590408" y="294017"/>
                    </a:lnTo>
                    <a:lnTo>
                      <a:pt x="1586496" y="274523"/>
                    </a:lnTo>
                    <a:lnTo>
                      <a:pt x="1584591" y="247840"/>
                    </a:lnTo>
                    <a:lnTo>
                      <a:pt x="1583969" y="214414"/>
                    </a:lnTo>
                    <a:lnTo>
                      <a:pt x="1583931" y="174726"/>
                    </a:lnTo>
                    <a:lnTo>
                      <a:pt x="1600161" y="147485"/>
                    </a:lnTo>
                    <a:lnTo>
                      <a:pt x="1617637" y="119481"/>
                    </a:lnTo>
                    <a:lnTo>
                      <a:pt x="1637601" y="88760"/>
                    </a:lnTo>
                    <a:lnTo>
                      <a:pt x="1661312" y="53340"/>
                    </a:lnTo>
                    <a:lnTo>
                      <a:pt x="1664830" y="45516"/>
                    </a:lnTo>
                    <a:close/>
                  </a:path>
                  <a:path w="2026285" h="490220">
                    <a:moveTo>
                      <a:pt x="2025789" y="174853"/>
                    </a:moveTo>
                    <a:lnTo>
                      <a:pt x="2018195" y="123888"/>
                    </a:lnTo>
                    <a:lnTo>
                      <a:pt x="1996567" y="84175"/>
                    </a:lnTo>
                    <a:lnTo>
                      <a:pt x="1972551" y="64071"/>
                    </a:lnTo>
                    <a:lnTo>
                      <a:pt x="1972551" y="182892"/>
                    </a:lnTo>
                    <a:lnTo>
                      <a:pt x="1965756" y="234823"/>
                    </a:lnTo>
                    <a:lnTo>
                      <a:pt x="1947240" y="270764"/>
                    </a:lnTo>
                    <a:lnTo>
                      <a:pt x="1922754" y="290842"/>
                    </a:lnTo>
                    <a:lnTo>
                      <a:pt x="1917712" y="256984"/>
                    </a:lnTo>
                    <a:lnTo>
                      <a:pt x="1896084" y="217271"/>
                    </a:lnTo>
                    <a:lnTo>
                      <a:pt x="1870557" y="195897"/>
                    </a:lnTo>
                    <a:lnTo>
                      <a:pt x="1870557" y="306298"/>
                    </a:lnTo>
                    <a:lnTo>
                      <a:pt x="1869897" y="306362"/>
                    </a:lnTo>
                    <a:lnTo>
                      <a:pt x="1869897" y="332511"/>
                    </a:lnTo>
                    <a:lnTo>
                      <a:pt x="1865274" y="367919"/>
                    </a:lnTo>
                    <a:lnTo>
                      <a:pt x="1846757" y="403860"/>
                    </a:lnTo>
                    <a:lnTo>
                      <a:pt x="1819325" y="426351"/>
                    </a:lnTo>
                    <a:lnTo>
                      <a:pt x="1785797" y="437959"/>
                    </a:lnTo>
                    <a:lnTo>
                      <a:pt x="1748993" y="441261"/>
                    </a:lnTo>
                    <a:lnTo>
                      <a:pt x="1705902" y="441261"/>
                    </a:lnTo>
                    <a:lnTo>
                      <a:pt x="1705483" y="379539"/>
                    </a:lnTo>
                    <a:lnTo>
                      <a:pt x="1705317" y="346633"/>
                    </a:lnTo>
                    <a:lnTo>
                      <a:pt x="1705419" y="263893"/>
                    </a:lnTo>
                    <a:lnTo>
                      <a:pt x="1705902" y="190906"/>
                    </a:lnTo>
                    <a:lnTo>
                      <a:pt x="1742655" y="189255"/>
                    </a:lnTo>
                    <a:lnTo>
                      <a:pt x="1758061" y="190792"/>
                    </a:lnTo>
                    <a:lnTo>
                      <a:pt x="1757807" y="213537"/>
                    </a:lnTo>
                    <a:lnTo>
                      <a:pt x="1757692" y="219024"/>
                    </a:lnTo>
                    <a:lnTo>
                      <a:pt x="1756930" y="249237"/>
                    </a:lnTo>
                    <a:lnTo>
                      <a:pt x="1755952" y="282841"/>
                    </a:lnTo>
                    <a:lnTo>
                      <a:pt x="1755394" y="304876"/>
                    </a:lnTo>
                    <a:lnTo>
                      <a:pt x="1776196" y="333997"/>
                    </a:lnTo>
                    <a:lnTo>
                      <a:pt x="1855343" y="333997"/>
                    </a:lnTo>
                    <a:lnTo>
                      <a:pt x="1869897" y="332511"/>
                    </a:lnTo>
                    <a:lnTo>
                      <a:pt x="1869897" y="306362"/>
                    </a:lnTo>
                    <a:lnTo>
                      <a:pt x="1849488" y="308178"/>
                    </a:lnTo>
                    <a:lnTo>
                      <a:pt x="1806384" y="308178"/>
                    </a:lnTo>
                    <a:lnTo>
                      <a:pt x="1805965" y="246443"/>
                    </a:lnTo>
                    <a:lnTo>
                      <a:pt x="1805800" y="213537"/>
                    </a:lnTo>
                    <a:lnTo>
                      <a:pt x="1805813" y="202463"/>
                    </a:lnTo>
                    <a:lnTo>
                      <a:pt x="1812264" y="204673"/>
                    </a:lnTo>
                    <a:lnTo>
                      <a:pt x="1842554" y="227596"/>
                    </a:lnTo>
                    <a:lnTo>
                      <a:pt x="1863953" y="263893"/>
                    </a:lnTo>
                    <a:lnTo>
                      <a:pt x="1870557" y="306298"/>
                    </a:lnTo>
                    <a:lnTo>
                      <a:pt x="1870557" y="195897"/>
                    </a:lnTo>
                    <a:lnTo>
                      <a:pt x="1862632" y="189255"/>
                    </a:lnTo>
                    <a:lnTo>
                      <a:pt x="1862150" y="188849"/>
                    </a:lnTo>
                    <a:lnTo>
                      <a:pt x="1817649" y="171754"/>
                    </a:lnTo>
                    <a:lnTo>
                      <a:pt x="1805851" y="170497"/>
                    </a:lnTo>
                    <a:lnTo>
                      <a:pt x="1805901" y="130797"/>
                    </a:lnTo>
                    <a:lnTo>
                      <a:pt x="1805965" y="119214"/>
                    </a:lnTo>
                    <a:lnTo>
                      <a:pt x="1806384" y="57810"/>
                    </a:lnTo>
                    <a:lnTo>
                      <a:pt x="1843138" y="56159"/>
                    </a:lnTo>
                    <a:lnTo>
                      <a:pt x="1877974" y="59613"/>
                    </a:lnTo>
                    <a:lnTo>
                      <a:pt x="1912747" y="71589"/>
                    </a:lnTo>
                    <a:lnTo>
                      <a:pt x="1943036" y="94513"/>
                    </a:lnTo>
                    <a:lnTo>
                      <a:pt x="1964436" y="130797"/>
                    </a:lnTo>
                    <a:lnTo>
                      <a:pt x="1972551" y="182892"/>
                    </a:lnTo>
                    <a:lnTo>
                      <a:pt x="1972551" y="64071"/>
                    </a:lnTo>
                    <a:lnTo>
                      <a:pt x="1963115" y="56159"/>
                    </a:lnTo>
                    <a:lnTo>
                      <a:pt x="1962632" y="55753"/>
                    </a:lnTo>
                    <a:lnTo>
                      <a:pt x="1918131" y="38658"/>
                    </a:lnTo>
                    <a:lnTo>
                      <a:pt x="1864791" y="32956"/>
                    </a:lnTo>
                    <a:lnTo>
                      <a:pt x="1750390" y="32956"/>
                    </a:lnTo>
                    <a:lnTo>
                      <a:pt x="1755724" y="59613"/>
                    </a:lnTo>
                    <a:lnTo>
                      <a:pt x="1757934" y="100355"/>
                    </a:lnTo>
                    <a:lnTo>
                      <a:pt x="1758099" y="119214"/>
                    </a:lnTo>
                    <a:lnTo>
                      <a:pt x="1758162" y="166052"/>
                    </a:lnTo>
                    <a:lnTo>
                      <a:pt x="1649907" y="166052"/>
                    </a:lnTo>
                    <a:lnTo>
                      <a:pt x="1655229" y="192709"/>
                    </a:lnTo>
                    <a:lnTo>
                      <a:pt x="1657451" y="233451"/>
                    </a:lnTo>
                    <a:lnTo>
                      <a:pt x="1657604" y="252310"/>
                    </a:lnTo>
                    <a:lnTo>
                      <a:pt x="1657705" y="307936"/>
                    </a:lnTo>
                    <a:lnTo>
                      <a:pt x="1657667" y="315976"/>
                    </a:lnTo>
                    <a:lnTo>
                      <a:pt x="1657324" y="346633"/>
                    </a:lnTo>
                    <a:lnTo>
                      <a:pt x="1657197" y="352120"/>
                    </a:lnTo>
                    <a:lnTo>
                      <a:pt x="1656448" y="382333"/>
                    </a:lnTo>
                    <a:lnTo>
                      <a:pt x="1655470" y="415925"/>
                    </a:lnTo>
                    <a:lnTo>
                      <a:pt x="1654911" y="437959"/>
                    </a:lnTo>
                    <a:lnTo>
                      <a:pt x="1675714" y="467080"/>
                    </a:lnTo>
                    <a:lnTo>
                      <a:pt x="1754860" y="467080"/>
                    </a:lnTo>
                    <a:lnTo>
                      <a:pt x="1806663" y="461772"/>
                    </a:lnTo>
                    <a:lnTo>
                      <a:pt x="1849196" y="446557"/>
                    </a:lnTo>
                    <a:lnTo>
                      <a:pt x="1856486" y="441261"/>
                    </a:lnTo>
                    <a:lnTo>
                      <a:pt x="1882394" y="422490"/>
                    </a:lnTo>
                    <a:lnTo>
                      <a:pt x="1906193" y="390652"/>
                    </a:lnTo>
                    <a:lnTo>
                      <a:pt x="1920519" y="352120"/>
                    </a:lnTo>
                    <a:lnTo>
                      <a:pt x="1923694" y="322770"/>
                    </a:lnTo>
                    <a:lnTo>
                      <a:pt x="1949678" y="313461"/>
                    </a:lnTo>
                    <a:lnTo>
                      <a:pt x="1956968" y="308178"/>
                    </a:lnTo>
                    <a:lnTo>
                      <a:pt x="1982876" y="289394"/>
                    </a:lnTo>
                    <a:lnTo>
                      <a:pt x="2006676" y="257568"/>
                    </a:lnTo>
                    <a:lnTo>
                      <a:pt x="2021001" y="219024"/>
                    </a:lnTo>
                    <a:lnTo>
                      <a:pt x="2025789" y="174853"/>
                    </a:lnTo>
                    <a:close/>
                  </a:path>
                </a:pathLst>
              </a:custGeom>
              <a:solidFill>
                <a:srgbClr val="FFFFFF"/>
              </a:solidFill>
            </p:spPr>
            <p:txBody>
              <a:bodyPr wrap="square" lIns="0" tIns="0" rIns="0" bIns="0" rtlCol="0"/>
              <a:lstStyle/>
              <a:p>
                <a:endParaRPr/>
              </a:p>
            </p:txBody>
          </p:sp>
        </p:grpSp>
        <p:grpSp>
          <p:nvGrpSpPr>
            <p:cNvPr id="17" name="object 17"/>
            <p:cNvGrpSpPr>
              <a:grpSpLocks noGrp="1" noUngrp="1" noRot="1" noMove="1" noResize="1"/>
            </p:cNvGrpSpPr>
            <p:nvPr/>
          </p:nvGrpSpPr>
          <p:grpSpPr>
            <a:xfrm>
              <a:off x="1650945" y="5460616"/>
              <a:ext cx="2794029" cy="1355427"/>
              <a:chOff x="1361215" y="4502480"/>
              <a:chExt cx="2303780" cy="1117600"/>
            </a:xfrm>
          </p:grpSpPr>
          <p:sp>
            <p:nvSpPr>
              <p:cNvPr id="18" name="object 18"/>
              <p:cNvSpPr>
                <a:spLocks noGrp="1" noRot="1" noMove="1" noResize="1" noEditPoints="1" noAdjustHandles="1" noChangeArrowheads="1" noChangeShapeType="1"/>
              </p:cNvSpPr>
              <p:nvPr/>
            </p:nvSpPr>
            <p:spPr>
              <a:xfrm>
                <a:off x="1361215" y="4502480"/>
                <a:ext cx="2303780" cy="1117600"/>
              </a:xfrm>
              <a:custGeom>
                <a:avLst/>
                <a:gdLst/>
                <a:ahLst/>
                <a:cxnLst/>
                <a:rect l="l" t="t" r="r" b="b"/>
                <a:pathLst>
                  <a:path w="2303779" h="1117600">
                    <a:moveTo>
                      <a:pt x="0" y="1117243"/>
                    </a:moveTo>
                    <a:lnTo>
                      <a:pt x="2303594" y="1117243"/>
                    </a:lnTo>
                    <a:lnTo>
                      <a:pt x="2303594" y="0"/>
                    </a:lnTo>
                    <a:lnTo>
                      <a:pt x="0" y="0"/>
                    </a:lnTo>
                    <a:lnTo>
                      <a:pt x="0" y="1117243"/>
                    </a:lnTo>
                    <a:close/>
                  </a:path>
                </a:pathLst>
              </a:custGeom>
              <a:solidFill>
                <a:srgbClr val="E4251B"/>
              </a:solidFill>
            </p:spPr>
            <p:txBody>
              <a:bodyPr wrap="square" lIns="0" tIns="0" rIns="0" bIns="0" rtlCol="0"/>
              <a:lstStyle/>
              <a:p>
                <a:endParaRPr/>
              </a:p>
            </p:txBody>
          </p:sp>
          <p:pic>
            <p:nvPicPr>
              <p:cNvPr id="19" name="object 19"/>
              <p:cNvPicPr>
                <a:picLocks noGrp="1" noRot="1" noMove="1" noResize="1" noEditPoints="1" noAdjustHandles="1" noChangeArrowheads="1" noChangeShapeType="1" noCrop="1"/>
              </p:cNvPicPr>
              <p:nvPr/>
            </p:nvPicPr>
            <p:blipFill>
              <a:blip r:embed="rId12" cstate="print"/>
              <a:stretch>
                <a:fillRect/>
              </a:stretch>
            </p:blipFill>
            <p:spPr>
              <a:xfrm>
                <a:off x="2179240" y="5247634"/>
                <a:ext cx="205403" cy="210841"/>
              </a:xfrm>
              <a:prstGeom prst="rect">
                <a:avLst/>
              </a:prstGeom>
            </p:spPr>
          </p:pic>
          <p:pic>
            <p:nvPicPr>
              <p:cNvPr id="20" name="object 20"/>
              <p:cNvPicPr>
                <a:picLocks noGrp="1" noRot="1" noMove="1" noResize="1" noEditPoints="1" noAdjustHandles="1" noChangeArrowheads="1" noChangeShapeType="1" noCrop="1"/>
              </p:cNvPicPr>
              <p:nvPr/>
            </p:nvPicPr>
            <p:blipFill>
              <a:blip r:embed="rId13" cstate="print"/>
              <a:stretch>
                <a:fillRect/>
              </a:stretch>
            </p:blipFill>
            <p:spPr>
              <a:xfrm>
                <a:off x="3286922" y="5247630"/>
                <a:ext cx="184309" cy="210841"/>
              </a:xfrm>
              <a:prstGeom prst="rect">
                <a:avLst/>
              </a:prstGeom>
            </p:spPr>
          </p:pic>
          <p:pic>
            <p:nvPicPr>
              <p:cNvPr id="21" name="object 21"/>
              <p:cNvPicPr>
                <a:picLocks noGrp="1" noRot="1" noMove="1" noResize="1" noEditPoints="1" noAdjustHandles="1" noChangeArrowheads="1" noChangeShapeType="1" noCrop="1"/>
              </p:cNvPicPr>
              <p:nvPr/>
            </p:nvPicPr>
            <p:blipFill>
              <a:blip r:embed="rId14" cstate="print"/>
              <a:stretch>
                <a:fillRect/>
              </a:stretch>
            </p:blipFill>
            <p:spPr>
              <a:xfrm>
                <a:off x="2612259" y="5244609"/>
                <a:ext cx="347321" cy="235537"/>
              </a:xfrm>
              <a:prstGeom prst="rect">
                <a:avLst/>
              </a:prstGeom>
            </p:spPr>
          </p:pic>
          <p:sp>
            <p:nvSpPr>
              <p:cNvPr id="22" name="object 22"/>
              <p:cNvSpPr>
                <a:spLocks noGrp="1" noRot="1" noMove="1" noResize="1" noEditPoints="1" noAdjustHandles="1" noChangeArrowheads="1" noChangeShapeType="1"/>
              </p:cNvSpPr>
              <p:nvPr/>
            </p:nvSpPr>
            <p:spPr>
              <a:xfrm>
                <a:off x="2091944" y="5247633"/>
                <a:ext cx="965200" cy="211454"/>
              </a:xfrm>
              <a:custGeom>
                <a:avLst/>
                <a:gdLst/>
                <a:ahLst/>
                <a:cxnLst/>
                <a:rect l="l" t="t" r="r" b="b"/>
                <a:pathLst>
                  <a:path w="965200" h="211454">
                    <a:moveTo>
                      <a:pt x="48044" y="210845"/>
                    </a:moveTo>
                    <a:lnTo>
                      <a:pt x="44538" y="193700"/>
                    </a:lnTo>
                    <a:lnTo>
                      <a:pt x="42875" y="170586"/>
                    </a:lnTo>
                    <a:lnTo>
                      <a:pt x="42367" y="141249"/>
                    </a:lnTo>
                    <a:lnTo>
                      <a:pt x="42341" y="105422"/>
                    </a:lnTo>
                    <a:lnTo>
                      <a:pt x="42570" y="83400"/>
                    </a:lnTo>
                    <a:lnTo>
                      <a:pt x="44602" y="5588"/>
                    </a:lnTo>
                    <a:lnTo>
                      <a:pt x="39116" y="0"/>
                    </a:lnTo>
                    <a:lnTo>
                      <a:pt x="0" y="0"/>
                    </a:lnTo>
                    <a:lnTo>
                      <a:pt x="3517" y="17145"/>
                    </a:lnTo>
                    <a:lnTo>
                      <a:pt x="5181" y="40259"/>
                    </a:lnTo>
                    <a:lnTo>
                      <a:pt x="5689" y="69608"/>
                    </a:lnTo>
                    <a:lnTo>
                      <a:pt x="5702" y="105422"/>
                    </a:lnTo>
                    <a:lnTo>
                      <a:pt x="5384" y="127457"/>
                    </a:lnTo>
                    <a:lnTo>
                      <a:pt x="2819" y="205270"/>
                    </a:lnTo>
                    <a:lnTo>
                      <a:pt x="8318" y="210845"/>
                    </a:lnTo>
                    <a:lnTo>
                      <a:pt x="48044" y="210845"/>
                    </a:lnTo>
                    <a:close/>
                  </a:path>
                  <a:path w="965200" h="211454">
                    <a:moveTo>
                      <a:pt x="964641" y="210845"/>
                    </a:moveTo>
                    <a:lnTo>
                      <a:pt x="961136" y="193700"/>
                    </a:lnTo>
                    <a:lnTo>
                      <a:pt x="959459" y="170586"/>
                    </a:lnTo>
                    <a:lnTo>
                      <a:pt x="958964" y="141249"/>
                    </a:lnTo>
                    <a:lnTo>
                      <a:pt x="958938" y="105422"/>
                    </a:lnTo>
                    <a:lnTo>
                      <a:pt x="959167" y="83400"/>
                    </a:lnTo>
                    <a:lnTo>
                      <a:pt x="961199" y="5588"/>
                    </a:lnTo>
                    <a:lnTo>
                      <a:pt x="955700" y="0"/>
                    </a:lnTo>
                    <a:lnTo>
                      <a:pt x="916597" y="0"/>
                    </a:lnTo>
                    <a:lnTo>
                      <a:pt x="920102" y="17145"/>
                    </a:lnTo>
                    <a:lnTo>
                      <a:pt x="921778" y="40259"/>
                    </a:lnTo>
                    <a:lnTo>
                      <a:pt x="922286" y="69608"/>
                    </a:lnTo>
                    <a:lnTo>
                      <a:pt x="922299" y="105422"/>
                    </a:lnTo>
                    <a:lnTo>
                      <a:pt x="921981" y="127457"/>
                    </a:lnTo>
                    <a:lnTo>
                      <a:pt x="919416" y="205270"/>
                    </a:lnTo>
                    <a:lnTo>
                      <a:pt x="924915" y="210845"/>
                    </a:lnTo>
                    <a:lnTo>
                      <a:pt x="964641" y="210845"/>
                    </a:lnTo>
                    <a:close/>
                  </a:path>
                </a:pathLst>
              </a:custGeom>
              <a:solidFill>
                <a:srgbClr val="FFFFFF"/>
              </a:solidFill>
            </p:spPr>
            <p:txBody>
              <a:bodyPr wrap="square" lIns="0" tIns="0" rIns="0" bIns="0" rtlCol="0"/>
              <a:lstStyle/>
              <a:p>
                <a:endParaRPr/>
              </a:p>
            </p:txBody>
          </p:sp>
          <p:pic>
            <p:nvPicPr>
              <p:cNvPr id="23" name="object 23"/>
              <p:cNvPicPr>
                <a:picLocks noGrp="1" noRot="1" noMove="1" noResize="1" noEditPoints="1" noAdjustHandles="1" noChangeArrowheads="1" noChangeShapeType="1" noCrop="1"/>
              </p:cNvPicPr>
              <p:nvPr/>
            </p:nvPicPr>
            <p:blipFill>
              <a:blip r:embed="rId15" cstate="print"/>
              <a:stretch>
                <a:fillRect/>
              </a:stretch>
            </p:blipFill>
            <p:spPr>
              <a:xfrm>
                <a:off x="1586882" y="5247634"/>
                <a:ext cx="190769" cy="214140"/>
              </a:xfrm>
              <a:prstGeom prst="rect">
                <a:avLst/>
              </a:prstGeom>
            </p:spPr>
          </p:pic>
          <p:pic>
            <p:nvPicPr>
              <p:cNvPr id="24" name="object 24"/>
              <p:cNvPicPr>
                <a:picLocks noGrp="1" noRot="1" noMove="1" noResize="1" noEditPoints="1" noAdjustHandles="1" noChangeArrowheads="1" noChangeShapeType="1" noCrop="1"/>
              </p:cNvPicPr>
              <p:nvPr/>
            </p:nvPicPr>
            <p:blipFill>
              <a:blip r:embed="rId16" cstate="print"/>
              <a:stretch>
                <a:fillRect/>
              </a:stretch>
            </p:blipFill>
            <p:spPr>
              <a:xfrm>
                <a:off x="3083392" y="5243854"/>
                <a:ext cx="180715" cy="214611"/>
              </a:xfrm>
              <a:prstGeom prst="rect">
                <a:avLst/>
              </a:prstGeom>
            </p:spPr>
          </p:pic>
          <p:pic>
            <p:nvPicPr>
              <p:cNvPr id="25" name="object 25"/>
              <p:cNvPicPr>
                <a:picLocks noGrp="1" noRot="1" noMove="1" noResize="1" noEditPoints="1" noAdjustHandles="1" noChangeArrowheads="1" noChangeShapeType="1" noCrop="1"/>
              </p:cNvPicPr>
              <p:nvPr/>
            </p:nvPicPr>
            <p:blipFill>
              <a:blip r:embed="rId17" cstate="print"/>
              <a:stretch>
                <a:fillRect/>
              </a:stretch>
            </p:blipFill>
            <p:spPr>
              <a:xfrm>
                <a:off x="1834477" y="5247634"/>
                <a:ext cx="192098" cy="210831"/>
              </a:xfrm>
              <a:prstGeom prst="rect">
                <a:avLst/>
              </a:prstGeom>
            </p:spPr>
          </p:pic>
          <p:pic>
            <p:nvPicPr>
              <p:cNvPr id="26" name="object 26"/>
              <p:cNvPicPr>
                <a:picLocks noGrp="1" noRot="1" noMove="1" noResize="1" noEditPoints="1" noAdjustHandles="1" noChangeArrowheads="1" noChangeShapeType="1" noCrop="1"/>
              </p:cNvPicPr>
              <p:nvPr/>
            </p:nvPicPr>
            <p:blipFill>
              <a:blip r:embed="rId18" cstate="print"/>
              <a:stretch>
                <a:fillRect/>
              </a:stretch>
            </p:blipFill>
            <p:spPr>
              <a:xfrm>
                <a:off x="2426221" y="5247637"/>
                <a:ext cx="129885" cy="210831"/>
              </a:xfrm>
              <a:prstGeom prst="rect">
                <a:avLst/>
              </a:prstGeom>
            </p:spPr>
          </p:pic>
          <p:sp>
            <p:nvSpPr>
              <p:cNvPr id="27" name="object 27"/>
              <p:cNvSpPr>
                <a:spLocks noGrp="1" noRot="1" noMove="1" noResize="1" noEditPoints="1" noAdjustHandles="1" noChangeArrowheads="1" noChangeShapeType="1"/>
              </p:cNvSpPr>
              <p:nvPr/>
            </p:nvSpPr>
            <p:spPr>
              <a:xfrm>
                <a:off x="1506220" y="4654162"/>
                <a:ext cx="2025650" cy="490220"/>
              </a:xfrm>
              <a:custGeom>
                <a:avLst/>
                <a:gdLst/>
                <a:ahLst/>
                <a:cxnLst/>
                <a:rect l="l" t="t" r="r" b="b"/>
                <a:pathLst>
                  <a:path w="2025650" h="490220">
                    <a:moveTo>
                      <a:pt x="391680" y="66624"/>
                    </a:moveTo>
                    <a:lnTo>
                      <a:pt x="381063" y="40843"/>
                    </a:lnTo>
                    <a:lnTo>
                      <a:pt x="350761" y="19646"/>
                    </a:lnTo>
                    <a:lnTo>
                      <a:pt x="303110" y="5283"/>
                    </a:lnTo>
                    <a:lnTo>
                      <a:pt x="240423" y="0"/>
                    </a:lnTo>
                    <a:lnTo>
                      <a:pt x="190919" y="4559"/>
                    </a:lnTo>
                    <a:lnTo>
                      <a:pt x="146913" y="17513"/>
                    </a:lnTo>
                    <a:lnTo>
                      <a:pt x="108470" y="37807"/>
                    </a:lnTo>
                    <a:lnTo>
                      <a:pt x="75704" y="64338"/>
                    </a:lnTo>
                    <a:lnTo>
                      <a:pt x="48691" y="96050"/>
                    </a:lnTo>
                    <a:lnTo>
                      <a:pt x="27520" y="131851"/>
                    </a:lnTo>
                    <a:lnTo>
                      <a:pt x="12293" y="170662"/>
                    </a:lnTo>
                    <a:lnTo>
                      <a:pt x="3086" y="211404"/>
                    </a:lnTo>
                    <a:lnTo>
                      <a:pt x="0" y="253009"/>
                    </a:lnTo>
                    <a:lnTo>
                      <a:pt x="3632" y="297434"/>
                    </a:lnTo>
                    <a:lnTo>
                      <a:pt x="14605" y="340271"/>
                    </a:lnTo>
                    <a:lnTo>
                      <a:pt x="33020" y="380187"/>
                    </a:lnTo>
                    <a:lnTo>
                      <a:pt x="58991" y="415836"/>
                    </a:lnTo>
                    <a:lnTo>
                      <a:pt x="92633" y="445884"/>
                    </a:lnTo>
                    <a:lnTo>
                      <a:pt x="134048" y="469011"/>
                    </a:lnTo>
                    <a:lnTo>
                      <a:pt x="183349" y="483857"/>
                    </a:lnTo>
                    <a:lnTo>
                      <a:pt x="240665" y="489115"/>
                    </a:lnTo>
                    <a:lnTo>
                      <a:pt x="275882" y="486778"/>
                    </a:lnTo>
                    <a:lnTo>
                      <a:pt x="343738" y="468642"/>
                    </a:lnTo>
                    <a:lnTo>
                      <a:pt x="379095" y="449605"/>
                    </a:lnTo>
                    <a:lnTo>
                      <a:pt x="376301" y="402221"/>
                    </a:lnTo>
                    <a:lnTo>
                      <a:pt x="352996" y="420928"/>
                    </a:lnTo>
                    <a:lnTo>
                      <a:pt x="325475" y="434543"/>
                    </a:lnTo>
                    <a:lnTo>
                      <a:pt x="294894" y="442874"/>
                    </a:lnTo>
                    <a:lnTo>
                      <a:pt x="262394" y="445693"/>
                    </a:lnTo>
                    <a:lnTo>
                      <a:pt x="210527" y="439445"/>
                    </a:lnTo>
                    <a:lnTo>
                      <a:pt x="166928" y="421995"/>
                    </a:lnTo>
                    <a:lnTo>
                      <a:pt x="131470" y="395249"/>
                    </a:lnTo>
                    <a:lnTo>
                      <a:pt x="104051" y="361137"/>
                    </a:lnTo>
                    <a:lnTo>
                      <a:pt x="84594" y="321589"/>
                    </a:lnTo>
                    <a:lnTo>
                      <a:pt x="72999" y="278523"/>
                    </a:lnTo>
                    <a:lnTo>
                      <a:pt x="69151" y="233883"/>
                    </a:lnTo>
                    <a:lnTo>
                      <a:pt x="73837" y="184886"/>
                    </a:lnTo>
                    <a:lnTo>
                      <a:pt x="87782" y="138925"/>
                    </a:lnTo>
                    <a:lnTo>
                      <a:pt x="110883" y="98615"/>
                    </a:lnTo>
                    <a:lnTo>
                      <a:pt x="142976" y="66573"/>
                    </a:lnTo>
                    <a:lnTo>
                      <a:pt x="183946" y="45427"/>
                    </a:lnTo>
                    <a:lnTo>
                      <a:pt x="233654" y="37807"/>
                    </a:lnTo>
                    <a:lnTo>
                      <a:pt x="283044" y="45148"/>
                    </a:lnTo>
                    <a:lnTo>
                      <a:pt x="322630" y="64795"/>
                    </a:lnTo>
                    <a:lnTo>
                      <a:pt x="350735" y="93091"/>
                    </a:lnTo>
                    <a:lnTo>
                      <a:pt x="365671" y="126441"/>
                    </a:lnTo>
                    <a:lnTo>
                      <a:pt x="373989" y="113411"/>
                    </a:lnTo>
                    <a:lnTo>
                      <a:pt x="382447" y="98450"/>
                    </a:lnTo>
                    <a:lnTo>
                      <a:pt x="389026" y="82537"/>
                    </a:lnTo>
                    <a:lnTo>
                      <a:pt x="391680" y="66624"/>
                    </a:lnTo>
                    <a:close/>
                  </a:path>
                  <a:path w="2025650" h="490220">
                    <a:moveTo>
                      <a:pt x="618083" y="365772"/>
                    </a:moveTo>
                    <a:lnTo>
                      <a:pt x="590816" y="316750"/>
                    </a:lnTo>
                    <a:lnTo>
                      <a:pt x="574027" y="277368"/>
                    </a:lnTo>
                    <a:lnTo>
                      <a:pt x="549465" y="219367"/>
                    </a:lnTo>
                    <a:lnTo>
                      <a:pt x="532726" y="180568"/>
                    </a:lnTo>
                    <a:lnTo>
                      <a:pt x="517753" y="146075"/>
                    </a:lnTo>
                    <a:lnTo>
                      <a:pt x="504202" y="114998"/>
                    </a:lnTo>
                    <a:lnTo>
                      <a:pt x="504202" y="254292"/>
                    </a:lnTo>
                    <a:lnTo>
                      <a:pt x="410210" y="254292"/>
                    </a:lnTo>
                    <a:lnTo>
                      <a:pt x="422605" y="226885"/>
                    </a:lnTo>
                    <a:lnTo>
                      <a:pt x="435483" y="199174"/>
                    </a:lnTo>
                    <a:lnTo>
                      <a:pt x="448373" y="171970"/>
                    </a:lnTo>
                    <a:lnTo>
                      <a:pt x="460819" y="146075"/>
                    </a:lnTo>
                    <a:lnTo>
                      <a:pt x="472224" y="174498"/>
                    </a:lnTo>
                    <a:lnTo>
                      <a:pt x="483222" y="201726"/>
                    </a:lnTo>
                    <a:lnTo>
                      <a:pt x="493852" y="228180"/>
                    </a:lnTo>
                    <a:lnTo>
                      <a:pt x="504202" y="254292"/>
                    </a:lnTo>
                    <a:lnTo>
                      <a:pt x="504202" y="114998"/>
                    </a:lnTo>
                    <a:lnTo>
                      <a:pt x="502881" y="111963"/>
                    </a:lnTo>
                    <a:lnTo>
                      <a:pt x="487984" y="78028"/>
                    </a:lnTo>
                    <a:lnTo>
                      <a:pt x="480174" y="72948"/>
                    </a:lnTo>
                    <a:lnTo>
                      <a:pt x="460133" y="72948"/>
                    </a:lnTo>
                    <a:lnTo>
                      <a:pt x="449465" y="103835"/>
                    </a:lnTo>
                    <a:lnTo>
                      <a:pt x="435127" y="137871"/>
                    </a:lnTo>
                    <a:lnTo>
                      <a:pt x="417385" y="176047"/>
                    </a:lnTo>
                    <a:lnTo>
                      <a:pt x="380657" y="252260"/>
                    </a:lnTo>
                    <a:lnTo>
                      <a:pt x="350583" y="313486"/>
                    </a:lnTo>
                    <a:lnTo>
                      <a:pt x="336740" y="340207"/>
                    </a:lnTo>
                    <a:lnTo>
                      <a:pt x="332790" y="351053"/>
                    </a:lnTo>
                    <a:lnTo>
                      <a:pt x="333692" y="359079"/>
                    </a:lnTo>
                    <a:lnTo>
                      <a:pt x="339102" y="364058"/>
                    </a:lnTo>
                    <a:lnTo>
                      <a:pt x="348627" y="365772"/>
                    </a:lnTo>
                    <a:lnTo>
                      <a:pt x="372503" y="365772"/>
                    </a:lnTo>
                    <a:lnTo>
                      <a:pt x="372910" y="353593"/>
                    </a:lnTo>
                    <a:lnTo>
                      <a:pt x="378282" y="333730"/>
                    </a:lnTo>
                    <a:lnTo>
                      <a:pt x="387667" y="307797"/>
                    </a:lnTo>
                    <a:lnTo>
                      <a:pt x="400151" y="277368"/>
                    </a:lnTo>
                    <a:lnTo>
                      <a:pt x="513143" y="277368"/>
                    </a:lnTo>
                    <a:lnTo>
                      <a:pt x="519595" y="294474"/>
                    </a:lnTo>
                    <a:lnTo>
                      <a:pt x="526008" y="311873"/>
                    </a:lnTo>
                    <a:lnTo>
                      <a:pt x="532384" y="329692"/>
                    </a:lnTo>
                    <a:lnTo>
                      <a:pt x="538746" y="348043"/>
                    </a:lnTo>
                    <a:lnTo>
                      <a:pt x="542569" y="355269"/>
                    </a:lnTo>
                    <a:lnTo>
                      <a:pt x="548271" y="360870"/>
                    </a:lnTo>
                    <a:lnTo>
                      <a:pt x="555396" y="364490"/>
                    </a:lnTo>
                    <a:lnTo>
                      <a:pt x="563473" y="365772"/>
                    </a:lnTo>
                    <a:lnTo>
                      <a:pt x="618083" y="365772"/>
                    </a:lnTo>
                    <a:close/>
                  </a:path>
                  <a:path w="2025650" h="490220">
                    <a:moveTo>
                      <a:pt x="1042352" y="485038"/>
                    </a:moveTo>
                    <a:lnTo>
                      <a:pt x="1000937" y="461403"/>
                    </a:lnTo>
                    <a:lnTo>
                      <a:pt x="962253" y="430491"/>
                    </a:lnTo>
                    <a:lnTo>
                      <a:pt x="925576" y="393547"/>
                    </a:lnTo>
                    <a:lnTo>
                      <a:pt x="890155" y="351853"/>
                    </a:lnTo>
                    <a:lnTo>
                      <a:pt x="855268" y="306666"/>
                    </a:lnTo>
                    <a:lnTo>
                      <a:pt x="825461" y="266420"/>
                    </a:lnTo>
                    <a:lnTo>
                      <a:pt x="820153" y="259245"/>
                    </a:lnTo>
                    <a:lnTo>
                      <a:pt x="862622" y="241719"/>
                    </a:lnTo>
                    <a:lnTo>
                      <a:pt x="864895" y="239776"/>
                    </a:lnTo>
                    <a:lnTo>
                      <a:pt x="894168" y="214757"/>
                    </a:lnTo>
                    <a:lnTo>
                      <a:pt x="913803" y="179387"/>
                    </a:lnTo>
                    <a:lnTo>
                      <a:pt x="920572" y="136677"/>
                    </a:lnTo>
                    <a:lnTo>
                      <a:pt x="911606" y="95923"/>
                    </a:lnTo>
                    <a:lnTo>
                      <a:pt x="884821" y="62992"/>
                    </a:lnTo>
                    <a:lnTo>
                      <a:pt x="879805" y="60502"/>
                    </a:lnTo>
                    <a:lnTo>
                      <a:pt x="858634" y="50025"/>
                    </a:lnTo>
                    <a:lnTo>
                      <a:pt x="858634" y="144995"/>
                    </a:lnTo>
                    <a:lnTo>
                      <a:pt x="850493" y="187261"/>
                    </a:lnTo>
                    <a:lnTo>
                      <a:pt x="828268" y="216789"/>
                    </a:lnTo>
                    <a:lnTo>
                      <a:pt x="795248" y="234124"/>
                    </a:lnTo>
                    <a:lnTo>
                      <a:pt x="754710" y="239776"/>
                    </a:lnTo>
                    <a:lnTo>
                      <a:pt x="719264" y="239776"/>
                    </a:lnTo>
                    <a:lnTo>
                      <a:pt x="719264" y="214757"/>
                    </a:lnTo>
                    <a:lnTo>
                      <a:pt x="719556" y="179387"/>
                    </a:lnTo>
                    <a:lnTo>
                      <a:pt x="720331" y="136677"/>
                    </a:lnTo>
                    <a:lnTo>
                      <a:pt x="721982" y="62204"/>
                    </a:lnTo>
                    <a:lnTo>
                      <a:pt x="758444" y="60502"/>
                    </a:lnTo>
                    <a:lnTo>
                      <a:pt x="800950" y="66446"/>
                    </a:lnTo>
                    <a:lnTo>
                      <a:pt x="832408" y="83388"/>
                    </a:lnTo>
                    <a:lnTo>
                      <a:pt x="851928" y="110020"/>
                    </a:lnTo>
                    <a:lnTo>
                      <a:pt x="858634" y="144995"/>
                    </a:lnTo>
                    <a:lnTo>
                      <a:pt x="858634" y="50025"/>
                    </a:lnTo>
                    <a:lnTo>
                      <a:pt x="840384" y="40970"/>
                    </a:lnTo>
                    <a:lnTo>
                      <a:pt x="778484" y="32943"/>
                    </a:lnTo>
                    <a:lnTo>
                      <a:pt x="650405" y="32943"/>
                    </a:lnTo>
                    <a:lnTo>
                      <a:pt x="657174" y="67614"/>
                    </a:lnTo>
                    <a:lnTo>
                      <a:pt x="659904" y="118122"/>
                    </a:lnTo>
                    <a:lnTo>
                      <a:pt x="660107" y="144995"/>
                    </a:lnTo>
                    <a:lnTo>
                      <a:pt x="660234" y="187261"/>
                    </a:lnTo>
                    <a:lnTo>
                      <a:pt x="660082" y="214757"/>
                    </a:lnTo>
                    <a:lnTo>
                      <a:pt x="659612" y="259245"/>
                    </a:lnTo>
                    <a:lnTo>
                      <a:pt x="658545" y="301866"/>
                    </a:lnTo>
                    <a:lnTo>
                      <a:pt x="657326" y="343623"/>
                    </a:lnTo>
                    <a:lnTo>
                      <a:pt x="656386" y="380631"/>
                    </a:lnTo>
                    <a:lnTo>
                      <a:pt x="657618" y="392912"/>
                    </a:lnTo>
                    <a:lnTo>
                      <a:pt x="662114" y="401154"/>
                    </a:lnTo>
                    <a:lnTo>
                      <a:pt x="670280" y="405790"/>
                    </a:lnTo>
                    <a:lnTo>
                      <a:pt x="682498" y="407238"/>
                    </a:lnTo>
                    <a:lnTo>
                      <a:pt x="728014" y="407238"/>
                    </a:lnTo>
                    <a:lnTo>
                      <a:pt x="724458" y="389255"/>
                    </a:lnTo>
                    <a:lnTo>
                      <a:pt x="721918" y="359498"/>
                    </a:lnTo>
                    <a:lnTo>
                      <a:pt x="720267" y="318414"/>
                    </a:lnTo>
                    <a:lnTo>
                      <a:pt x="719416" y="266420"/>
                    </a:lnTo>
                    <a:lnTo>
                      <a:pt x="761212" y="266420"/>
                    </a:lnTo>
                    <a:lnTo>
                      <a:pt x="802538" y="330390"/>
                    </a:lnTo>
                    <a:lnTo>
                      <a:pt x="840968" y="382562"/>
                    </a:lnTo>
                    <a:lnTo>
                      <a:pt x="877074" y="423621"/>
                    </a:lnTo>
                    <a:lnTo>
                      <a:pt x="911415" y="454202"/>
                    </a:lnTo>
                    <a:lnTo>
                      <a:pt x="944549" y="474980"/>
                    </a:lnTo>
                    <a:lnTo>
                      <a:pt x="1009459" y="489737"/>
                    </a:lnTo>
                    <a:lnTo>
                      <a:pt x="1042352" y="485038"/>
                    </a:lnTo>
                    <a:close/>
                  </a:path>
                  <a:path w="2025650" h="490220">
                    <a:moveTo>
                      <a:pt x="1332877" y="209359"/>
                    </a:moveTo>
                    <a:lnTo>
                      <a:pt x="1328013" y="162687"/>
                    </a:lnTo>
                    <a:lnTo>
                      <a:pt x="1313929" y="123126"/>
                    </a:lnTo>
                    <a:lnTo>
                      <a:pt x="1291399" y="90728"/>
                    </a:lnTo>
                    <a:lnTo>
                      <a:pt x="1266685" y="70053"/>
                    </a:lnTo>
                    <a:lnTo>
                      <a:pt x="1266685" y="219367"/>
                    </a:lnTo>
                    <a:lnTo>
                      <a:pt x="1260741" y="274637"/>
                    </a:lnTo>
                    <a:lnTo>
                      <a:pt x="1244282" y="315734"/>
                    </a:lnTo>
                    <a:lnTo>
                      <a:pt x="1187881" y="362737"/>
                    </a:lnTo>
                    <a:lnTo>
                      <a:pt x="1113675" y="375132"/>
                    </a:lnTo>
                    <a:lnTo>
                      <a:pt x="1063053" y="375132"/>
                    </a:lnTo>
                    <a:lnTo>
                      <a:pt x="1060145" y="311531"/>
                    </a:lnTo>
                    <a:lnTo>
                      <a:pt x="1059484" y="268909"/>
                    </a:lnTo>
                    <a:lnTo>
                      <a:pt x="1059357" y="209359"/>
                    </a:lnTo>
                    <a:lnTo>
                      <a:pt x="1059573" y="181038"/>
                    </a:lnTo>
                    <a:lnTo>
                      <a:pt x="1060297" y="140093"/>
                    </a:lnTo>
                    <a:lnTo>
                      <a:pt x="1061999" y="63690"/>
                    </a:lnTo>
                    <a:lnTo>
                      <a:pt x="1105776" y="61798"/>
                    </a:lnTo>
                    <a:lnTo>
                      <a:pt x="1141730" y="64719"/>
                    </a:lnTo>
                    <a:lnTo>
                      <a:pt x="1212189" y="93332"/>
                    </a:lnTo>
                    <a:lnTo>
                      <a:pt x="1240345" y="122516"/>
                    </a:lnTo>
                    <a:lnTo>
                      <a:pt x="1259573" y="163944"/>
                    </a:lnTo>
                    <a:lnTo>
                      <a:pt x="1266685" y="219367"/>
                    </a:lnTo>
                    <a:lnTo>
                      <a:pt x="1266685" y="70053"/>
                    </a:lnTo>
                    <a:lnTo>
                      <a:pt x="1261237" y="65481"/>
                    </a:lnTo>
                    <a:lnTo>
                      <a:pt x="1253680" y="61798"/>
                    </a:lnTo>
                    <a:lnTo>
                      <a:pt x="1224203" y="47421"/>
                    </a:lnTo>
                    <a:lnTo>
                      <a:pt x="1181100" y="36576"/>
                    </a:lnTo>
                    <a:lnTo>
                      <a:pt x="1132700" y="32956"/>
                    </a:lnTo>
                    <a:lnTo>
                      <a:pt x="990460" y="32956"/>
                    </a:lnTo>
                    <a:lnTo>
                      <a:pt x="997089" y="66065"/>
                    </a:lnTo>
                    <a:lnTo>
                      <a:pt x="999845" y="116751"/>
                    </a:lnTo>
                    <a:lnTo>
                      <a:pt x="1000239" y="162687"/>
                    </a:lnTo>
                    <a:lnTo>
                      <a:pt x="1000277" y="181038"/>
                    </a:lnTo>
                    <a:lnTo>
                      <a:pt x="1000112" y="219367"/>
                    </a:lnTo>
                    <a:lnTo>
                      <a:pt x="999667" y="259168"/>
                    </a:lnTo>
                    <a:lnTo>
                      <a:pt x="998601" y="301866"/>
                    </a:lnTo>
                    <a:lnTo>
                      <a:pt x="997292" y="347014"/>
                    </a:lnTo>
                    <a:lnTo>
                      <a:pt x="996442" y="380631"/>
                    </a:lnTo>
                    <a:lnTo>
                      <a:pt x="997661" y="392925"/>
                    </a:lnTo>
                    <a:lnTo>
                      <a:pt x="1002169" y="401154"/>
                    </a:lnTo>
                    <a:lnTo>
                      <a:pt x="1010323" y="405790"/>
                    </a:lnTo>
                    <a:lnTo>
                      <a:pt x="1022540" y="407238"/>
                    </a:lnTo>
                    <a:lnTo>
                      <a:pt x="1120952" y="407238"/>
                    </a:lnTo>
                    <a:lnTo>
                      <a:pt x="1176858" y="402361"/>
                    </a:lnTo>
                    <a:lnTo>
                      <a:pt x="1224305" y="388289"/>
                    </a:lnTo>
                    <a:lnTo>
                      <a:pt x="1247165" y="375132"/>
                    </a:lnTo>
                    <a:lnTo>
                      <a:pt x="1263256" y="365874"/>
                    </a:lnTo>
                    <a:lnTo>
                      <a:pt x="1293634" y="335927"/>
                    </a:lnTo>
                    <a:lnTo>
                      <a:pt x="1315402" y="299300"/>
                    </a:lnTo>
                    <a:lnTo>
                      <a:pt x="1328496" y="256832"/>
                    </a:lnTo>
                    <a:lnTo>
                      <a:pt x="1332877" y="209359"/>
                    </a:lnTo>
                    <a:close/>
                  </a:path>
                  <a:path w="2025650" h="490220">
                    <a:moveTo>
                      <a:pt x="1457566" y="365772"/>
                    </a:moveTo>
                    <a:lnTo>
                      <a:pt x="1452702" y="341972"/>
                    </a:lnTo>
                    <a:lnTo>
                      <a:pt x="1450378" y="309867"/>
                    </a:lnTo>
                    <a:lnTo>
                      <a:pt x="1449679" y="269113"/>
                    </a:lnTo>
                    <a:lnTo>
                      <a:pt x="1449654" y="219367"/>
                    </a:lnTo>
                    <a:lnTo>
                      <a:pt x="1449959" y="188760"/>
                    </a:lnTo>
                    <a:lnTo>
                      <a:pt x="1452435" y="95250"/>
                    </a:lnTo>
                    <a:lnTo>
                      <a:pt x="1451229" y="85623"/>
                    </a:lnTo>
                    <a:lnTo>
                      <a:pt x="1447126" y="78638"/>
                    </a:lnTo>
                    <a:lnTo>
                      <a:pt x="1440230" y="74383"/>
                    </a:lnTo>
                    <a:lnTo>
                      <a:pt x="1430667" y="72948"/>
                    </a:lnTo>
                    <a:lnTo>
                      <a:pt x="1385201" y="72948"/>
                    </a:lnTo>
                    <a:lnTo>
                      <a:pt x="1390065" y="96748"/>
                    </a:lnTo>
                    <a:lnTo>
                      <a:pt x="1392377" y="128866"/>
                    </a:lnTo>
                    <a:lnTo>
                      <a:pt x="1393075" y="169608"/>
                    </a:lnTo>
                    <a:lnTo>
                      <a:pt x="1393101" y="219367"/>
                    </a:lnTo>
                    <a:lnTo>
                      <a:pt x="1392656" y="249961"/>
                    </a:lnTo>
                    <a:lnTo>
                      <a:pt x="1389468" y="343471"/>
                    </a:lnTo>
                    <a:lnTo>
                      <a:pt x="1390675" y="353098"/>
                    </a:lnTo>
                    <a:lnTo>
                      <a:pt x="1394777" y="360083"/>
                    </a:lnTo>
                    <a:lnTo>
                      <a:pt x="1401660" y="364337"/>
                    </a:lnTo>
                    <a:lnTo>
                      <a:pt x="1411224" y="365772"/>
                    </a:lnTo>
                    <a:lnTo>
                      <a:pt x="1457566" y="365772"/>
                    </a:lnTo>
                    <a:close/>
                  </a:path>
                  <a:path w="2025650" h="490220">
                    <a:moveTo>
                      <a:pt x="1742389" y="47053"/>
                    </a:moveTo>
                    <a:lnTo>
                      <a:pt x="1736280" y="36766"/>
                    </a:lnTo>
                    <a:lnTo>
                      <a:pt x="1722348" y="32956"/>
                    </a:lnTo>
                    <a:lnTo>
                      <a:pt x="1516659" y="32956"/>
                    </a:lnTo>
                    <a:lnTo>
                      <a:pt x="1523288" y="66065"/>
                    </a:lnTo>
                    <a:lnTo>
                      <a:pt x="1526044" y="116751"/>
                    </a:lnTo>
                    <a:lnTo>
                      <a:pt x="1526514" y="172148"/>
                    </a:lnTo>
                    <a:lnTo>
                      <a:pt x="1526324" y="219367"/>
                    </a:lnTo>
                    <a:lnTo>
                      <a:pt x="1525866" y="259168"/>
                    </a:lnTo>
                    <a:lnTo>
                      <a:pt x="1522641" y="380631"/>
                    </a:lnTo>
                    <a:lnTo>
                      <a:pt x="1523873" y="392925"/>
                    </a:lnTo>
                    <a:lnTo>
                      <a:pt x="1528368" y="401154"/>
                    </a:lnTo>
                    <a:lnTo>
                      <a:pt x="1536534" y="405790"/>
                    </a:lnTo>
                    <a:lnTo>
                      <a:pt x="1548752" y="407238"/>
                    </a:lnTo>
                    <a:lnTo>
                      <a:pt x="1594269" y="407238"/>
                    </a:lnTo>
                    <a:lnTo>
                      <a:pt x="1590167" y="384683"/>
                    </a:lnTo>
                    <a:lnTo>
                      <a:pt x="1587461" y="345782"/>
                    </a:lnTo>
                    <a:lnTo>
                      <a:pt x="1585950" y="291249"/>
                    </a:lnTo>
                    <a:lnTo>
                      <a:pt x="1585480" y="221767"/>
                    </a:lnTo>
                    <a:lnTo>
                      <a:pt x="1626171" y="221767"/>
                    </a:lnTo>
                    <a:lnTo>
                      <a:pt x="1656753" y="222694"/>
                    </a:lnTo>
                    <a:lnTo>
                      <a:pt x="1679803" y="225412"/>
                    </a:lnTo>
                    <a:lnTo>
                      <a:pt x="1696173" y="229857"/>
                    </a:lnTo>
                    <a:lnTo>
                      <a:pt x="1706727" y="235953"/>
                    </a:lnTo>
                    <a:lnTo>
                      <a:pt x="1711477" y="219062"/>
                    </a:lnTo>
                    <a:lnTo>
                      <a:pt x="1711667" y="205168"/>
                    </a:lnTo>
                    <a:lnTo>
                      <a:pt x="1705876" y="195732"/>
                    </a:lnTo>
                    <a:lnTo>
                      <a:pt x="1692706" y="192252"/>
                    </a:lnTo>
                    <a:lnTo>
                      <a:pt x="1585633" y="192252"/>
                    </a:lnTo>
                    <a:lnTo>
                      <a:pt x="1586814" y="125679"/>
                    </a:lnTo>
                    <a:lnTo>
                      <a:pt x="1588185" y="64147"/>
                    </a:lnTo>
                    <a:lnTo>
                      <a:pt x="1652003" y="64147"/>
                    </a:lnTo>
                    <a:lnTo>
                      <a:pt x="1684337" y="65265"/>
                    </a:lnTo>
                    <a:lnTo>
                      <a:pt x="1708696" y="68465"/>
                    </a:lnTo>
                    <a:lnTo>
                      <a:pt x="1726006" y="73469"/>
                    </a:lnTo>
                    <a:lnTo>
                      <a:pt x="1737169" y="80073"/>
                    </a:lnTo>
                    <a:lnTo>
                      <a:pt x="1742198" y="62077"/>
                    </a:lnTo>
                    <a:lnTo>
                      <a:pt x="1742389" y="47053"/>
                    </a:lnTo>
                    <a:close/>
                  </a:path>
                  <a:path w="2025650" h="490220">
                    <a:moveTo>
                      <a:pt x="2025154" y="24511"/>
                    </a:moveTo>
                    <a:lnTo>
                      <a:pt x="2018690" y="13627"/>
                    </a:lnTo>
                    <a:lnTo>
                      <a:pt x="2003945" y="9588"/>
                    </a:lnTo>
                    <a:lnTo>
                      <a:pt x="1775942" y="9588"/>
                    </a:lnTo>
                    <a:lnTo>
                      <a:pt x="1782775" y="39522"/>
                    </a:lnTo>
                    <a:lnTo>
                      <a:pt x="1786178" y="86677"/>
                    </a:lnTo>
                    <a:lnTo>
                      <a:pt x="1787359" y="147726"/>
                    </a:lnTo>
                    <a:lnTo>
                      <a:pt x="1787499" y="219354"/>
                    </a:lnTo>
                    <a:lnTo>
                      <a:pt x="1786915" y="267817"/>
                    </a:lnTo>
                    <a:lnTo>
                      <a:pt x="1782864" y="440791"/>
                    </a:lnTo>
                    <a:lnTo>
                      <a:pt x="1784108" y="453059"/>
                    </a:lnTo>
                    <a:lnTo>
                      <a:pt x="1788604" y="461289"/>
                    </a:lnTo>
                    <a:lnTo>
                      <a:pt x="1796757" y="465899"/>
                    </a:lnTo>
                    <a:lnTo>
                      <a:pt x="1808975" y="467347"/>
                    </a:lnTo>
                    <a:lnTo>
                      <a:pt x="1858581" y="467347"/>
                    </a:lnTo>
                    <a:lnTo>
                      <a:pt x="1854441" y="450659"/>
                    </a:lnTo>
                    <a:lnTo>
                      <a:pt x="1851444" y="416001"/>
                    </a:lnTo>
                    <a:lnTo>
                      <a:pt x="1849475" y="366585"/>
                    </a:lnTo>
                    <a:lnTo>
                      <a:pt x="1848345" y="305638"/>
                    </a:lnTo>
                    <a:lnTo>
                      <a:pt x="1847926" y="236347"/>
                    </a:lnTo>
                    <a:lnTo>
                      <a:pt x="1905698" y="236347"/>
                    </a:lnTo>
                    <a:lnTo>
                      <a:pt x="1938108" y="237324"/>
                    </a:lnTo>
                    <a:lnTo>
                      <a:pt x="1962531" y="240195"/>
                    </a:lnTo>
                    <a:lnTo>
                      <a:pt x="1979866" y="244906"/>
                    </a:lnTo>
                    <a:lnTo>
                      <a:pt x="1991067" y="251371"/>
                    </a:lnTo>
                    <a:lnTo>
                      <a:pt x="1996084" y="233476"/>
                    </a:lnTo>
                    <a:lnTo>
                      <a:pt x="1996287" y="218744"/>
                    </a:lnTo>
                    <a:lnTo>
                      <a:pt x="1990153" y="208749"/>
                    </a:lnTo>
                    <a:lnTo>
                      <a:pt x="1976196" y="205079"/>
                    </a:lnTo>
                    <a:lnTo>
                      <a:pt x="1847951" y="205079"/>
                    </a:lnTo>
                    <a:lnTo>
                      <a:pt x="1848396" y="165455"/>
                    </a:lnTo>
                    <a:lnTo>
                      <a:pt x="1850694" y="42608"/>
                    </a:lnTo>
                    <a:lnTo>
                      <a:pt x="1929485" y="42608"/>
                    </a:lnTo>
                    <a:lnTo>
                      <a:pt x="1963712" y="43789"/>
                    </a:lnTo>
                    <a:lnTo>
                      <a:pt x="1989505" y="47167"/>
                    </a:lnTo>
                    <a:lnTo>
                      <a:pt x="2007819" y="52476"/>
                    </a:lnTo>
                    <a:lnTo>
                      <a:pt x="2019642" y="59461"/>
                    </a:lnTo>
                    <a:lnTo>
                      <a:pt x="2024951" y="40411"/>
                    </a:lnTo>
                    <a:lnTo>
                      <a:pt x="2025154" y="24511"/>
                    </a:lnTo>
                    <a:close/>
                  </a:path>
                </a:pathLst>
              </a:custGeom>
              <a:solidFill>
                <a:srgbClr val="FFFFFF"/>
              </a:solidFill>
            </p:spPr>
            <p:txBody>
              <a:bodyPr wrap="square" lIns="0" tIns="0" rIns="0" bIns="0" rtlCol="0"/>
              <a:lstStyle/>
              <a:p>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FD5B92-6776-676D-3747-7FA5ED713D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D92807-8106-49ED-F177-31669006170C}"/>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01D11676-D2E3-8CC6-5EFE-0840D0971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F8C09238-FC26-CCAC-620F-F6F2103E8151}"/>
              </a:ext>
            </a:extLst>
          </p:cNvPr>
          <p:cNvSpPr txBox="1">
            <a:spLocks/>
          </p:cNvSpPr>
          <p:nvPr/>
        </p:nvSpPr>
        <p:spPr>
          <a:xfrm>
            <a:off x="-310276" y="3408019"/>
            <a:ext cx="23847602" cy="3698285"/>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nSpc>
                <a:spcPts val="10369"/>
              </a:lnSpc>
              <a:spcBef>
                <a:spcPts val="146"/>
              </a:spcBef>
            </a:pPr>
            <a:r>
              <a:rPr lang="en-US" sz="9200" dirty="0">
                <a:solidFill>
                  <a:schemeClr val="tx1"/>
                </a:solidFill>
                <a:latin typeface="Franklin Gothic Demi"/>
                <a:cs typeface="Marr Sans Regular"/>
              </a:rPr>
              <a:t>Who are we supporting ? </a:t>
            </a:r>
          </a:p>
        </p:txBody>
      </p:sp>
    </p:spTree>
    <p:extLst>
      <p:ext uri="{BB962C8B-B14F-4D97-AF65-F5344CB8AC3E}">
        <p14:creationId xmlns:p14="http://schemas.microsoft.com/office/powerpoint/2010/main" val="425931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eparation 4">
            <a:extLst>
              <a:ext uri="{FF2B5EF4-FFF2-40B4-BE49-F238E27FC236}">
                <a16:creationId xmlns:a16="http://schemas.microsoft.com/office/drawing/2014/main" id="{04005562-0AEB-229E-D58D-5BA5D12FAEF0}"/>
              </a:ext>
            </a:extLst>
          </p:cNvPr>
          <p:cNvSpPr/>
          <p:nvPr/>
        </p:nvSpPr>
        <p:spPr>
          <a:xfrm>
            <a:off x="823522" y="316442"/>
            <a:ext cx="22740423" cy="1611199"/>
          </a:xfrm>
          <a:prstGeom prst="flowChartPreparation">
            <a:avLst/>
          </a:prstGeom>
          <a:solidFill>
            <a:srgbClr val="E5F0EC"/>
          </a:solidFill>
          <a:ln w="28575">
            <a:solidFill>
              <a:srgbClr val="F494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14C4F-0581-EF65-425E-C022B7614C1C}"/>
              </a:ext>
            </a:extLst>
          </p:cNvPr>
          <p:cNvSpPr>
            <a:spLocks noGrp="1"/>
          </p:cNvSpPr>
          <p:nvPr>
            <p:ph type="title"/>
          </p:nvPr>
        </p:nvSpPr>
        <p:spPr>
          <a:xfrm>
            <a:off x="8643648" y="317903"/>
            <a:ext cx="7113479" cy="1539780"/>
          </a:xfrm>
        </p:spPr>
        <p:txBody>
          <a:bodyPr/>
          <a:lstStyle/>
          <a:p>
            <a:pPr algn="ctr"/>
            <a:r>
              <a:rPr lang="en-US" dirty="0">
                <a:solidFill>
                  <a:schemeClr val="tx1"/>
                </a:solidFill>
                <a:ea typeface="Calibri Light"/>
                <a:cs typeface="Calibri Light"/>
              </a:rPr>
              <a:t>A Tick Box</a:t>
            </a:r>
            <a:endParaRPr lang="en-US" dirty="0">
              <a:solidFill>
                <a:schemeClr val="tx1"/>
              </a:solidFill>
            </a:endParaRPr>
          </a:p>
        </p:txBody>
      </p:sp>
      <p:sp>
        <p:nvSpPr>
          <p:cNvPr id="13" name="TextBox 12">
            <a:extLst>
              <a:ext uri="{FF2B5EF4-FFF2-40B4-BE49-F238E27FC236}">
                <a16:creationId xmlns:a16="http://schemas.microsoft.com/office/drawing/2014/main" id="{AE628A78-D929-2D0B-57E3-8DF64AFCA319}"/>
              </a:ext>
            </a:extLst>
          </p:cNvPr>
          <p:cNvSpPr txBox="1"/>
          <p:nvPr/>
        </p:nvSpPr>
        <p:spPr>
          <a:xfrm>
            <a:off x="6830721" y="5614298"/>
            <a:ext cx="3989272"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Estranged</a:t>
            </a:r>
            <a:endParaRPr lang="en-US" dirty="0"/>
          </a:p>
        </p:txBody>
      </p:sp>
      <p:sp>
        <p:nvSpPr>
          <p:cNvPr id="14" name="TextBox 13">
            <a:extLst>
              <a:ext uri="{FF2B5EF4-FFF2-40B4-BE49-F238E27FC236}">
                <a16:creationId xmlns:a16="http://schemas.microsoft.com/office/drawing/2014/main" id="{6183C161-78A5-F371-817B-A940860BB29C}"/>
              </a:ext>
            </a:extLst>
          </p:cNvPr>
          <p:cNvSpPr txBox="1"/>
          <p:nvPr/>
        </p:nvSpPr>
        <p:spPr>
          <a:xfrm>
            <a:off x="1119211" y="3423893"/>
            <a:ext cx="6269511"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Carer</a:t>
            </a:r>
            <a:endParaRPr lang="en-US" dirty="0"/>
          </a:p>
        </p:txBody>
      </p:sp>
      <p:sp>
        <p:nvSpPr>
          <p:cNvPr id="15" name="TextBox 14">
            <a:extLst>
              <a:ext uri="{FF2B5EF4-FFF2-40B4-BE49-F238E27FC236}">
                <a16:creationId xmlns:a16="http://schemas.microsoft.com/office/drawing/2014/main" id="{667001BA-E388-840F-6D10-683FA4152D36}"/>
              </a:ext>
            </a:extLst>
          </p:cNvPr>
          <p:cNvSpPr txBox="1"/>
          <p:nvPr/>
        </p:nvSpPr>
        <p:spPr>
          <a:xfrm>
            <a:off x="10806741" y="2694812"/>
            <a:ext cx="5397915" cy="1038684"/>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Disadvantaged socioeconomic background </a:t>
            </a:r>
            <a:endParaRPr lang="en-US" dirty="0"/>
          </a:p>
        </p:txBody>
      </p:sp>
      <p:sp>
        <p:nvSpPr>
          <p:cNvPr id="16" name="TextBox 15">
            <a:extLst>
              <a:ext uri="{FF2B5EF4-FFF2-40B4-BE49-F238E27FC236}">
                <a16:creationId xmlns:a16="http://schemas.microsoft.com/office/drawing/2014/main" id="{166B0908-8969-191D-4F16-D9868BE28283}"/>
              </a:ext>
            </a:extLst>
          </p:cNvPr>
          <p:cNvSpPr txBox="1"/>
          <p:nvPr/>
        </p:nvSpPr>
        <p:spPr>
          <a:xfrm>
            <a:off x="18841592" y="4501460"/>
            <a:ext cx="3543531" cy="1038684"/>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First generation student </a:t>
            </a:r>
            <a:endParaRPr lang="en-US" dirty="0"/>
          </a:p>
        </p:txBody>
      </p:sp>
      <p:sp>
        <p:nvSpPr>
          <p:cNvPr id="17" name="TextBox 16">
            <a:extLst>
              <a:ext uri="{FF2B5EF4-FFF2-40B4-BE49-F238E27FC236}">
                <a16:creationId xmlns:a16="http://schemas.microsoft.com/office/drawing/2014/main" id="{8B54AB85-74DD-C424-BC0B-C4495CADBF8B}"/>
              </a:ext>
            </a:extLst>
          </p:cNvPr>
          <p:cNvSpPr txBox="1"/>
          <p:nvPr/>
        </p:nvSpPr>
        <p:spPr>
          <a:xfrm>
            <a:off x="692893" y="6637980"/>
            <a:ext cx="2974362"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Woman of colour</a:t>
            </a:r>
            <a:endParaRPr lang="en-US" dirty="0"/>
          </a:p>
        </p:txBody>
      </p:sp>
      <p:sp>
        <p:nvSpPr>
          <p:cNvPr id="20" name="TextBox 19">
            <a:extLst>
              <a:ext uri="{FF2B5EF4-FFF2-40B4-BE49-F238E27FC236}">
                <a16:creationId xmlns:a16="http://schemas.microsoft.com/office/drawing/2014/main" id="{D31121E6-8186-4D9D-F4A0-1C4C86E71786}"/>
              </a:ext>
            </a:extLst>
          </p:cNvPr>
          <p:cNvSpPr txBox="1"/>
          <p:nvPr/>
        </p:nvSpPr>
        <p:spPr>
          <a:xfrm>
            <a:off x="5502459" y="8163107"/>
            <a:ext cx="2845839"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a:ea typeface="Calibri"/>
                <a:cs typeface="Calibri"/>
              </a:rPr>
              <a:t>Asylum Seeker</a:t>
            </a:r>
            <a:endParaRPr lang="en-US" dirty="0"/>
          </a:p>
        </p:txBody>
      </p:sp>
      <p:sp>
        <p:nvSpPr>
          <p:cNvPr id="21" name="TextBox 20">
            <a:extLst>
              <a:ext uri="{FF2B5EF4-FFF2-40B4-BE49-F238E27FC236}">
                <a16:creationId xmlns:a16="http://schemas.microsoft.com/office/drawing/2014/main" id="{6F968C8F-C7F4-B102-2C8C-68D5BB7BDB01}"/>
              </a:ext>
            </a:extLst>
          </p:cNvPr>
          <p:cNvSpPr txBox="1"/>
          <p:nvPr/>
        </p:nvSpPr>
        <p:spPr>
          <a:xfrm>
            <a:off x="13684403" y="7108007"/>
            <a:ext cx="4167777"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Neurodiverse</a:t>
            </a:r>
            <a:endParaRPr lang="en-US" dirty="0"/>
          </a:p>
        </p:txBody>
      </p:sp>
      <p:sp>
        <p:nvSpPr>
          <p:cNvPr id="22" name="TextBox 21">
            <a:extLst>
              <a:ext uri="{FF2B5EF4-FFF2-40B4-BE49-F238E27FC236}">
                <a16:creationId xmlns:a16="http://schemas.microsoft.com/office/drawing/2014/main" id="{4DADA561-2518-FBD2-00D3-942E933BDA76}"/>
              </a:ext>
            </a:extLst>
          </p:cNvPr>
          <p:cNvSpPr txBox="1"/>
          <p:nvPr/>
        </p:nvSpPr>
        <p:spPr>
          <a:xfrm>
            <a:off x="10352834" y="9400184"/>
            <a:ext cx="2809121"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Refugee</a:t>
            </a:r>
            <a:endParaRPr lang="en-US" dirty="0"/>
          </a:p>
        </p:txBody>
      </p:sp>
      <p:sp>
        <p:nvSpPr>
          <p:cNvPr id="23" name="TextBox 22">
            <a:extLst>
              <a:ext uri="{FF2B5EF4-FFF2-40B4-BE49-F238E27FC236}">
                <a16:creationId xmlns:a16="http://schemas.microsoft.com/office/drawing/2014/main" id="{5462C632-132F-ACE1-2127-356FBB7B145C}"/>
              </a:ext>
            </a:extLst>
          </p:cNvPr>
          <p:cNvSpPr txBox="1"/>
          <p:nvPr/>
        </p:nvSpPr>
        <p:spPr>
          <a:xfrm>
            <a:off x="2476487" y="10903070"/>
            <a:ext cx="3378288"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Disabled</a:t>
            </a:r>
            <a:endParaRPr lang="en-US" dirty="0"/>
          </a:p>
        </p:txBody>
      </p:sp>
      <p:sp>
        <p:nvSpPr>
          <p:cNvPr id="24" name="TextBox 23">
            <a:extLst>
              <a:ext uri="{FF2B5EF4-FFF2-40B4-BE49-F238E27FC236}">
                <a16:creationId xmlns:a16="http://schemas.microsoft.com/office/drawing/2014/main" id="{B6A7E358-BC44-9339-61F4-434B812F2589}"/>
              </a:ext>
            </a:extLst>
          </p:cNvPr>
          <p:cNvSpPr txBox="1"/>
          <p:nvPr/>
        </p:nvSpPr>
        <p:spPr>
          <a:xfrm>
            <a:off x="18808339" y="9920998"/>
            <a:ext cx="3580247" cy="1038684"/>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Queer /</a:t>
            </a:r>
            <a:endParaRPr lang="en-US" dirty="0">
              <a:ea typeface="+mn-lt"/>
              <a:cs typeface="+mn-lt"/>
            </a:endParaRPr>
          </a:p>
          <a:p>
            <a:pPr algn="ctr"/>
            <a:r>
              <a:rPr lang="en-US" dirty="0">
                <a:ea typeface="+mn-lt"/>
                <a:cs typeface="+mn-lt"/>
              </a:rPr>
              <a:t>LGBTQIA+</a:t>
            </a:r>
            <a:endParaRPr lang="en-US" dirty="0">
              <a:ea typeface="Calibri"/>
              <a:cs typeface="Calibri"/>
            </a:endParaRPr>
          </a:p>
        </p:txBody>
      </p:sp>
      <p:sp>
        <p:nvSpPr>
          <p:cNvPr id="4" name="TextBox 3">
            <a:extLst>
              <a:ext uri="{FF2B5EF4-FFF2-40B4-BE49-F238E27FC236}">
                <a16:creationId xmlns:a16="http://schemas.microsoft.com/office/drawing/2014/main" id="{DAA9EAEF-4D0D-3AEE-A375-6C76FD395184}"/>
              </a:ext>
            </a:extLst>
          </p:cNvPr>
          <p:cNvSpPr txBox="1"/>
          <p:nvPr/>
        </p:nvSpPr>
        <p:spPr>
          <a:xfrm>
            <a:off x="13513040" y="11024451"/>
            <a:ext cx="2809121"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cs typeface="Calibri"/>
              </a:rPr>
              <a:t>Mature student</a:t>
            </a:r>
            <a:endParaRPr lang="en-US" dirty="0"/>
          </a:p>
        </p:txBody>
      </p:sp>
    </p:spTree>
    <p:extLst>
      <p:ext uri="{BB962C8B-B14F-4D97-AF65-F5344CB8AC3E}">
        <p14:creationId xmlns:p14="http://schemas.microsoft.com/office/powerpoint/2010/main" val="331746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0" grpId="0" animBg="1"/>
      <p:bldP spid="21" grpId="0" animBg="1"/>
      <p:bldP spid="22" grpId="0" animBg="1"/>
      <p:bldP spid="23" grpId="0" animBg="1"/>
      <p:bldP spid="24"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eparation 4">
            <a:extLst>
              <a:ext uri="{FF2B5EF4-FFF2-40B4-BE49-F238E27FC236}">
                <a16:creationId xmlns:a16="http://schemas.microsoft.com/office/drawing/2014/main" id="{04005562-0AEB-229E-D58D-5BA5D12FAEF0}"/>
              </a:ext>
            </a:extLst>
          </p:cNvPr>
          <p:cNvSpPr/>
          <p:nvPr/>
        </p:nvSpPr>
        <p:spPr>
          <a:xfrm>
            <a:off x="823522" y="316442"/>
            <a:ext cx="22740423" cy="1611199"/>
          </a:xfrm>
          <a:prstGeom prst="flowChartPreparation">
            <a:avLst/>
          </a:prstGeom>
          <a:solidFill>
            <a:srgbClr val="E5F0EC"/>
          </a:solidFill>
          <a:ln w="28575">
            <a:solidFill>
              <a:srgbClr val="F494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14C4F-0581-EF65-425E-C022B7614C1C}"/>
              </a:ext>
            </a:extLst>
          </p:cNvPr>
          <p:cNvSpPr>
            <a:spLocks noGrp="1"/>
          </p:cNvSpPr>
          <p:nvPr>
            <p:ph type="title"/>
          </p:nvPr>
        </p:nvSpPr>
        <p:spPr>
          <a:xfrm>
            <a:off x="8643648" y="317903"/>
            <a:ext cx="7113479" cy="1539780"/>
          </a:xfrm>
        </p:spPr>
        <p:txBody>
          <a:bodyPr/>
          <a:lstStyle/>
          <a:p>
            <a:pPr algn="ctr"/>
            <a:r>
              <a:rPr lang="en-US" dirty="0">
                <a:solidFill>
                  <a:schemeClr val="tx1"/>
                </a:solidFill>
                <a:ea typeface="Calibri Light"/>
                <a:cs typeface="Calibri Light"/>
              </a:rPr>
              <a:t>But also...</a:t>
            </a:r>
            <a:endParaRPr lang="en-US" dirty="0">
              <a:solidFill>
                <a:schemeClr val="tx1"/>
              </a:solidFill>
            </a:endParaRPr>
          </a:p>
        </p:txBody>
      </p:sp>
      <p:sp>
        <p:nvSpPr>
          <p:cNvPr id="13" name="TextBox 12">
            <a:extLst>
              <a:ext uri="{FF2B5EF4-FFF2-40B4-BE49-F238E27FC236}">
                <a16:creationId xmlns:a16="http://schemas.microsoft.com/office/drawing/2014/main" id="{AE628A78-D929-2D0B-57E3-8DF64AFCA319}"/>
              </a:ext>
            </a:extLst>
          </p:cNvPr>
          <p:cNvSpPr txBox="1"/>
          <p:nvPr/>
        </p:nvSpPr>
        <p:spPr>
          <a:xfrm>
            <a:off x="7902554" y="4715871"/>
            <a:ext cx="3396645"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Writer</a:t>
            </a:r>
            <a:endParaRPr lang="en-US" dirty="0"/>
          </a:p>
        </p:txBody>
      </p:sp>
      <p:sp>
        <p:nvSpPr>
          <p:cNvPr id="14" name="TextBox 13">
            <a:extLst>
              <a:ext uri="{FF2B5EF4-FFF2-40B4-BE49-F238E27FC236}">
                <a16:creationId xmlns:a16="http://schemas.microsoft.com/office/drawing/2014/main" id="{6183C161-78A5-F371-817B-A940860BB29C}"/>
              </a:ext>
            </a:extLst>
          </p:cNvPr>
          <p:cNvSpPr txBox="1"/>
          <p:nvPr/>
        </p:nvSpPr>
        <p:spPr>
          <a:xfrm>
            <a:off x="1664561" y="3422899"/>
            <a:ext cx="5094966"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Neuroscientist</a:t>
            </a:r>
            <a:endParaRPr lang="en-US" dirty="0"/>
          </a:p>
        </p:txBody>
      </p:sp>
      <p:sp>
        <p:nvSpPr>
          <p:cNvPr id="15" name="TextBox 14">
            <a:extLst>
              <a:ext uri="{FF2B5EF4-FFF2-40B4-BE49-F238E27FC236}">
                <a16:creationId xmlns:a16="http://schemas.microsoft.com/office/drawing/2014/main" id="{667001BA-E388-840F-6D10-683FA4152D36}"/>
              </a:ext>
            </a:extLst>
          </p:cNvPr>
          <p:cNvSpPr txBox="1"/>
          <p:nvPr/>
        </p:nvSpPr>
        <p:spPr>
          <a:xfrm>
            <a:off x="13058728" y="2694811"/>
            <a:ext cx="5397915"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Teacher/Tutor/ Educator</a:t>
            </a:r>
            <a:endParaRPr lang="en-US" dirty="0"/>
          </a:p>
        </p:txBody>
      </p:sp>
      <p:sp>
        <p:nvSpPr>
          <p:cNvPr id="16" name="TextBox 15">
            <a:extLst>
              <a:ext uri="{FF2B5EF4-FFF2-40B4-BE49-F238E27FC236}">
                <a16:creationId xmlns:a16="http://schemas.microsoft.com/office/drawing/2014/main" id="{166B0908-8969-191D-4F16-D9868BE28283}"/>
              </a:ext>
            </a:extLst>
          </p:cNvPr>
          <p:cNvSpPr txBox="1"/>
          <p:nvPr/>
        </p:nvSpPr>
        <p:spPr>
          <a:xfrm>
            <a:off x="19078643" y="5009428"/>
            <a:ext cx="3543531"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Mentor</a:t>
            </a:r>
            <a:endParaRPr lang="en-US" dirty="0"/>
          </a:p>
        </p:txBody>
      </p:sp>
      <p:sp>
        <p:nvSpPr>
          <p:cNvPr id="17" name="TextBox 16">
            <a:extLst>
              <a:ext uri="{FF2B5EF4-FFF2-40B4-BE49-F238E27FC236}">
                <a16:creationId xmlns:a16="http://schemas.microsoft.com/office/drawing/2014/main" id="{8B54AB85-74DD-C424-BC0B-C4495CADBF8B}"/>
              </a:ext>
            </a:extLst>
          </p:cNvPr>
          <p:cNvSpPr txBox="1"/>
          <p:nvPr/>
        </p:nvSpPr>
        <p:spPr>
          <a:xfrm>
            <a:off x="1234724" y="6587185"/>
            <a:ext cx="2974362"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Student</a:t>
            </a:r>
            <a:endParaRPr lang="en-US" dirty="0"/>
          </a:p>
        </p:txBody>
      </p:sp>
      <p:sp>
        <p:nvSpPr>
          <p:cNvPr id="19" name="TextBox 18">
            <a:extLst>
              <a:ext uri="{FF2B5EF4-FFF2-40B4-BE49-F238E27FC236}">
                <a16:creationId xmlns:a16="http://schemas.microsoft.com/office/drawing/2014/main" id="{9C98515F-01AF-177D-3818-A8B996ECC02F}"/>
              </a:ext>
            </a:extLst>
          </p:cNvPr>
          <p:cNvSpPr txBox="1"/>
          <p:nvPr/>
        </p:nvSpPr>
        <p:spPr>
          <a:xfrm>
            <a:off x="17067994" y="11000174"/>
            <a:ext cx="4390548"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Collector of hobbies</a:t>
            </a:r>
            <a:endParaRPr lang="en-US" dirty="0"/>
          </a:p>
        </p:txBody>
      </p:sp>
      <p:sp>
        <p:nvSpPr>
          <p:cNvPr id="20" name="TextBox 19">
            <a:extLst>
              <a:ext uri="{FF2B5EF4-FFF2-40B4-BE49-F238E27FC236}">
                <a16:creationId xmlns:a16="http://schemas.microsoft.com/office/drawing/2014/main" id="{D31121E6-8186-4D9D-F4A0-1C4C86E71786}"/>
              </a:ext>
            </a:extLst>
          </p:cNvPr>
          <p:cNvSpPr txBox="1"/>
          <p:nvPr/>
        </p:nvSpPr>
        <p:spPr>
          <a:xfrm>
            <a:off x="14025288" y="6038011"/>
            <a:ext cx="2845839"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Friend</a:t>
            </a:r>
            <a:endParaRPr lang="en-US" dirty="0"/>
          </a:p>
        </p:txBody>
      </p:sp>
      <p:sp>
        <p:nvSpPr>
          <p:cNvPr id="21" name="TextBox 20">
            <a:extLst>
              <a:ext uri="{FF2B5EF4-FFF2-40B4-BE49-F238E27FC236}">
                <a16:creationId xmlns:a16="http://schemas.microsoft.com/office/drawing/2014/main" id="{6F968C8F-C7F4-B102-2C8C-68D5BB7BDB01}"/>
              </a:ext>
            </a:extLst>
          </p:cNvPr>
          <p:cNvSpPr txBox="1"/>
          <p:nvPr/>
        </p:nvSpPr>
        <p:spPr>
          <a:xfrm>
            <a:off x="16737304" y="8449326"/>
            <a:ext cx="4709605"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Entrepreneur</a:t>
            </a:r>
            <a:endParaRPr lang="en-US">
              <a:ea typeface="Calibri"/>
              <a:cs typeface="Calibri"/>
            </a:endParaRPr>
          </a:p>
        </p:txBody>
      </p:sp>
      <p:sp>
        <p:nvSpPr>
          <p:cNvPr id="22" name="TextBox 21">
            <a:extLst>
              <a:ext uri="{FF2B5EF4-FFF2-40B4-BE49-F238E27FC236}">
                <a16:creationId xmlns:a16="http://schemas.microsoft.com/office/drawing/2014/main" id="{4DADA561-2518-FBD2-00D3-942E933BDA76}"/>
              </a:ext>
            </a:extLst>
          </p:cNvPr>
          <p:cNvSpPr txBox="1"/>
          <p:nvPr/>
        </p:nvSpPr>
        <p:spPr>
          <a:xfrm>
            <a:off x="10242059" y="10263523"/>
            <a:ext cx="3909713"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Colleague</a:t>
            </a:r>
            <a:endParaRPr lang="en-US" dirty="0"/>
          </a:p>
        </p:txBody>
      </p:sp>
      <p:sp>
        <p:nvSpPr>
          <p:cNvPr id="23" name="TextBox 22">
            <a:extLst>
              <a:ext uri="{FF2B5EF4-FFF2-40B4-BE49-F238E27FC236}">
                <a16:creationId xmlns:a16="http://schemas.microsoft.com/office/drawing/2014/main" id="{5462C632-132F-ACE1-2127-356FBB7B145C}"/>
              </a:ext>
            </a:extLst>
          </p:cNvPr>
          <p:cNvSpPr txBox="1"/>
          <p:nvPr/>
        </p:nvSpPr>
        <p:spPr>
          <a:xfrm>
            <a:off x="3018319" y="10479763"/>
            <a:ext cx="3378288"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ea typeface="Calibri"/>
                <a:cs typeface="Calibri"/>
              </a:rPr>
              <a:t>Fiancée</a:t>
            </a:r>
            <a:endParaRPr lang="en-US" dirty="0" err="1"/>
          </a:p>
        </p:txBody>
      </p:sp>
      <p:sp>
        <p:nvSpPr>
          <p:cNvPr id="4" name="TextBox 3">
            <a:extLst>
              <a:ext uri="{FF2B5EF4-FFF2-40B4-BE49-F238E27FC236}">
                <a16:creationId xmlns:a16="http://schemas.microsoft.com/office/drawing/2014/main" id="{92BEBC28-3DFF-6104-ED92-50FC95957E9D}"/>
              </a:ext>
            </a:extLst>
          </p:cNvPr>
          <p:cNvSpPr txBox="1"/>
          <p:nvPr/>
        </p:nvSpPr>
        <p:spPr>
          <a:xfrm>
            <a:off x="7445181" y="7624543"/>
            <a:ext cx="2832784" cy="649171"/>
          </a:xfrm>
          <a:prstGeom prst="ellipse">
            <a:avLst/>
          </a:prstGeom>
          <a:solidFill>
            <a:srgbClr val="E5F0EC"/>
          </a:solidFill>
          <a:ln w="28575">
            <a:solidFill>
              <a:srgbClr val="F494CE"/>
            </a:solidFill>
          </a:ln>
        </p:spPr>
        <p:txBody>
          <a:bodyPr rot="0" spcFirstLastPara="0" vertOverflow="overflow" horzOverflow="overflow" vert="horz" wrap="square" lIns="182868" tIns="91434" rIns="182868" bIns="91434" numCol="1" spcCol="0" rtlCol="0" fromWordArt="0" anchor="t" anchorCtr="0" forceAA="0" compatLnSpc="1">
            <a:prstTxWarp prst="textNoShape">
              <a:avLst/>
            </a:prstTxWarp>
            <a:spAutoFit/>
          </a:bodyPr>
          <a:lstStyle/>
          <a:p>
            <a:pPr algn="ctr"/>
            <a:r>
              <a:rPr lang="en-US" dirty="0">
                <a:cs typeface="Calibri"/>
              </a:rPr>
              <a:t>Maker</a:t>
            </a:r>
          </a:p>
        </p:txBody>
      </p:sp>
    </p:spTree>
    <p:extLst>
      <p:ext uri="{BB962C8B-B14F-4D97-AF65-F5344CB8AC3E}">
        <p14:creationId xmlns:p14="http://schemas.microsoft.com/office/powerpoint/2010/main" val="375280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3E7A4B-D777-BE95-1713-25FCF51EDE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BF4FFE-E600-96D6-5286-31B3ED5EFBD8}"/>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BBC986ED-6FE0-6E32-50B2-B76E28710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AFBEF1D9-6539-63AA-8EBC-0DB5D46582C1}"/>
              </a:ext>
            </a:extLst>
          </p:cNvPr>
          <p:cNvSpPr txBox="1">
            <a:spLocks/>
          </p:cNvSpPr>
          <p:nvPr/>
        </p:nvSpPr>
        <p:spPr>
          <a:xfrm>
            <a:off x="-1564918" y="-1694032"/>
            <a:ext cx="23847602" cy="3698285"/>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gn="ctr">
              <a:lnSpc>
                <a:spcPts val="10369"/>
              </a:lnSpc>
              <a:spcBef>
                <a:spcPts val="146"/>
              </a:spcBef>
            </a:pPr>
            <a:r>
              <a:rPr lang="en-US" sz="9200" dirty="0">
                <a:solidFill>
                  <a:schemeClr val="tx1"/>
                </a:solidFill>
                <a:latin typeface="Franklin Gothic Demi"/>
                <a:cs typeface="Marr Sans Regular"/>
              </a:rPr>
              <a:t>Together at Cardiff  </a:t>
            </a:r>
          </a:p>
        </p:txBody>
      </p:sp>
      <p:pic>
        <p:nvPicPr>
          <p:cNvPr id="5" name="Picture 4" descr="A group of hands around a sign&#10;&#10;AI-generated content may be incorrect.">
            <a:extLst>
              <a:ext uri="{FF2B5EF4-FFF2-40B4-BE49-F238E27FC236}">
                <a16:creationId xmlns:a16="http://schemas.microsoft.com/office/drawing/2014/main" id="{B751E017-763B-C6B1-566B-566F23923A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7888" y="3700130"/>
            <a:ext cx="6915414" cy="5885017"/>
          </a:xfrm>
          <a:prstGeom prst="rect">
            <a:avLst/>
          </a:prstGeom>
        </p:spPr>
      </p:pic>
      <p:sp>
        <p:nvSpPr>
          <p:cNvPr id="4" name="TextBox 3">
            <a:extLst>
              <a:ext uri="{FF2B5EF4-FFF2-40B4-BE49-F238E27FC236}">
                <a16:creationId xmlns:a16="http://schemas.microsoft.com/office/drawing/2014/main" id="{8F1DC0C7-5FDA-2A10-CF6A-7FEBF2B39677}"/>
              </a:ext>
            </a:extLst>
          </p:cNvPr>
          <p:cNvSpPr txBox="1"/>
          <p:nvPr/>
        </p:nvSpPr>
        <p:spPr>
          <a:xfrm>
            <a:off x="15789441" y="3700130"/>
            <a:ext cx="7091825" cy="10926068"/>
          </a:xfrm>
          <a:prstGeom prst="rect">
            <a:avLst/>
          </a:prstGeom>
          <a:noFill/>
        </p:spPr>
        <p:txBody>
          <a:bodyPr wrap="square" rtlCol="0">
            <a:spAutoFit/>
          </a:bodyPr>
          <a:lstStyle/>
          <a:p>
            <a:pPr algn="l" rtl="0"/>
            <a:r>
              <a:rPr lang="en-US" sz="3200" kern="1200" dirty="0">
                <a:solidFill>
                  <a:schemeClr val="tx1"/>
                </a:solidFill>
                <a:latin typeface="+mn-lt"/>
                <a:ea typeface="+mn-ea"/>
                <a:cs typeface="+mn-cs"/>
              </a:rPr>
              <a:t>In 2021 Together at Cardiff was established to provide a space of belonging and community.</a:t>
            </a:r>
          </a:p>
          <a:p>
            <a:pPr algn="l" rtl="0"/>
            <a:endParaRPr lang="en-US" sz="3200" kern="1200" dirty="0">
              <a:solidFill>
                <a:schemeClr val="tx1"/>
              </a:solidFill>
              <a:latin typeface="+mn-lt"/>
              <a:ea typeface="+mn-ea"/>
              <a:cs typeface="+mn-cs"/>
            </a:endParaRPr>
          </a:p>
          <a:p>
            <a:pPr algn="l" rtl="0"/>
            <a:r>
              <a:rPr lang="en-US" sz="3200" kern="1200" dirty="0">
                <a:solidFill>
                  <a:schemeClr val="tx1"/>
                </a:solidFill>
                <a:latin typeface="+mn-lt"/>
                <a:ea typeface="+mn-ea"/>
                <a:cs typeface="+mn-cs"/>
              </a:rPr>
              <a:t>This means that regardless of how many priority groups they meet they just disclose once. </a:t>
            </a:r>
          </a:p>
          <a:p>
            <a:pPr algn="l" rtl="0"/>
            <a:endParaRPr lang="en-US" sz="3200" kern="1200" dirty="0">
              <a:solidFill>
                <a:schemeClr val="tx1"/>
              </a:solidFill>
              <a:latin typeface="+mn-lt"/>
              <a:ea typeface="+mn-ea"/>
              <a:cs typeface="+mn-cs"/>
            </a:endParaRPr>
          </a:p>
          <a:p>
            <a:pPr algn="l" rtl="0"/>
            <a:r>
              <a:rPr lang="en-US" sz="3200" kern="1200" dirty="0">
                <a:solidFill>
                  <a:schemeClr val="tx1"/>
                </a:solidFill>
                <a:latin typeface="+mn-lt"/>
                <a:ea typeface="+mn-ea"/>
                <a:cs typeface="+mn-cs"/>
              </a:rPr>
              <a:t>The students felt the wording gave them control and options on who knew the full story.</a:t>
            </a:r>
          </a:p>
          <a:p>
            <a:pPr algn="l" rtl="0"/>
            <a:endParaRPr lang="en-US" sz="3200" kern="1200" dirty="0">
              <a:solidFill>
                <a:schemeClr val="tx1"/>
              </a:solidFill>
              <a:latin typeface="+mn-lt"/>
              <a:ea typeface="+mn-ea"/>
              <a:cs typeface="+mn-cs"/>
            </a:endParaRPr>
          </a:p>
          <a:p>
            <a:pPr algn="l" rtl="0"/>
            <a:r>
              <a:rPr lang="en-US" sz="3200" kern="1200" dirty="0">
                <a:solidFill>
                  <a:schemeClr val="tx1"/>
                </a:solidFill>
                <a:latin typeface="+mn-lt"/>
                <a:ea typeface="+mn-ea"/>
                <a:cs typeface="+mn-cs"/>
              </a:rPr>
              <a:t>Together at Cardiff allows us to communicate the support available positively and improve disclosure. It also has helped us raise the profile of support available throughout the university improving staff knowledge and referrals. </a:t>
            </a:r>
          </a:p>
          <a:p>
            <a:pPr algn="l" rtl="0"/>
            <a:endParaRPr lang="en-US" sz="2800" kern="1200" dirty="0">
              <a:solidFill>
                <a:schemeClr val="tx1"/>
              </a:solidFill>
              <a:latin typeface="Calibri" panose="020F0502020204030204"/>
              <a:ea typeface="+mn-ea"/>
              <a:cs typeface="+mn-cs"/>
            </a:endParaRPr>
          </a:p>
          <a:p>
            <a:pPr algn="l" rtl="0"/>
            <a:endParaRPr lang="en-US" sz="2800" kern="1200" dirty="0">
              <a:solidFill>
                <a:schemeClr val="tx1"/>
              </a:solidFill>
              <a:latin typeface="Calibri" panose="020F0502020204030204"/>
              <a:ea typeface="+mn-ea"/>
              <a:cs typeface="+mn-cs"/>
            </a:endParaRPr>
          </a:p>
          <a:p>
            <a:pPr marL="285750" indent="-285750" algn="l" rtl="0">
              <a:buFont typeface="Arial" panose="020B0604020202020204" pitchFamily="34" charset="0"/>
              <a:buChar char="•"/>
            </a:pPr>
            <a:endParaRPr lang="en-US" sz="2400" kern="1200" dirty="0">
              <a:solidFill>
                <a:schemeClr val="tx1"/>
              </a:solidFill>
              <a:latin typeface="Calibri" panose="020F0502020204030204"/>
              <a:ea typeface="+mn-ea"/>
              <a:cs typeface="+mn-cs"/>
            </a:endParaRPr>
          </a:p>
          <a:p>
            <a:pPr algn="l" rtl="0"/>
            <a:endParaRPr lang="en-US" sz="2400" kern="1200" dirty="0">
              <a:solidFill>
                <a:schemeClr val="tx1"/>
              </a:solidFill>
              <a:latin typeface="Calibri" panose="020F0502020204030204"/>
              <a:ea typeface="+mn-ea"/>
              <a:cs typeface="+mn-cs"/>
            </a:endParaRPr>
          </a:p>
          <a:p>
            <a:pPr marL="285750" indent="-285750" algn="l" rtl="0">
              <a:buFont typeface="Arial" panose="020B0604020202020204" pitchFamily="34" charset="0"/>
              <a:buChar char="•"/>
            </a:pPr>
            <a:endParaRPr lang="en-US" sz="2400" kern="1200" dirty="0">
              <a:solidFill>
                <a:prstClr val="white"/>
              </a:solidFill>
              <a:latin typeface="Calibri" panose="020F0502020204030204"/>
              <a:ea typeface="+mn-ea"/>
              <a:cs typeface="+mn-cs"/>
            </a:endParaRPr>
          </a:p>
        </p:txBody>
      </p:sp>
    </p:spTree>
    <p:extLst>
      <p:ext uri="{BB962C8B-B14F-4D97-AF65-F5344CB8AC3E}">
        <p14:creationId xmlns:p14="http://schemas.microsoft.com/office/powerpoint/2010/main" val="221776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31C986-34F7-2282-7458-87B65007E7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DD77B2F-51AF-EA01-5582-665B1B329964}"/>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6AE099F2-1ED1-9641-BA17-5B505AAA1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B0E62D32-A77D-6C5F-DE9D-6AD0EB82220E}"/>
              </a:ext>
            </a:extLst>
          </p:cNvPr>
          <p:cNvSpPr txBox="1">
            <a:spLocks/>
          </p:cNvSpPr>
          <p:nvPr/>
        </p:nvSpPr>
        <p:spPr>
          <a:xfrm>
            <a:off x="-544192" y="-1504223"/>
            <a:ext cx="24467448" cy="3698285"/>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gn="ctr">
              <a:lnSpc>
                <a:spcPts val="10369"/>
              </a:lnSpc>
              <a:spcBef>
                <a:spcPts val="146"/>
              </a:spcBef>
            </a:pPr>
            <a:r>
              <a:rPr lang="en-US" sz="9200" dirty="0">
                <a:solidFill>
                  <a:schemeClr val="tx1"/>
                </a:solidFill>
                <a:latin typeface="Franklin Gothic Demi"/>
                <a:cs typeface="Marr Sans Regular"/>
              </a:rPr>
              <a:t>Carers Evidence</a:t>
            </a:r>
          </a:p>
        </p:txBody>
      </p:sp>
      <p:sp>
        <p:nvSpPr>
          <p:cNvPr id="35" name="object 2">
            <a:extLst>
              <a:ext uri="{FF2B5EF4-FFF2-40B4-BE49-F238E27FC236}">
                <a16:creationId xmlns:a16="http://schemas.microsoft.com/office/drawing/2014/main" id="{E6202F2E-D180-E495-D154-6CF0DC8486C5}"/>
              </a:ext>
            </a:extLst>
          </p:cNvPr>
          <p:cNvSpPr txBox="1">
            <a:spLocks/>
          </p:cNvSpPr>
          <p:nvPr/>
        </p:nvSpPr>
        <p:spPr>
          <a:xfrm>
            <a:off x="6925941" y="153533"/>
            <a:ext cx="16997315" cy="15044981"/>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r>
              <a:rPr lang="en-US" sz="3200" dirty="0">
                <a:solidFill>
                  <a:schemeClr val="tx1"/>
                </a:solidFill>
                <a:latin typeface="+mn-lt"/>
              </a:rPr>
              <a:t>Some students can provide professional evidence of being a carer, but this is mainly for primary carers. However, there are students doing just as much but not classed as the primary carer.</a:t>
            </a:r>
          </a:p>
          <a:p>
            <a:endParaRPr lang="en-US" sz="3200" dirty="0">
              <a:solidFill>
                <a:schemeClr val="tx1"/>
              </a:solidFill>
              <a:latin typeface="+mn-lt"/>
            </a:endParaRPr>
          </a:p>
          <a:p>
            <a:r>
              <a:rPr lang="en-US" sz="3200" dirty="0">
                <a:solidFill>
                  <a:schemeClr val="tx1"/>
                </a:solidFill>
                <a:latin typeface="+mn-lt"/>
              </a:rPr>
              <a:t>We use our </a:t>
            </a:r>
            <a:r>
              <a:rPr lang="en-US" sz="3200" b="1" dirty="0">
                <a:solidFill>
                  <a:schemeClr val="tx1"/>
                </a:solidFill>
                <a:latin typeface="+mn-lt"/>
              </a:rPr>
              <a:t>Caring Responsibility's Form </a:t>
            </a:r>
            <a:r>
              <a:rPr lang="en-US" sz="3200" dirty="0">
                <a:solidFill>
                  <a:schemeClr val="tx1"/>
                </a:solidFill>
                <a:latin typeface="+mn-lt"/>
              </a:rPr>
              <a:t>to support gaining evidence for student carers. Here are some of the questions we ask to get a better understanding of their caring role:</a:t>
            </a:r>
          </a:p>
          <a:p>
            <a:endParaRPr lang="en-US" sz="3200" dirty="0">
              <a:solidFill>
                <a:schemeClr val="tx1"/>
              </a:solidFill>
              <a:latin typeface="+mn-lt"/>
            </a:endParaRPr>
          </a:p>
          <a:p>
            <a:r>
              <a:rPr lang="en-US" sz="2400" b="1" dirty="0">
                <a:solidFill>
                  <a:schemeClr val="tx1"/>
                </a:solidFill>
                <a:latin typeface="+mn-lt"/>
              </a:rPr>
              <a:t>Personal Care </a:t>
            </a:r>
            <a:r>
              <a:rPr lang="en-US" sz="2400" dirty="0">
                <a:solidFill>
                  <a:schemeClr val="tx1"/>
                </a:solidFill>
                <a:latin typeface="+mn-lt"/>
              </a:rPr>
              <a:t>– This can include things like physically helping with washing, getting dressed, changing clothes, physically getting in/out of bed, laundry, cooking, cleaning and shopping.</a:t>
            </a:r>
          </a:p>
          <a:p>
            <a:endParaRPr lang="en-US" sz="2400" dirty="0">
              <a:solidFill>
                <a:schemeClr val="tx1"/>
              </a:solidFill>
              <a:latin typeface="+mn-lt"/>
            </a:endParaRPr>
          </a:p>
          <a:p>
            <a:r>
              <a:rPr lang="en-US" sz="2400" b="1" dirty="0">
                <a:solidFill>
                  <a:schemeClr val="tx1"/>
                </a:solidFill>
                <a:latin typeface="+mn-lt"/>
              </a:rPr>
              <a:t>Medication Support </a:t>
            </a:r>
            <a:r>
              <a:rPr lang="en-US" sz="2400" dirty="0">
                <a:solidFill>
                  <a:schemeClr val="tx1"/>
                </a:solidFill>
                <a:latin typeface="+mn-lt"/>
              </a:rPr>
              <a:t>- </a:t>
            </a:r>
            <a:r>
              <a:rPr lang="en-US" sz="2400" b="0" dirty="0">
                <a:solidFill>
                  <a:srgbClr val="000000"/>
                </a:solidFill>
                <a:effectLst/>
                <a:latin typeface="Aptos" panose="020B0004020202020204" pitchFamily="34" charset="0"/>
              </a:rPr>
              <a:t>This can include things like organising prescriptions, supporting with GP appointments/referrals, collecting prescriptions and supervising medication</a:t>
            </a:r>
            <a:endParaRPr lang="en-US" sz="2400" dirty="0">
              <a:solidFill>
                <a:schemeClr val="tx1"/>
              </a:solidFill>
              <a:latin typeface="+mn-lt"/>
            </a:endParaRPr>
          </a:p>
          <a:p>
            <a:endParaRPr lang="en-US" sz="2400" dirty="0">
              <a:solidFill>
                <a:schemeClr val="tx1"/>
              </a:solidFill>
              <a:latin typeface="+mn-lt"/>
            </a:endParaRPr>
          </a:p>
          <a:p>
            <a:r>
              <a:rPr lang="en-US" sz="2400" b="1" dirty="0">
                <a:solidFill>
                  <a:schemeClr val="tx1"/>
                </a:solidFill>
                <a:latin typeface="+mn-lt"/>
              </a:rPr>
              <a:t>Organisation and Financial Support </a:t>
            </a:r>
            <a:r>
              <a:rPr lang="en-US" sz="2400" dirty="0">
                <a:solidFill>
                  <a:schemeClr val="tx1"/>
                </a:solidFill>
                <a:latin typeface="+mn-lt"/>
              </a:rPr>
              <a:t>- This can include things like organising and paying bills, support with claiming benefits and related applications, managing finances for the person(s) you care for.</a:t>
            </a:r>
          </a:p>
          <a:p>
            <a:endParaRPr lang="en-US" sz="2400" dirty="0">
              <a:solidFill>
                <a:schemeClr val="tx1"/>
              </a:solidFill>
              <a:latin typeface="+mn-lt"/>
            </a:endParaRPr>
          </a:p>
          <a:p>
            <a:r>
              <a:rPr lang="en-US" sz="2400" b="1" dirty="0">
                <a:solidFill>
                  <a:schemeClr val="tx1"/>
                </a:solidFill>
                <a:latin typeface="+mn-lt"/>
              </a:rPr>
              <a:t>Personal Safety Support </a:t>
            </a:r>
            <a:r>
              <a:rPr lang="en-US" sz="2400" dirty="0">
                <a:solidFill>
                  <a:schemeClr val="tx1"/>
                </a:solidFill>
                <a:latin typeface="+mn-lt"/>
              </a:rPr>
              <a:t>- This can include things like managing risks within the house, minimising hazards, safe appliance use and using equipment for support.</a:t>
            </a:r>
          </a:p>
          <a:p>
            <a:endParaRPr lang="en-US" sz="2400" dirty="0">
              <a:solidFill>
                <a:schemeClr val="tx1"/>
              </a:solidFill>
              <a:latin typeface="+mn-lt"/>
            </a:endParaRPr>
          </a:p>
          <a:p>
            <a:r>
              <a:rPr lang="en-US" sz="2400" b="1" dirty="0">
                <a:solidFill>
                  <a:schemeClr val="tx1"/>
                </a:solidFill>
                <a:latin typeface="+mn-lt"/>
              </a:rPr>
              <a:t>Practical Support </a:t>
            </a:r>
            <a:r>
              <a:rPr lang="en-US" sz="2400" dirty="0">
                <a:solidFill>
                  <a:schemeClr val="tx1"/>
                </a:solidFill>
                <a:latin typeface="+mn-lt"/>
              </a:rPr>
              <a:t>- This can include things like responsibility for shopping, attending appointments and meeting social needs of the person(s) you care for. </a:t>
            </a:r>
          </a:p>
          <a:p>
            <a:endParaRPr lang="en-US" sz="2400" dirty="0">
              <a:solidFill>
                <a:schemeClr val="tx1"/>
              </a:solidFill>
              <a:latin typeface="+mn-lt"/>
            </a:endParaRPr>
          </a:p>
          <a:p>
            <a:r>
              <a:rPr lang="en-US" sz="2400" b="1" dirty="0">
                <a:solidFill>
                  <a:schemeClr val="tx1"/>
                </a:solidFill>
                <a:latin typeface="+mn-lt"/>
              </a:rPr>
              <a:t>Emotional Support </a:t>
            </a:r>
            <a:r>
              <a:rPr lang="en-US" sz="2400" dirty="0">
                <a:solidFill>
                  <a:schemeClr val="tx1"/>
                </a:solidFill>
                <a:latin typeface="+mn-lt"/>
              </a:rPr>
              <a:t>- This can include things like offering reassurance, being a point of contact and trusted person.</a:t>
            </a:r>
          </a:p>
          <a:p>
            <a:endParaRPr lang="en-US" sz="3200" dirty="0">
              <a:solidFill>
                <a:schemeClr val="tx1"/>
              </a:solidFill>
              <a:latin typeface="+mn-lt"/>
            </a:endParaRPr>
          </a:p>
          <a:p>
            <a:r>
              <a:rPr lang="en-US" sz="3200" dirty="0">
                <a:solidFill>
                  <a:schemeClr val="tx1"/>
                </a:solidFill>
                <a:latin typeface="+mn-lt"/>
              </a:rPr>
              <a:t>They also provide evidence of the condition of the person they care for. This can be a benefits statement, doctors letter of condition, charity organisation. </a:t>
            </a:r>
          </a:p>
          <a:p>
            <a:r>
              <a:rPr lang="en-US" sz="3200" dirty="0">
                <a:solidFill>
                  <a:schemeClr val="tx1"/>
                </a:solidFill>
                <a:latin typeface="+mn-lt"/>
              </a:rPr>
              <a:t> </a:t>
            </a:r>
          </a:p>
          <a:p>
            <a:pPr marL="457200" indent="-457200">
              <a:buFont typeface="Arial" panose="020B0604020202020204" pitchFamily="34" charset="0"/>
              <a:buChar char="•"/>
            </a:pPr>
            <a:endParaRPr lang="en-US" sz="3200" dirty="0">
              <a:solidFill>
                <a:schemeClr val="tx1"/>
              </a:solidFill>
              <a:latin typeface="+mn-lt"/>
            </a:endParaRPr>
          </a:p>
          <a:p>
            <a:pPr marL="457200" indent="-457200">
              <a:buFont typeface="Arial" panose="020B0604020202020204" pitchFamily="34" charset="0"/>
              <a:buChar char="•"/>
            </a:pPr>
            <a:endParaRPr lang="en-US" sz="3200" dirty="0">
              <a:solidFill>
                <a:schemeClr val="tx1"/>
              </a:solidFill>
              <a:latin typeface="+mn-lt"/>
            </a:endParaRPr>
          </a:p>
          <a:p>
            <a:endParaRPr lang="en-US" sz="3200" dirty="0">
              <a:solidFill>
                <a:schemeClr val="tx1"/>
              </a:solidFill>
              <a:latin typeface="+mn-lt"/>
            </a:endParaRPr>
          </a:p>
          <a:p>
            <a:endParaRPr lang="en-US" sz="3200" dirty="0">
              <a:solidFill>
                <a:schemeClr val="tx1"/>
              </a:solidFill>
              <a:latin typeface="+mn-lt"/>
            </a:endParaRPr>
          </a:p>
        </p:txBody>
      </p:sp>
    </p:spTree>
    <p:extLst>
      <p:ext uri="{BB962C8B-B14F-4D97-AF65-F5344CB8AC3E}">
        <p14:creationId xmlns:p14="http://schemas.microsoft.com/office/powerpoint/2010/main" val="128190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45502C-0CE5-930F-897C-F92C929D69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A00C0A-FA40-E57C-A25B-65BE1B0FF21C}"/>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A2076481-1C85-F0A5-4D55-88D93FD4F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B1F05B73-4016-82A1-1ABD-DC60D3E5C72E}"/>
              </a:ext>
            </a:extLst>
          </p:cNvPr>
          <p:cNvSpPr txBox="1">
            <a:spLocks/>
          </p:cNvSpPr>
          <p:nvPr/>
        </p:nvSpPr>
        <p:spPr>
          <a:xfrm>
            <a:off x="-544192" y="-1504223"/>
            <a:ext cx="24467448" cy="3698285"/>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gn="ctr">
              <a:lnSpc>
                <a:spcPts val="10369"/>
              </a:lnSpc>
              <a:spcBef>
                <a:spcPts val="146"/>
              </a:spcBef>
            </a:pPr>
            <a:r>
              <a:rPr lang="en-US" sz="9200" dirty="0">
                <a:solidFill>
                  <a:schemeClr val="tx1"/>
                </a:solidFill>
                <a:latin typeface="Franklin Gothic Demi"/>
                <a:cs typeface="Marr Sans Regular"/>
              </a:rPr>
              <a:t>Together at Cardiff Support</a:t>
            </a:r>
          </a:p>
        </p:txBody>
      </p:sp>
      <p:sp>
        <p:nvSpPr>
          <p:cNvPr id="35" name="object 2">
            <a:extLst>
              <a:ext uri="{FF2B5EF4-FFF2-40B4-BE49-F238E27FC236}">
                <a16:creationId xmlns:a16="http://schemas.microsoft.com/office/drawing/2014/main" id="{CA8ED0FE-93E3-142B-9725-7B2465616EEE}"/>
              </a:ext>
            </a:extLst>
          </p:cNvPr>
          <p:cNvSpPr txBox="1">
            <a:spLocks/>
          </p:cNvSpPr>
          <p:nvPr/>
        </p:nvSpPr>
        <p:spPr>
          <a:xfrm>
            <a:off x="6925941" y="647544"/>
            <a:ext cx="16997315" cy="13198321"/>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r>
              <a:rPr lang="en-US" sz="3200" dirty="0">
                <a:solidFill>
                  <a:schemeClr val="tx1"/>
                </a:solidFill>
                <a:latin typeface="+mn-lt"/>
              </a:rPr>
              <a:t>Here are the areas of support we offer under Together at Cardiff:</a:t>
            </a:r>
          </a:p>
          <a:p>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One to one advice and guidance with the dedicated contact.</a:t>
            </a:r>
          </a:p>
          <a:p>
            <a:pPr marL="457200" indent="-457200">
              <a:buFont typeface="Arial" panose="020B0604020202020204" pitchFamily="34" charset="0"/>
              <a:buChar char="•"/>
            </a:pPr>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2 Together at Cardiff Cafes per week including out of term time</a:t>
            </a:r>
          </a:p>
          <a:p>
            <a:pPr marL="457200" indent="-457200">
              <a:buFont typeface="Arial" panose="020B0604020202020204" pitchFamily="34" charset="0"/>
              <a:buChar char="•"/>
            </a:pPr>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Together at Cardiff Dinners</a:t>
            </a:r>
          </a:p>
          <a:p>
            <a:pPr marL="457200" indent="-457200">
              <a:buFont typeface="Arial" panose="020B0604020202020204" pitchFamily="34" charset="0"/>
              <a:buChar char="•"/>
            </a:pPr>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Together at Cardiff Reading List</a:t>
            </a:r>
          </a:p>
          <a:p>
            <a:pPr marL="457200" indent="-457200">
              <a:buFont typeface="Arial" panose="020B0604020202020204" pitchFamily="34" charset="0"/>
              <a:buChar char="•"/>
            </a:pPr>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Together at Cardiff Bursary of £1000 per year paid in two installments</a:t>
            </a:r>
          </a:p>
          <a:p>
            <a:pPr marL="457200" indent="-457200">
              <a:buFont typeface="Arial" panose="020B0604020202020204" pitchFamily="34" charset="0"/>
              <a:buChar char="•"/>
            </a:pPr>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Car Parking Permits for commuting in carers   </a:t>
            </a:r>
          </a:p>
          <a:p>
            <a:pPr marL="457200" indent="-457200">
              <a:buFont typeface="Arial" panose="020B0604020202020204" pitchFamily="34" charset="0"/>
              <a:buChar char="•"/>
            </a:pPr>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Library Extensions </a:t>
            </a:r>
          </a:p>
          <a:p>
            <a:pPr marL="457200" indent="-457200">
              <a:buFont typeface="Arial" panose="020B0604020202020204" pitchFamily="34" charset="0"/>
              <a:buChar char="•"/>
            </a:pPr>
            <a:endParaRPr lang="en-US" sz="3600" dirty="0">
              <a:solidFill>
                <a:schemeClr val="tx1"/>
              </a:solidFill>
              <a:latin typeface="+mn-lt"/>
            </a:endParaRPr>
          </a:p>
          <a:p>
            <a:pPr marL="457200" indent="-457200">
              <a:buFont typeface="Arial" panose="020B0604020202020204" pitchFamily="34" charset="0"/>
              <a:buChar char="•"/>
            </a:pPr>
            <a:r>
              <a:rPr lang="en-US" sz="3600" dirty="0">
                <a:solidFill>
                  <a:schemeClr val="tx1"/>
                </a:solidFill>
                <a:latin typeface="+mn-lt"/>
              </a:rPr>
              <a:t>Career Confident – Access to placements and work experience. </a:t>
            </a:r>
            <a:endParaRPr lang="en-US" sz="3200" dirty="0">
              <a:solidFill>
                <a:schemeClr val="tx1"/>
              </a:solidFill>
              <a:latin typeface="+mn-lt"/>
            </a:endParaRPr>
          </a:p>
          <a:p>
            <a:endParaRPr lang="en-US" sz="3200" dirty="0">
              <a:solidFill>
                <a:schemeClr val="tx1"/>
              </a:solidFill>
              <a:latin typeface="+mn-lt"/>
            </a:endParaRPr>
          </a:p>
          <a:p>
            <a:endParaRPr lang="en-US" sz="3200" dirty="0">
              <a:solidFill>
                <a:schemeClr val="tx1"/>
              </a:solidFill>
              <a:latin typeface="+mn-lt"/>
            </a:endParaRPr>
          </a:p>
        </p:txBody>
      </p:sp>
    </p:spTree>
    <p:extLst>
      <p:ext uri="{BB962C8B-B14F-4D97-AF65-F5344CB8AC3E}">
        <p14:creationId xmlns:p14="http://schemas.microsoft.com/office/powerpoint/2010/main" val="180202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9CFBA26-4EE0-C7CC-8013-10441C8181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A787FF-9A2F-1818-3EAB-8914CF0A5788}"/>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CBF29897-C9E5-0EB8-F3B0-72263889C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1FD5CFA6-FA47-D73E-8900-D5F41A5CE3B3}"/>
              </a:ext>
            </a:extLst>
          </p:cNvPr>
          <p:cNvSpPr txBox="1">
            <a:spLocks/>
          </p:cNvSpPr>
          <p:nvPr/>
        </p:nvSpPr>
        <p:spPr>
          <a:xfrm>
            <a:off x="-1564918" y="-1694032"/>
            <a:ext cx="23847602" cy="3698285"/>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gn="ctr">
              <a:lnSpc>
                <a:spcPts val="10369"/>
              </a:lnSpc>
              <a:spcBef>
                <a:spcPts val="146"/>
              </a:spcBef>
            </a:pPr>
            <a:r>
              <a:rPr lang="en-US" sz="9200" dirty="0">
                <a:solidFill>
                  <a:schemeClr val="tx1"/>
                </a:solidFill>
                <a:latin typeface="Franklin Gothic Demi"/>
                <a:cs typeface="Marr Sans Regular"/>
              </a:rPr>
              <a:t>Together at Cardiff Cafes </a:t>
            </a:r>
          </a:p>
        </p:txBody>
      </p:sp>
      <p:pic>
        <p:nvPicPr>
          <p:cNvPr id="8" name="Picture 7" descr="A room with tables and chairs&#10;&#10;AI-generated content may be incorrect.">
            <a:extLst>
              <a:ext uri="{FF2B5EF4-FFF2-40B4-BE49-F238E27FC236}">
                <a16:creationId xmlns:a16="http://schemas.microsoft.com/office/drawing/2014/main" id="{EC247C72-D745-03F4-2DC4-E8EC52192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51707" y="3909204"/>
            <a:ext cx="10518849" cy="7889138"/>
          </a:xfrm>
          <a:prstGeom prst="rect">
            <a:avLst/>
          </a:prstGeom>
        </p:spPr>
      </p:pic>
      <p:pic>
        <p:nvPicPr>
          <p:cNvPr id="10" name="Picture 9" descr="Bean bags with pillows in a room&#10;&#10;AI-generated content may be incorrect.">
            <a:extLst>
              <a:ext uri="{FF2B5EF4-FFF2-40B4-BE49-F238E27FC236}">
                <a16:creationId xmlns:a16="http://schemas.microsoft.com/office/drawing/2014/main" id="{B84F7131-08A2-CB72-7466-1F32C47A84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17178" y="2594348"/>
            <a:ext cx="6798543" cy="5098907"/>
          </a:xfrm>
          <a:prstGeom prst="rect">
            <a:avLst/>
          </a:prstGeom>
        </p:spPr>
      </p:pic>
      <p:pic>
        <p:nvPicPr>
          <p:cNvPr id="12" name="Picture 11" descr="A coffee mugs and a container of candy&#10;&#10;AI-generated content may be incorrect.">
            <a:extLst>
              <a:ext uri="{FF2B5EF4-FFF2-40B4-BE49-F238E27FC236}">
                <a16:creationId xmlns:a16="http://schemas.microsoft.com/office/drawing/2014/main" id="{9AA08C2C-4771-5950-AC00-3492F16BE5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17178" y="8014290"/>
            <a:ext cx="6798543" cy="5098907"/>
          </a:xfrm>
          <a:prstGeom prst="rect">
            <a:avLst/>
          </a:prstGeom>
        </p:spPr>
      </p:pic>
    </p:spTree>
    <p:extLst>
      <p:ext uri="{BB962C8B-B14F-4D97-AF65-F5344CB8AC3E}">
        <p14:creationId xmlns:p14="http://schemas.microsoft.com/office/powerpoint/2010/main" val="3530728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B5FF77-084C-8439-D9AD-EAAC88AA71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F35F928-B9A8-2B15-D96C-586108FE6526}"/>
              </a:ext>
            </a:extLst>
          </p:cNvPr>
          <p:cNvSpPr/>
          <p:nvPr/>
        </p:nvSpPr>
        <p:spPr>
          <a:xfrm flipH="1">
            <a:off x="0" y="-2659"/>
            <a:ext cx="6381749" cy="13716000"/>
          </a:xfrm>
          <a:prstGeom prst="rect">
            <a:avLst/>
          </a:prstGeom>
          <a:solidFill>
            <a:srgbClr val="E425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Red text on a white background&#10;&#10;Description automatically generated">
            <a:extLst>
              <a:ext uri="{FF2B5EF4-FFF2-40B4-BE49-F238E27FC236}">
                <a16:creationId xmlns:a16="http://schemas.microsoft.com/office/drawing/2014/main" id="{C8E1C4CE-D4E4-1519-42FD-D21EE39B1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04" y="5523156"/>
            <a:ext cx="2822140" cy="2822140"/>
          </a:xfrm>
          <a:prstGeom prst="rect">
            <a:avLst/>
          </a:prstGeom>
        </p:spPr>
      </p:pic>
      <p:sp>
        <p:nvSpPr>
          <p:cNvPr id="32" name="object 2">
            <a:extLst>
              <a:ext uri="{FF2B5EF4-FFF2-40B4-BE49-F238E27FC236}">
                <a16:creationId xmlns:a16="http://schemas.microsoft.com/office/drawing/2014/main" id="{7745FD94-A598-C8F0-9085-23C9A63875F0}"/>
              </a:ext>
            </a:extLst>
          </p:cNvPr>
          <p:cNvSpPr txBox="1">
            <a:spLocks/>
          </p:cNvSpPr>
          <p:nvPr/>
        </p:nvSpPr>
        <p:spPr>
          <a:xfrm>
            <a:off x="-1564918" y="-1694032"/>
            <a:ext cx="23847602" cy="3698285"/>
          </a:xfrm>
          <a:prstGeom prst="rect">
            <a:avLst/>
          </a:prstGeom>
        </p:spPr>
        <p:txBody>
          <a:bodyPr vert="horz" wrap="square" lIns="0" tIns="2341718" rIns="0" bIns="0" rtlCol="0" anchor="t">
            <a:spAutoFit/>
          </a:bodyPr>
          <a:lstStyle>
            <a:lvl1pPr>
              <a:defRPr sz="10006" b="0" i="0">
                <a:solidFill>
                  <a:schemeClr val="bg1"/>
                </a:solidFill>
                <a:latin typeface="Georgia" panose="02040502050405020303" pitchFamily="18" charset="0"/>
                <a:ea typeface="+mj-ea"/>
                <a:cs typeface="Georgia" panose="02040502050405020303" pitchFamily="18" charset="0"/>
              </a:defRPr>
            </a:lvl1pPr>
          </a:lstStyle>
          <a:p>
            <a:pPr marL="8396605" algn="ctr">
              <a:lnSpc>
                <a:spcPts val="10369"/>
              </a:lnSpc>
              <a:spcBef>
                <a:spcPts val="146"/>
              </a:spcBef>
            </a:pPr>
            <a:r>
              <a:rPr lang="en-US" sz="9200" dirty="0">
                <a:solidFill>
                  <a:schemeClr val="tx1"/>
                </a:solidFill>
                <a:latin typeface="Franklin Gothic Demi"/>
                <a:cs typeface="Marr Sans Regular"/>
              </a:rPr>
              <a:t>Together at Cardiff  </a:t>
            </a:r>
          </a:p>
        </p:txBody>
      </p:sp>
      <p:pic>
        <p:nvPicPr>
          <p:cNvPr id="6" name="Picture 5" descr="A table with different items on it&#10;&#10;AI-generated content may be incorrect.">
            <a:extLst>
              <a:ext uri="{FF2B5EF4-FFF2-40B4-BE49-F238E27FC236}">
                <a16:creationId xmlns:a16="http://schemas.microsoft.com/office/drawing/2014/main" id="{82012852-B26F-65BC-4E16-53CC8DE7C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417289" y="1720275"/>
            <a:ext cx="5309321" cy="7074378"/>
          </a:xfrm>
          <a:prstGeom prst="rect">
            <a:avLst/>
          </a:prstGeom>
        </p:spPr>
      </p:pic>
      <p:pic>
        <p:nvPicPr>
          <p:cNvPr id="9" name="Picture 8" descr="A group of people standing in a room&#10;&#10;AI-generated content may be incorrect.">
            <a:extLst>
              <a:ext uri="{FF2B5EF4-FFF2-40B4-BE49-F238E27FC236}">
                <a16:creationId xmlns:a16="http://schemas.microsoft.com/office/drawing/2014/main" id="{1A355AA9-1937-894F-20C1-2C6D08193A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72247" y="2549475"/>
            <a:ext cx="7110437" cy="5309322"/>
          </a:xfrm>
          <a:prstGeom prst="rect">
            <a:avLst/>
          </a:prstGeom>
        </p:spPr>
      </p:pic>
      <p:pic>
        <p:nvPicPr>
          <p:cNvPr id="12" name="Picture 11" descr="A group of blue bags with white and blue designs&#10;&#10;AI-generated content may be incorrect.">
            <a:extLst>
              <a:ext uri="{FF2B5EF4-FFF2-40B4-BE49-F238E27FC236}">
                <a16:creationId xmlns:a16="http://schemas.microsoft.com/office/drawing/2014/main" id="{BB491B25-70BE-ADAB-7567-B26ED01939FB}"/>
              </a:ext>
            </a:extLst>
          </p:cNvPr>
          <p:cNvPicPr>
            <a:picLocks noChangeAspect="1"/>
          </p:cNvPicPr>
          <p:nvPr/>
        </p:nvPicPr>
        <p:blipFill>
          <a:blip r:embed="rId6">
            <a:extLst>
              <a:ext uri="{28A0092B-C50C-407E-A947-70E740481C1C}">
                <a14:useLocalDpi xmlns:a14="http://schemas.microsoft.com/office/drawing/2010/main" val="0"/>
              </a:ext>
            </a:extLst>
          </a:blip>
          <a:srcRect t="16394" r="4872" b="12174"/>
          <a:stretch>
            <a:fillRect/>
          </a:stretch>
        </p:blipFill>
        <p:spPr>
          <a:xfrm>
            <a:off x="7534759" y="8205192"/>
            <a:ext cx="7074379" cy="5816009"/>
          </a:xfrm>
          <a:prstGeom prst="rect">
            <a:avLst/>
          </a:prstGeom>
        </p:spPr>
      </p:pic>
      <p:pic>
        <p:nvPicPr>
          <p:cNvPr id="14" name="Picture 13" descr="A group of women sitting at a table&#10;&#10;AI-generated content may be incorrect.">
            <a:extLst>
              <a:ext uri="{FF2B5EF4-FFF2-40B4-BE49-F238E27FC236}">
                <a16:creationId xmlns:a16="http://schemas.microsoft.com/office/drawing/2014/main" id="{7FD472CA-E4CE-C2EA-6AB1-FFD534780F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72247" y="8205192"/>
            <a:ext cx="7485452" cy="5617182"/>
          </a:xfrm>
          <a:prstGeom prst="rect">
            <a:avLst/>
          </a:prstGeom>
        </p:spPr>
      </p:pic>
    </p:spTree>
    <p:extLst>
      <p:ext uri="{BB962C8B-B14F-4D97-AF65-F5344CB8AC3E}">
        <p14:creationId xmlns:p14="http://schemas.microsoft.com/office/powerpoint/2010/main" val="113862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bdeb62-b7f6-430d-a19b-0eae677cbefd" xsi:nil="true"/>
    <lcf76f155ced4ddcb4097134ff3c332f xmlns="a6cd66f0-6d05-438e-b941-b4dccd3a38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883D46E694EA4EBD1619D46AACDFB4" ma:contentTypeVersion="12" ma:contentTypeDescription="Create a new document." ma:contentTypeScope="" ma:versionID="09ac03164b2ec6b10172422aa0dbdff4">
  <xsd:schema xmlns:xsd="http://www.w3.org/2001/XMLSchema" xmlns:xs="http://www.w3.org/2001/XMLSchema" xmlns:p="http://schemas.microsoft.com/office/2006/metadata/properties" xmlns:ns2="a6cd66f0-6d05-438e-b941-b4dccd3a3850" xmlns:ns3="d1bdeb62-b7f6-430d-a19b-0eae677cbefd" targetNamespace="http://schemas.microsoft.com/office/2006/metadata/properties" ma:root="true" ma:fieldsID="839f0150c034251f2f618c41218dcaca" ns2:_="" ns3:_="">
    <xsd:import namespace="a6cd66f0-6d05-438e-b941-b4dccd3a3850"/>
    <xsd:import namespace="d1bdeb62-b7f6-430d-a19b-0eae677cbef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d66f0-6d05-438e-b941-b4dccd3a385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deb62-b7f6-430d-a19b-0eae677cbef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86b4fc3-0741-4a8d-b813-12318b2adca7}" ma:internalName="TaxCatchAll" ma:showField="CatchAllData" ma:web="d1bdeb62-b7f6-430d-a19b-0eae677cbe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85B7CD-51E8-4850-9A03-AEB0E4BA20A9}">
  <ds:schemaRefs>
    <ds:schemaRef ds:uri="http://schemas.microsoft.com/office/2006/documentManagement/types"/>
    <ds:schemaRef ds:uri="http://purl.org/dc/terms/"/>
    <ds:schemaRef ds:uri="http://schemas.microsoft.com/office/2006/metadata/properties"/>
    <ds:schemaRef ds:uri="d1bdeb62-b7f6-430d-a19b-0eae677cbefd"/>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a6cd66f0-6d05-438e-b941-b4dccd3a3850"/>
  </ds:schemaRefs>
</ds:datastoreItem>
</file>

<file path=customXml/itemProps2.xml><?xml version="1.0" encoding="utf-8"?>
<ds:datastoreItem xmlns:ds="http://schemas.openxmlformats.org/officeDocument/2006/customXml" ds:itemID="{284566C5-6A3D-435D-9016-AFE58E811876}">
  <ds:schemaRefs>
    <ds:schemaRef ds:uri="http://schemas.microsoft.com/sharepoint/v3/contenttype/forms"/>
  </ds:schemaRefs>
</ds:datastoreItem>
</file>

<file path=customXml/itemProps3.xml><?xml version="1.0" encoding="utf-8"?>
<ds:datastoreItem xmlns:ds="http://schemas.openxmlformats.org/officeDocument/2006/customXml" ds:itemID="{49F3A730-2EAC-4D75-861A-5E9258ABB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d66f0-6d05-438e-b941-b4dccd3a3850"/>
    <ds:schemaRef ds:uri="d1bdeb62-b7f6-430d-a19b-0eae677cb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emplate/>
  <TotalTime>3</TotalTime>
  <Words>1656</Words>
  <Application>Microsoft Office PowerPoint</Application>
  <PresentationFormat>Custom</PresentationFormat>
  <Paragraphs>172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Calibri Light</vt:lpstr>
      <vt:lpstr>Darby Serif Text Regular</vt:lpstr>
      <vt:lpstr>Franklin Gothic Book</vt:lpstr>
      <vt:lpstr>Franklin Gothic Demi</vt:lpstr>
      <vt:lpstr>Georgia</vt:lpstr>
      <vt:lpstr>Office Theme</vt:lpstr>
      <vt:lpstr>Fostering Belonging and Community for Carers  Lena Smith Together at Cardiff Manager     </vt:lpstr>
      <vt:lpstr>PowerPoint Presentation</vt:lpstr>
      <vt:lpstr>A Tick Box</vt:lpstr>
      <vt:lpstr>But also...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Diolch am wrando  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Selina Harris</dc:creator>
  <cp:lastModifiedBy>Sally Griffin</cp:lastModifiedBy>
  <cp:revision>102</cp:revision>
  <cp:lastPrinted>2025-12-19T11:46:00Z</cp:lastPrinted>
  <dcterms:created xsi:type="dcterms:W3CDTF">2024-07-10T14:51:12Z</dcterms:created>
  <dcterms:modified xsi:type="dcterms:W3CDTF">2025-12-19T11:48:13Z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2024-07-10T00:00:00Z</vt:filetime>
  </property>
  <property fmtid="{D5CDD505-2E9C-101B-9397-08002B2CF9AE}" pid="3" name="Creator">
    <vt:lpwstr>Adobe InDesign 19.4 (Macintosh)</vt:lpwstr>
  </property>
  <property fmtid="{D5CDD505-2E9C-101B-9397-08002B2CF9AE}" pid="4" name="LastSaved">
    <vt:filetime>2024-07-10T00:00:00Z</vt:filetime>
  </property>
  <property fmtid="{D5CDD505-2E9C-101B-9397-08002B2CF9AE}" pid="5" name="Producer">
    <vt:lpwstr>Adobe PDF Library 17.0</vt:lpwstr>
  </property>
  <property fmtid="{D5CDD505-2E9C-101B-9397-08002B2CF9AE}" pid="6" name="ContentTypeId">
    <vt:lpwstr>0x01010092883D46E694EA4EBD1619D46AACDFB4</vt:lpwstr>
  </property>
  <property fmtid="{D5CDD505-2E9C-101B-9397-08002B2CF9AE}" pid="7" name="MediaServiceImageTags">
    <vt:lpwstr/>
  </property>
</Properties>
</file>