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1" r:id="rId2"/>
  </p:sldMasterIdLst>
  <p:notesMasterIdLst>
    <p:notesMasterId r:id="rId31"/>
  </p:notesMasterIdLst>
  <p:sldIdLst>
    <p:sldId id="2475" r:id="rId3"/>
    <p:sldId id="618" r:id="rId4"/>
    <p:sldId id="2556" r:id="rId5"/>
    <p:sldId id="2446" r:id="rId6"/>
    <p:sldId id="534" r:id="rId7"/>
    <p:sldId id="535" r:id="rId8"/>
    <p:sldId id="556" r:id="rId9"/>
    <p:sldId id="555" r:id="rId10"/>
    <p:sldId id="541" r:id="rId11"/>
    <p:sldId id="542" r:id="rId12"/>
    <p:sldId id="558" r:id="rId13"/>
    <p:sldId id="557" r:id="rId14"/>
    <p:sldId id="571" r:id="rId15"/>
    <p:sldId id="2561" r:id="rId16"/>
    <p:sldId id="2484" r:id="rId17"/>
    <p:sldId id="2563" r:id="rId18"/>
    <p:sldId id="2562" r:id="rId19"/>
    <p:sldId id="2552" r:id="rId20"/>
    <p:sldId id="2553" r:id="rId21"/>
    <p:sldId id="2559" r:id="rId22"/>
    <p:sldId id="2554" r:id="rId23"/>
    <p:sldId id="2555" r:id="rId24"/>
    <p:sldId id="2541" r:id="rId25"/>
    <p:sldId id="2542" r:id="rId26"/>
    <p:sldId id="2558" r:id="rId27"/>
    <p:sldId id="2565" r:id="rId28"/>
    <p:sldId id="2564" r:id="rId29"/>
    <p:sldId id="2479"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2F3342"/>
    <a:srgbClr val="0086E8"/>
    <a:srgbClr val="426B9F"/>
    <a:srgbClr val="A284E8"/>
    <a:srgbClr val="6AC2FC"/>
    <a:srgbClr val="61B1E6"/>
    <a:srgbClr val="4F81BD"/>
    <a:srgbClr val="6185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2508" y="4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00" d="100"/>
          <a:sy n="100" d="100"/>
        </p:scale>
        <p:origin x="920"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291BCE-45FF-F14A-837A-AFE28DA97579}" type="datetimeFigureOut">
              <a:t>9/15/2020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95FDD1-7F00-6C4C-B460-131058E6E394}" type="slidenum">
              <a:t>‹#›</a:t>
            </a:fld>
            <a:endParaRPr lang="en-US"/>
          </a:p>
        </p:txBody>
      </p:sp>
    </p:spTree>
    <p:extLst>
      <p:ext uri="{BB962C8B-B14F-4D97-AF65-F5344CB8AC3E}">
        <p14:creationId xmlns:p14="http://schemas.microsoft.com/office/powerpoint/2010/main" val="255558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ucl.ac.uk/learning-designer"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hdl.handle.net/1794/11736"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Online pedagogy is based on exactly the same theories about how we learn as all other kinds of face-to-face and remote pedagogies. But they are instantiated in very different ways from our conventional methods. Students’ learning processes still work the same way, but our ways of coaxing them to learn have to be very different.</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9995FDD1-7F00-6C4C-B460-131058E6E394}" type="slidenum">
              <a:t>1</a:t>
            </a:fld>
            <a:endParaRPr lang="en-US"/>
          </a:p>
        </p:txBody>
      </p:sp>
    </p:spTree>
    <p:extLst>
      <p:ext uri="{BB962C8B-B14F-4D97-AF65-F5344CB8AC3E}">
        <p14:creationId xmlns:p14="http://schemas.microsoft.com/office/powerpoint/2010/main" val="2431993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a:solidFill>
                  <a:schemeClr val="tx1"/>
                </a:solidFill>
                <a:effectLst/>
                <a:latin typeface="+mn-lt"/>
                <a:ea typeface="+mn-ea"/>
                <a:cs typeface="+mn-cs"/>
              </a:rPr>
              <a:t>The same iterations happen with ‘learning through discussion’, </a:t>
            </a:r>
            <a:endParaRPr lang="en-GB"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 where the social construction of ideas helps learners develop their concepts; then generate questions, they receive feedback from their peers, and respond  with answers to their questions, and again these iterations engage them in the process of developing their concepts further.</a:t>
            </a:r>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338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a:solidFill>
                  <a:schemeClr val="tx1"/>
                </a:solidFill>
                <a:effectLst/>
                <a:latin typeface="+mn-lt"/>
                <a:ea typeface="+mn-ea"/>
                <a:cs typeface="+mn-cs"/>
              </a:rPr>
              <a:t>Similarly, for ‘learning through collaboration’, </a:t>
            </a:r>
          </a:p>
          <a:p>
            <a:r>
              <a:rPr lang="en-US" sz="1200" kern="1200">
                <a:solidFill>
                  <a:schemeClr val="tx1"/>
                </a:solidFill>
                <a:effectLst/>
                <a:latin typeface="+mn-lt"/>
                <a:ea typeface="+mn-ea"/>
                <a:cs typeface="+mn-cs"/>
              </a:rPr>
              <a:t>- each learner is learning through practice by using the learning environment.</a:t>
            </a:r>
          </a:p>
          <a:p>
            <a:pPr marL="171450" indent="-171450">
              <a:buFontTx/>
              <a:buChar char="-"/>
            </a:pPr>
            <a:r>
              <a:rPr lang="en-US" sz="1200" kern="1200">
                <a:solidFill>
                  <a:schemeClr val="tx1"/>
                </a:solidFill>
                <a:effectLst/>
                <a:latin typeface="+mn-lt"/>
                <a:ea typeface="+mn-ea"/>
                <a:cs typeface="+mn-cs"/>
              </a:rPr>
              <a:t>At the same time, they are discussing </a:t>
            </a:r>
          </a:p>
          <a:p>
            <a:pPr marL="171450" indent="-171450">
              <a:buFontTx/>
              <a:buChar char="-"/>
            </a:pPr>
            <a:r>
              <a:rPr lang="en-US" sz="1200" kern="1200">
                <a:solidFill>
                  <a:schemeClr val="tx1"/>
                </a:solidFill>
                <a:effectLst/>
                <a:latin typeface="+mn-lt"/>
                <a:ea typeface="+mn-ea"/>
                <a:cs typeface="+mn-cs"/>
              </a:rPr>
              <a:t>and then sharing practice, and also linking the two.</a:t>
            </a:r>
          </a:p>
          <a:p>
            <a:pPr marL="0" indent="0">
              <a:buFontTx/>
              <a:buNone/>
            </a:pPr>
            <a:r>
              <a:rPr lang="en-US" sz="1200" kern="1200">
                <a:solidFill>
                  <a:schemeClr val="tx1"/>
                </a:solidFill>
                <a:effectLst/>
                <a:latin typeface="+mn-lt"/>
                <a:ea typeface="+mn-ea"/>
                <a:cs typeface="+mn-cs"/>
              </a:rPr>
              <a:t>Again, this type of learning helps them develop both concepts and practice, but in this case enriched by this social learning context. Collaboration takes them beyond discussion to having to negotiate what they do in practice, so it is more engaging than discussion alone, or practice alone. They have feedback both from the practice environment and from discussion and negotiation with their peers.</a:t>
            </a:r>
          </a:p>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0411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baseline="0">
                <a:solidFill>
                  <a:schemeClr val="tx1"/>
                </a:solidFill>
                <a:effectLst/>
                <a:latin typeface="+mn-lt"/>
                <a:ea typeface="+mn-ea"/>
                <a:cs typeface="+mn-cs"/>
              </a:rPr>
              <a:t>A</a:t>
            </a:r>
            <a:r>
              <a:rPr lang="en-US" sz="1200" kern="1200">
                <a:solidFill>
                  <a:schemeClr val="tx1"/>
                </a:solidFill>
                <a:effectLst/>
                <a:latin typeface="+mn-lt"/>
                <a:ea typeface="+mn-ea"/>
                <a:cs typeface="+mn-cs"/>
              </a:rPr>
              <a:t>nd finally, ‘learning through production’, is where </a:t>
            </a:r>
          </a:p>
          <a:p>
            <a:pPr marL="171450" indent="-171450">
              <a:buFontTx/>
              <a:buChar char="-"/>
            </a:pPr>
            <a:r>
              <a:rPr lang="en-US" sz="1200" kern="1200">
                <a:solidFill>
                  <a:schemeClr val="tx1"/>
                </a:solidFill>
                <a:effectLst/>
                <a:latin typeface="+mn-lt"/>
                <a:ea typeface="+mn-ea"/>
                <a:cs typeface="+mn-cs"/>
              </a:rPr>
              <a:t>they reflect on and represent what they have learned, to communicate it to the teacher. Here they have to connect up concepts and practice, and then produce an essay, or performance,</a:t>
            </a:r>
            <a:r>
              <a:rPr lang="en-US" sz="1200" kern="1200" baseline="0">
                <a:solidFill>
                  <a:schemeClr val="tx1"/>
                </a:solidFill>
                <a:effectLst/>
                <a:latin typeface="+mn-lt"/>
                <a:ea typeface="+mn-ea"/>
                <a:cs typeface="+mn-cs"/>
              </a:rPr>
              <a:t> or presentation to show what they have learned.</a:t>
            </a:r>
          </a:p>
          <a:p>
            <a:pPr marL="0" indent="0">
              <a:buFontTx/>
              <a:buNone/>
            </a:pPr>
            <a:r>
              <a:rPr lang="en-US" sz="1200" kern="1200" baseline="0">
                <a:solidFill>
                  <a:schemeClr val="tx1"/>
                </a:solidFill>
                <a:effectLst/>
                <a:latin typeface="+mn-lt"/>
                <a:ea typeface="+mn-ea"/>
                <a:cs typeface="+mn-cs"/>
              </a:rPr>
              <a:t>- and then the feedback should enhance and consolidate their learning.</a:t>
            </a:r>
          </a:p>
          <a:p>
            <a:pPr marL="0" indent="0">
              <a:buFontTx/>
              <a:buNone/>
            </a:pPr>
            <a:endParaRPr lang="en-US" sz="120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a:solidFill>
                  <a:schemeClr val="tx1"/>
                </a:solidFill>
                <a:effectLst/>
                <a:latin typeface="+mn-lt"/>
                <a:ea typeface="+mn-ea"/>
                <a:cs typeface="+mn-cs"/>
              </a:rPr>
              <a:t>Learning through production is what we’re using in assessment. This where learners always have to produce evidence to demonstrate what they have learned. And if the learner has to produce something for the teacher, or for the class, it’s motivating - that’s why we use assessment to persuade students to focus on their learning process.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39167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kern="1200">
                <a:solidFill>
                  <a:schemeClr val="tx1"/>
                </a:solidFill>
                <a:effectLst/>
                <a:latin typeface="+mn-lt"/>
                <a:ea typeface="+mn-ea"/>
                <a:cs typeface="+mn-cs"/>
              </a:rPr>
              <a:t>This is the complete Conversational Framework, embracing all 6 learning types, which all work to complement and enhance each other, although each is distinctive from the others.</a:t>
            </a:r>
          </a:p>
          <a:p>
            <a:r>
              <a:rPr lang="en-GB" sz="1200" kern="1200">
                <a:solidFill>
                  <a:schemeClr val="tx1"/>
                </a:solidFill>
                <a:effectLst/>
                <a:latin typeface="+mn-lt"/>
                <a:ea typeface="+mn-ea"/>
                <a:cs typeface="+mn-cs"/>
              </a:rPr>
              <a:t>It derives from a wide range of research studies and teaching-learning theories,</a:t>
            </a:r>
          </a:p>
          <a:p>
            <a:pPr marL="171450" indent="-171450">
              <a:buFontTx/>
              <a:buChar char="-"/>
            </a:pPr>
            <a:r>
              <a:rPr lang="en-GB" sz="1200" kern="1200">
                <a:solidFill>
                  <a:schemeClr val="tx1"/>
                </a:solidFill>
                <a:effectLst/>
                <a:latin typeface="+mn-lt"/>
                <a:ea typeface="+mn-ea"/>
                <a:cs typeface="+mn-cs"/>
              </a:rPr>
              <a:t>here are a few of them. The work of each of these theorists can be located primarily in at least one part of the framework:</a:t>
            </a:r>
          </a:p>
          <a:p>
            <a:pPr marL="171450" indent="-171450">
              <a:buFontTx/>
              <a:buChar char="-"/>
            </a:pPr>
            <a:r>
              <a:rPr lang="en-GB" sz="1200" kern="1200">
                <a:solidFill>
                  <a:schemeClr val="tx1"/>
                </a:solidFill>
                <a:effectLst/>
                <a:latin typeface="+mn-lt"/>
                <a:ea typeface="+mn-ea"/>
                <a:cs typeface="+mn-cs"/>
              </a:rPr>
              <a:t>Ference Marton, who introduced the idea of the deep approach to learning, and his Variation Theory to explain how learning through acquisition could work</a:t>
            </a:r>
          </a:p>
          <a:p>
            <a:pPr marL="171450" indent="-171450">
              <a:buFontTx/>
              <a:buChar char="-"/>
            </a:pPr>
            <a:r>
              <a:rPr lang="en-GB" sz="1200" kern="1200">
                <a:solidFill>
                  <a:schemeClr val="tx1"/>
                </a:solidFill>
                <a:effectLst/>
                <a:latin typeface="+mn-lt"/>
                <a:ea typeface="+mn-ea"/>
                <a:cs typeface="+mn-cs"/>
              </a:rPr>
              <a:t>John Bransford, whose joint book on How People Learn covered everything, but especially learning through acquisition and inquiry.</a:t>
            </a:r>
          </a:p>
          <a:p>
            <a:pPr marL="171450" indent="-171450">
              <a:buFontTx/>
              <a:buChar char="-"/>
            </a:pPr>
            <a:r>
              <a:rPr lang="en-GB" sz="1200" kern="1200">
                <a:solidFill>
                  <a:schemeClr val="tx1"/>
                </a:solidFill>
                <a:effectLst/>
                <a:latin typeface="+mn-lt"/>
                <a:ea typeface="+mn-ea"/>
                <a:cs typeface="+mn-cs"/>
              </a:rPr>
              <a:t>John Dewey, who prefigured everything here a century ago, but is especially remembered for experiential learning</a:t>
            </a:r>
          </a:p>
          <a:p>
            <a:pPr marL="171450" indent="-171450">
              <a:buFontTx/>
              <a:buChar char="-"/>
            </a:pPr>
            <a:r>
              <a:rPr lang="en-GB" sz="1200" kern="1200">
                <a:solidFill>
                  <a:schemeClr val="tx1"/>
                </a:solidFill>
                <a:effectLst/>
                <a:latin typeface="+mn-lt"/>
                <a:ea typeface="+mn-ea"/>
                <a:cs typeface="+mn-cs"/>
              </a:rPr>
              <a:t>Seymour Papert who embedded the learning of concepts within the doing of practice</a:t>
            </a:r>
          </a:p>
          <a:p>
            <a:pPr marL="171450" indent="-171450">
              <a:buFontTx/>
              <a:buChar char="-"/>
            </a:pPr>
            <a:r>
              <a:rPr lang="en-GB" sz="1200" kern="1200">
                <a:solidFill>
                  <a:schemeClr val="tx1"/>
                </a:solidFill>
                <a:effectLst/>
                <a:latin typeface="+mn-lt"/>
                <a:ea typeface="+mn-ea"/>
                <a:cs typeface="+mn-cs"/>
              </a:rPr>
              <a:t>John Hattie, who focused our attention on the role of feedback in learning</a:t>
            </a:r>
          </a:p>
          <a:p>
            <a:pPr marL="171450" indent="-171450">
              <a:buFontTx/>
              <a:buChar char="-"/>
            </a:pPr>
            <a:r>
              <a:rPr lang="en-GB" sz="1200" kern="1200">
                <a:solidFill>
                  <a:schemeClr val="tx1"/>
                </a:solidFill>
                <a:effectLst/>
                <a:latin typeface="+mn-lt"/>
                <a:ea typeface="+mn-ea"/>
                <a:cs typeface="+mn-cs"/>
              </a:rPr>
              <a:t>Jean Piaget who showed how conceptual development was based on practical interaction with the world</a:t>
            </a:r>
          </a:p>
          <a:p>
            <a:pPr marL="171450" indent="-171450">
              <a:buFontTx/>
              <a:buChar char="-"/>
            </a:pPr>
            <a:r>
              <a:rPr lang="en-GB" sz="1200" kern="1200">
                <a:solidFill>
                  <a:schemeClr val="tx1"/>
                </a:solidFill>
                <a:effectLst/>
                <a:latin typeface="+mn-lt"/>
                <a:ea typeface="+mn-ea"/>
                <a:cs typeface="+mn-cs"/>
              </a:rPr>
              <a:t>Lev Vygostrky, who did so much to emphasise the importance of social learning</a:t>
            </a:r>
          </a:p>
          <a:p>
            <a:pPr marL="171450" indent="-171450">
              <a:buFontTx/>
              <a:buChar char="-"/>
            </a:pPr>
            <a:r>
              <a:rPr lang="en-GB" sz="1200" kern="1200">
                <a:solidFill>
                  <a:schemeClr val="tx1"/>
                </a:solidFill>
                <a:effectLst/>
                <a:latin typeface="+mn-lt"/>
                <a:ea typeface="+mn-ea"/>
                <a:cs typeface="+mn-cs"/>
              </a:rPr>
              <a:t>Peter Senge, who saw how collaborative learning led to knowledge creation</a:t>
            </a:r>
          </a:p>
          <a:p>
            <a:pPr marL="171450" indent="-171450">
              <a:buFontTx/>
              <a:buChar char="-"/>
            </a:pPr>
            <a:r>
              <a:rPr lang="en-GB" sz="1200" kern="1200">
                <a:solidFill>
                  <a:schemeClr val="tx1"/>
                </a:solidFill>
                <a:effectLst/>
                <a:latin typeface="+mn-lt"/>
                <a:ea typeface="+mn-ea"/>
                <a:cs typeface="+mn-cs"/>
              </a:rPr>
              <a:t>and John Seely Brown, who latterly focused so much on the importance of learning through making.</a:t>
            </a:r>
          </a:p>
          <a:p>
            <a:pPr marL="0" indent="0">
              <a:buFontTx/>
              <a:buNone/>
            </a:pPr>
            <a:r>
              <a:rPr lang="en-GB" sz="1200" kern="1200">
                <a:solidFill>
                  <a:schemeClr val="tx1"/>
                </a:solidFill>
                <a:effectLst/>
                <a:latin typeface="+mn-lt"/>
                <a:ea typeface="+mn-ea"/>
                <a:cs typeface="+mn-cs"/>
              </a:rPr>
              <a:t>I hope you will find a place for your favourite theorist somewhere on the framework.</a:t>
            </a:r>
          </a:p>
          <a:p>
            <a:pPr marL="0" indent="0">
              <a:buFontTx/>
              <a:buNone/>
            </a:pPr>
            <a:r>
              <a:rPr lang="en-GB" sz="1200" kern="1200">
                <a:solidFill>
                  <a:schemeClr val="tx1"/>
                </a:solidFill>
                <a:effectLst/>
                <a:latin typeface="+mn-lt"/>
                <a:ea typeface="+mn-ea"/>
                <a:cs typeface="+mn-cs"/>
              </a:rPr>
              <a:t>Of course, it is a simplification, but that’s what we need, as we design for learning - it has to be usable, not over-complex.</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1289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a:solidFill>
                  <a:schemeClr val="tx1"/>
                </a:solidFill>
                <a:effectLst/>
                <a:latin typeface="+mn-lt"/>
                <a:ea typeface="+mn-ea"/>
                <a:cs typeface="+mn-cs"/>
              </a:rPr>
              <a:t>So</a:t>
            </a:r>
            <a:r>
              <a:rPr lang="en-US" sz="1200" kern="1200" baseline="0">
                <a:solidFill>
                  <a:schemeClr val="tx1"/>
                </a:solidFill>
                <a:effectLst/>
                <a:latin typeface="+mn-lt"/>
                <a:ea typeface="+mn-ea"/>
                <a:cs typeface="+mn-cs"/>
              </a:rPr>
              <a:t> f</a:t>
            </a:r>
            <a:r>
              <a:rPr lang="en-US" sz="1200" kern="1200">
                <a:solidFill>
                  <a:schemeClr val="tx1"/>
                </a:solidFill>
                <a:effectLst/>
                <a:latin typeface="+mn-lt"/>
                <a:ea typeface="+mn-ea"/>
                <a:cs typeface="+mn-cs"/>
              </a:rPr>
              <a:t>or the teacher, the message of the Conversational Framework is that ideally we design learning sessions that use several of these types of learning to keep those cycles going.</a:t>
            </a:r>
          </a:p>
          <a:p>
            <a:r>
              <a:rPr lang="en-US" sz="1200" kern="1200">
                <a:solidFill>
                  <a:schemeClr val="tx1"/>
                </a:solidFill>
                <a:effectLst/>
                <a:latin typeface="+mn-lt"/>
                <a:ea typeface="+mn-ea"/>
                <a:cs typeface="+mn-cs"/>
              </a:rPr>
              <a:t>There’s no special ordering to this.</a:t>
            </a:r>
            <a:r>
              <a:rPr lang="en-US" sz="1200" kern="1200" baseline="0">
                <a:solidFill>
                  <a:schemeClr val="tx1"/>
                </a:solidFill>
                <a:effectLst/>
                <a:latin typeface="+mn-lt"/>
                <a:ea typeface="+mn-ea"/>
                <a:cs typeface="+mn-cs"/>
              </a:rPr>
              <a:t> We should try to get a</a:t>
            </a:r>
            <a:r>
              <a:rPr lang="en-US" sz="1200" kern="1200">
                <a:solidFill>
                  <a:schemeClr val="tx1"/>
                </a:solidFill>
                <a:effectLst/>
                <a:latin typeface="+mn-lt"/>
                <a:ea typeface="+mn-ea"/>
                <a:cs typeface="+mn-cs"/>
              </a:rPr>
              <a:t>ll these cycles continually iterating as much as possible to promote learning, and for any one session they can start anywhere.</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We’re familiar with the wide range of methods we use in conventional teaching and learning – the technologies of </a:t>
            </a:r>
          </a:p>
          <a:p>
            <a:pPr marL="171450" indent="-171450">
              <a:buFontTx/>
              <a:buChar char="-"/>
            </a:pPr>
            <a:r>
              <a:rPr lang="en-GB" sz="1200" kern="1200">
                <a:solidFill>
                  <a:schemeClr val="tx1"/>
                </a:solidFill>
                <a:effectLst/>
                <a:latin typeface="+mn-lt"/>
                <a:ea typeface="+mn-ea"/>
                <a:cs typeface="+mn-cs"/>
              </a:rPr>
              <a:t>Lectures,</a:t>
            </a:r>
          </a:p>
          <a:p>
            <a:pPr marL="171450" indent="-171450">
              <a:buFontTx/>
              <a:buChar char="-"/>
            </a:pPr>
            <a:r>
              <a:rPr lang="en-GB" sz="1200" kern="1200">
                <a:solidFill>
                  <a:schemeClr val="tx1"/>
                </a:solidFill>
                <a:effectLst/>
                <a:latin typeface="+mn-lt"/>
                <a:ea typeface="+mn-ea"/>
                <a:cs typeface="+mn-cs"/>
              </a:rPr>
              <a:t>The library, </a:t>
            </a:r>
          </a:p>
          <a:p>
            <a:pPr marL="171450" indent="-171450">
              <a:buFontTx/>
              <a:buChar char="-"/>
            </a:pPr>
            <a:r>
              <a:rPr lang="en-GB" sz="1200" kern="1200">
                <a:solidFill>
                  <a:schemeClr val="tx1"/>
                </a:solidFill>
                <a:effectLst/>
                <a:latin typeface="+mn-lt"/>
                <a:ea typeface="+mn-ea"/>
                <a:cs typeface="+mn-cs"/>
              </a:rPr>
              <a:t>Labs, </a:t>
            </a:r>
          </a:p>
          <a:p>
            <a:pPr marL="171450" indent="-171450">
              <a:buFontTx/>
              <a:buChar char="-"/>
            </a:pPr>
            <a:r>
              <a:rPr lang="en-GB" sz="1200" kern="1200">
                <a:solidFill>
                  <a:schemeClr val="tx1"/>
                </a:solidFill>
                <a:effectLst/>
                <a:latin typeface="+mn-lt"/>
                <a:ea typeface="+mn-ea"/>
                <a:cs typeface="+mn-cs"/>
              </a:rPr>
              <a:t>Discussion groups,</a:t>
            </a:r>
          </a:p>
          <a:p>
            <a:pPr marL="171450" indent="-171450">
              <a:buFontTx/>
              <a:buChar char="-"/>
            </a:pPr>
            <a:r>
              <a:rPr lang="en-GB" sz="1200" kern="1200">
                <a:solidFill>
                  <a:schemeClr val="tx1"/>
                </a:solidFill>
                <a:effectLst/>
                <a:latin typeface="+mn-lt"/>
                <a:ea typeface="+mn-ea"/>
                <a:cs typeface="+mn-cs"/>
              </a:rPr>
              <a:t>Group projects</a:t>
            </a:r>
          </a:p>
          <a:p>
            <a:pPr marL="171450" indent="-171450">
              <a:buFontTx/>
              <a:buChar char="-"/>
            </a:pPr>
            <a:r>
              <a:rPr lang="en-GB" sz="1200" kern="1200">
                <a:solidFill>
                  <a:schemeClr val="tx1"/>
                </a:solidFill>
                <a:effectLst/>
                <a:latin typeface="+mn-lt"/>
                <a:ea typeface="+mn-ea"/>
                <a:cs typeface="+mn-cs"/>
              </a:rPr>
              <a:t>And writing a report to show what has been learned. </a:t>
            </a:r>
          </a:p>
          <a:p>
            <a:pPr marL="0" indent="0">
              <a:buFontTx/>
              <a:buNone/>
            </a:pPr>
            <a:r>
              <a:rPr lang="en-GB" sz="1200" kern="1200">
                <a:solidFill>
                  <a:schemeClr val="tx1"/>
                </a:solidFill>
                <a:effectLst/>
                <a:latin typeface="+mn-lt"/>
                <a:ea typeface="+mn-ea"/>
                <a:cs typeface="+mn-cs"/>
              </a:rPr>
              <a:t>So as teachers we try to encourage all these types of learning.</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8573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sz="1200" kern="1200">
                <a:solidFill>
                  <a:schemeClr val="tx1"/>
                </a:solidFill>
                <a:effectLst/>
                <a:latin typeface="+mn-lt"/>
                <a:ea typeface="+mn-ea"/>
                <a:cs typeface="+mn-cs"/>
              </a:rPr>
              <a:t>With online learning we have a much wider range of technologies we can use to design for learning. This is just a small selection:</a:t>
            </a:r>
          </a:p>
          <a:p>
            <a:pPr marL="171450" indent="-171450">
              <a:buFontTx/>
              <a:buChar char="-"/>
            </a:pPr>
            <a:r>
              <a:rPr lang="en-GB" sz="1200" kern="1200">
                <a:solidFill>
                  <a:schemeClr val="tx1"/>
                </a:solidFill>
                <a:effectLst/>
                <a:latin typeface="+mn-lt"/>
                <a:ea typeface="+mn-ea"/>
                <a:cs typeface="+mn-cs"/>
              </a:rPr>
              <a:t>For acquistion, Using digital images or videos</a:t>
            </a:r>
          </a:p>
          <a:p>
            <a:pPr marL="171450" indent="-171450">
              <a:buFontTx/>
              <a:buChar char="-"/>
            </a:pPr>
            <a:r>
              <a:rPr lang="en-GB" sz="1200" kern="1200">
                <a:solidFill>
                  <a:schemeClr val="tx1"/>
                </a:solidFill>
                <a:effectLst/>
                <a:latin typeface="+mn-lt"/>
                <a:ea typeface="+mn-ea"/>
                <a:cs typeface="+mn-cs"/>
              </a:rPr>
              <a:t>For inquiry, exploring the internet</a:t>
            </a:r>
          </a:p>
          <a:p>
            <a:pPr marL="171450" indent="-171450">
              <a:buFontTx/>
              <a:buChar char="-"/>
            </a:pPr>
            <a:r>
              <a:rPr lang="en-GB" sz="1200" kern="1200">
                <a:solidFill>
                  <a:schemeClr val="tx1"/>
                </a:solidFill>
                <a:effectLst/>
                <a:latin typeface="+mn-lt"/>
                <a:ea typeface="+mn-ea"/>
                <a:cs typeface="+mn-cs"/>
              </a:rPr>
              <a:t>For practice, testing a digital model - and here the digital environment itself is giving the students feedback on their actions, showing them the results of their actions, and how close they are to the goal.</a:t>
            </a:r>
          </a:p>
          <a:p>
            <a:pPr marL="171450" indent="-171450">
              <a:buFontTx/>
              <a:buChar char="-"/>
            </a:pPr>
            <a:r>
              <a:rPr lang="en-GB" sz="1200" kern="1200">
                <a:solidFill>
                  <a:schemeClr val="tx1"/>
                </a:solidFill>
                <a:effectLst/>
                <a:latin typeface="+mn-lt"/>
                <a:ea typeface="+mn-ea"/>
                <a:cs typeface="+mn-cs"/>
              </a:rPr>
              <a:t>For discussion, using text chat or Mentimetre</a:t>
            </a:r>
          </a:p>
          <a:p>
            <a:pPr marL="171450" indent="-171450">
              <a:buFontTx/>
              <a:buChar char="-"/>
            </a:pPr>
            <a:r>
              <a:rPr lang="en-GB" sz="1200" kern="1200">
                <a:solidFill>
                  <a:schemeClr val="tx1"/>
                </a:solidFill>
                <a:effectLst/>
                <a:latin typeface="+mn-lt"/>
                <a:ea typeface="+mn-ea"/>
                <a:cs typeface="+mn-cs"/>
              </a:rPr>
              <a:t>For collaboration, drafting a wiki</a:t>
            </a:r>
          </a:p>
          <a:p>
            <a:pPr marL="171450" indent="-171450">
              <a:buFontTx/>
              <a:buChar char="-"/>
            </a:pPr>
            <a:r>
              <a:rPr lang="en-GB" sz="1200" kern="1200">
                <a:solidFill>
                  <a:schemeClr val="tx1"/>
                </a:solidFill>
                <a:effectLst/>
                <a:latin typeface="+mn-lt"/>
                <a:ea typeface="+mn-ea"/>
                <a:cs typeface="+mn-cs"/>
              </a:rPr>
              <a:t>and for produciion, making a website</a:t>
            </a:r>
          </a:p>
          <a:p>
            <a:pPr marL="0" indent="0">
              <a:buFontTx/>
              <a:buNone/>
            </a:pPr>
            <a:r>
              <a:rPr lang="en-GB" sz="1200" kern="1200">
                <a:solidFill>
                  <a:schemeClr val="tx1"/>
                </a:solidFill>
                <a:effectLst/>
                <a:latin typeface="+mn-lt"/>
                <a:ea typeface="+mn-ea"/>
                <a:cs typeface="+mn-cs"/>
              </a:rPr>
              <a:t>With digital and online technologies we have a huge new playbox of intriguing ways of supporting these different types of learning.</a:t>
            </a:r>
          </a:p>
          <a:p>
            <a:pPr marL="171450" indent="-171450">
              <a:buFontTx/>
              <a:buChar cha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528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sz="1200" kern="1200">
                <a:solidFill>
                  <a:schemeClr val="tx1"/>
                </a:solidFill>
                <a:effectLst/>
                <a:latin typeface="+mn-lt"/>
                <a:ea typeface="+mn-ea"/>
                <a:cs typeface="+mn-cs"/>
              </a:rPr>
              <a:t>Discussion: </a:t>
            </a:r>
            <a:r>
              <a:rPr lang="en-GB" sz="1200" i="1" kern="1200">
                <a:solidFill>
                  <a:schemeClr val="tx1"/>
                </a:solidFill>
                <a:effectLst/>
                <a:latin typeface="+mn-lt"/>
                <a:ea typeface="+mn-ea"/>
                <a:cs typeface="+mn-cs"/>
              </a:rPr>
              <a:t>To what extent can you </a:t>
            </a:r>
            <a:r>
              <a:rPr kumimoji="0" lang="en-US" sz="1200" b="0" i="1" u="none" strike="noStrike" kern="1200" cap="none" spc="0" normalizeH="0" baseline="0" noProof="0">
                <a:ln>
                  <a:noFill/>
                </a:ln>
                <a:solidFill>
                  <a:srgbClr val="800000"/>
                </a:solidFill>
                <a:effectLst/>
                <a:uLnTx/>
                <a:uFillTx/>
                <a:latin typeface="Arial" charset="0"/>
                <a:ea typeface="ＭＳ Ｐゴシック" charset="-128"/>
                <a:cs typeface="ＭＳ Ｐゴシック" charset="-128"/>
              </a:rPr>
              <a:t>see how to map your students’ learning activities to the framework?</a:t>
            </a:r>
            <a:endParaRPr lang="en-GB" sz="1200" kern="1200">
              <a:solidFill>
                <a:schemeClr val="tx1"/>
              </a:solidFill>
              <a:effectLst/>
              <a:latin typeface="+mn-lt"/>
              <a:ea typeface="+mn-ea"/>
              <a:cs typeface="+mn-cs"/>
            </a:endParaRPr>
          </a:p>
          <a:p>
            <a:pPr marL="171450" indent="-171450">
              <a:buFontTx/>
              <a:buChar char="-"/>
            </a:pP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978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we look at: </a:t>
            </a:r>
            <a:r>
              <a:rPr lang="en-US" sz="1200">
                <a:solidFill>
                  <a:srgbClr val="C00000"/>
                </a:solidFill>
              </a:rPr>
              <a:t>Building teaching community knowledge of how to manage equity and engagement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9995FDD1-7F00-6C4C-B460-131058E6E394}" type="slidenum">
              <a:t>17</a:t>
            </a:fld>
            <a:endParaRPr lang="en-US"/>
          </a:p>
        </p:txBody>
      </p:sp>
    </p:spTree>
    <p:extLst>
      <p:ext uri="{BB962C8B-B14F-4D97-AF65-F5344CB8AC3E}">
        <p14:creationId xmlns:p14="http://schemas.microsoft.com/office/powerpoint/2010/main" val="1950551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Teachers, educators and trainers in all sectors need support in moving to online learning, and there is very little help available. </a:t>
            </a:r>
          </a:p>
          <a:p>
            <a:pPr marL="171450" indent="-171450">
              <a:buFontTx/>
              <a:buChar char="-"/>
            </a:pPr>
            <a:r>
              <a:rPr lang="en-US"/>
              <a:t>So we developed the Learning Designer: a free online design tool, available to all. It turns the theory-based Conversational Framework into action.</a:t>
            </a:r>
          </a:p>
          <a:p>
            <a:pPr marL="171450" indent="-171450">
              <a:buFontTx/>
              <a:buChar char="-"/>
            </a:pPr>
            <a:r>
              <a:rPr lang="en-US"/>
              <a:t>It provides a structure for developing a sequence of learning activities to achieve the outcomes you define.</a:t>
            </a:r>
          </a:p>
          <a:p>
            <a:pPr marL="0" indent="0">
              <a:buFontTx/>
              <a:buNone/>
            </a:pPr>
            <a:r>
              <a:rPr lang="en-US"/>
              <a:t>In the process you’re creating your design as a digital object, which you can then analyse, and export to Moodle, and also share with colleagues and your learners. </a:t>
            </a:r>
          </a:p>
          <a:p>
            <a:pPr marL="0" indent="0">
              <a:buFontTx/>
              <a:buNone/>
            </a:pPr>
            <a:r>
              <a:rPr lang="en-US"/>
              <a:t>So lets go through what this could do for you.</a:t>
            </a:r>
          </a:p>
        </p:txBody>
      </p:sp>
      <p:sp>
        <p:nvSpPr>
          <p:cNvPr id="4" name="Slide Number Placeholder 3"/>
          <p:cNvSpPr>
            <a:spLocks noGrp="1"/>
          </p:cNvSpPr>
          <p:nvPr>
            <p:ph type="sldNum" sz="quarter" idx="5"/>
          </p:nvPr>
        </p:nvSpPr>
        <p:spPr/>
        <p:txBody>
          <a:bodyPr/>
          <a:lstStyle/>
          <a:p>
            <a:fld id="{9995FDD1-7F00-6C4C-B460-131058E6E394}" type="slidenum">
              <a:rPr lang="en-GB"/>
              <a:t>18</a:t>
            </a:fld>
            <a:endParaRPr lang="en-GB"/>
          </a:p>
        </p:txBody>
      </p:sp>
    </p:spTree>
    <p:extLst>
      <p:ext uri="{BB962C8B-B14F-4D97-AF65-F5344CB8AC3E}">
        <p14:creationId xmlns:p14="http://schemas.microsoft.com/office/powerpoint/2010/main" val="8849388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 the website you can go to the </a:t>
            </a:r>
          </a:p>
          <a:p>
            <a:r>
              <a:rPr lang="en-US"/>
              <a:t>- Browser screen to explore existing designs to see if any might be useful. Here I’ve chosen those categorised as Vocational Education</a:t>
            </a:r>
          </a:p>
          <a:p>
            <a:pPr marL="171450" indent="-171450">
              <a:buFontTx/>
              <a:buChar char="-"/>
            </a:pPr>
            <a:r>
              <a:rPr lang="en-US"/>
              <a:t>And from those I’ve selected one called ‘Understanding the Topic’, which has been derived from a learning design for understanding a specific topic. Looking at this on the Designer screen, I can see it might work for my topic, lets say Risk Assessment, so I hit Turn Editing On, </a:t>
            </a:r>
          </a:p>
          <a:p>
            <a:pPr marL="171450" indent="-171450">
              <a:buFontTx/>
              <a:buChar char="-"/>
            </a:pPr>
            <a:r>
              <a:rPr lang="en-US"/>
              <a:t>and now in edit mode I can edit everything in my own copy of the design. So I change all the Topic words to ‘Risk Assessment’. </a:t>
            </a:r>
          </a:p>
          <a:p>
            <a:pPr marL="0" indent="0">
              <a:buFontTx/>
              <a:buNone/>
            </a:pPr>
            <a:r>
              <a:rPr lang="en-US"/>
              <a:t>I might decide, as I read through, to add a practice session, or change the length of an activity - everything is editable.</a:t>
            </a:r>
          </a:p>
          <a:p>
            <a:pPr marL="0" indent="0">
              <a:buFontTx/>
              <a:buNone/>
            </a:pPr>
            <a:r>
              <a:rPr lang="en-US"/>
              <a:t>I might also decide to create a parallel learning process for students with disabilities - with links to different digital resources for example, or to a platform that embeds Google Translate for those with language difficulties.</a:t>
            </a:r>
          </a:p>
          <a:p>
            <a:pPr marL="0" indent="0">
              <a:buFontTx/>
              <a:buNone/>
            </a:pPr>
            <a:endParaRPr lang="en-US"/>
          </a:p>
        </p:txBody>
      </p:sp>
      <p:sp>
        <p:nvSpPr>
          <p:cNvPr id="4" name="Slide Number Placeholder 3"/>
          <p:cNvSpPr>
            <a:spLocks noGrp="1"/>
          </p:cNvSpPr>
          <p:nvPr>
            <p:ph type="sldNum" sz="quarter" idx="5"/>
          </p:nvPr>
        </p:nvSpPr>
        <p:spPr/>
        <p:txBody>
          <a:bodyPr/>
          <a:lstStyle/>
          <a:p>
            <a:fld id="{9995FDD1-7F00-6C4C-B460-131058E6E394}" type="slidenum">
              <a:rPr lang="en-GB"/>
              <a:t>19</a:t>
            </a:fld>
            <a:endParaRPr lang="en-GB"/>
          </a:p>
        </p:txBody>
      </p:sp>
    </p:spTree>
    <p:extLst>
      <p:ext uri="{BB962C8B-B14F-4D97-AF65-F5344CB8AC3E}">
        <p14:creationId xmlns:p14="http://schemas.microsoft.com/office/powerpoint/2010/main" val="216006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will focus most on how to achieve student engagement in the online world.</a:t>
            </a:r>
          </a:p>
          <a:p>
            <a:r>
              <a:rPr lang="en-US"/>
              <a:t>I’ll address the first question by demonstrating the theory that underlies digital pedagogy.</a:t>
            </a:r>
          </a:p>
          <a:p>
            <a:r>
              <a:rPr lang="en-US"/>
              <a:t>Then I’ll look at how technology can also help us come together, to work out how to do it better.</a:t>
            </a:r>
          </a:p>
        </p:txBody>
      </p:sp>
      <p:sp>
        <p:nvSpPr>
          <p:cNvPr id="4" name="Slide Number Placeholder 3"/>
          <p:cNvSpPr>
            <a:spLocks noGrp="1"/>
          </p:cNvSpPr>
          <p:nvPr>
            <p:ph type="sldNum" sz="quarter" idx="5"/>
          </p:nvPr>
        </p:nvSpPr>
        <p:spPr/>
        <p:txBody>
          <a:bodyPr/>
          <a:lstStyle/>
          <a:p>
            <a:fld id="{9995FDD1-7F00-6C4C-B460-131058E6E394}" type="slidenum">
              <a:t>2</a:t>
            </a:fld>
            <a:endParaRPr lang="en-US"/>
          </a:p>
        </p:txBody>
      </p:sp>
    </p:spTree>
    <p:extLst>
      <p:ext uri="{BB962C8B-B14F-4D97-AF65-F5344CB8AC3E}">
        <p14:creationId xmlns:p14="http://schemas.microsoft.com/office/powerpoint/2010/main" val="308294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To get a better idea of how you generate your learning design, I’m going to expand the detail of this central Teaching-Learning Activity, </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on Applying Risk Assessment.</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There are three different learning types here, which you can select using the dropdown menu – in this case Produce, Discuss and Collaborate.</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And each activity has been assigned its unique set of pedagogical features, the duration in minutes, the size of the group – here an individual activity followed by two 3-person group activities, then whether the trainer is present or not, whether it’s online or not, whether it’s synchronous or asynchronous, and whether there is an attachment.</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colour coding of all the learning types matches those of the Conversational Framework. And because the software knows how much time you have assigned to each type of learning, it can provide the pie-chart as feedback on the overall distribution of learning types for this session. And this dynamically updates as you develop the design.</a:t>
            </a:r>
            <a:endParaRPr lang="en-GB"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 as does the Designed Learning time.</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9995FDD1-7F00-6C4C-B460-131058E6E394}" type="slidenum">
              <a:rPr lang="en-GB"/>
              <a:t>20</a:t>
            </a:fld>
            <a:endParaRPr lang="en-GB"/>
          </a:p>
        </p:txBody>
      </p:sp>
    </p:spTree>
    <p:extLst>
      <p:ext uri="{BB962C8B-B14F-4D97-AF65-F5344CB8AC3E}">
        <p14:creationId xmlns:p14="http://schemas.microsoft.com/office/powerpoint/2010/main" val="2966412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I’ve clicked on the Analysis tab to see what kind of learning experience I’ve designed for the learners. The Pie chart shows I have mostly used learning through discussion, both in groups and with the trainer, but there is a reasonable spread of other kinds of activity as well.</a:t>
            </a:r>
          </a:p>
          <a:p>
            <a:r>
              <a:rPr lang="en-GB" sz="1200"/>
              <a:t>From the smaller pie charts I can see it is entirely online (pale blue), with the trainer present for about a third of the learning (the dark brown), and more than half is synchronous (the dark pink).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And from the bar chart I can see that </a:t>
            </a:r>
            <a:r>
              <a:rPr lang="en-GB"/>
              <a:t>it’s mostly individual work (pale green), then groupwork, then whole class.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There are no rules about what these distributions should be, but now, as designer, you have the opportunity to consider if that looks appropriate for what you’re trying to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US"/>
          </a:p>
          <a:p>
            <a:endParaRPr lang="en-US"/>
          </a:p>
        </p:txBody>
      </p:sp>
      <p:sp>
        <p:nvSpPr>
          <p:cNvPr id="4" name="Slide Number Placeholder 3"/>
          <p:cNvSpPr>
            <a:spLocks noGrp="1"/>
          </p:cNvSpPr>
          <p:nvPr>
            <p:ph type="sldNum" sz="quarter" idx="5"/>
          </p:nvPr>
        </p:nvSpPr>
        <p:spPr/>
        <p:txBody>
          <a:bodyPr/>
          <a:lstStyle/>
          <a:p>
            <a:fld id="{9995FDD1-7F00-6C4C-B460-131058E6E394}" type="slidenum">
              <a:rPr lang="en-GB"/>
              <a:t>21</a:t>
            </a:fld>
            <a:endParaRPr lang="en-GB"/>
          </a:p>
        </p:txBody>
      </p:sp>
    </p:spTree>
    <p:extLst>
      <p:ext uri="{BB962C8B-B14F-4D97-AF65-F5344CB8AC3E}">
        <p14:creationId xmlns:p14="http://schemas.microsoft.com/office/powerpoint/2010/main" val="26618955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for sharing and discussing your design with others you can Export the design to Moodle (that version is about to be launched).</a:t>
            </a:r>
          </a:p>
          <a:p>
            <a:pPr marL="171450" indent="-171450">
              <a:buFontTx/>
              <a:buChar char="-"/>
            </a:pPr>
            <a:r>
              <a:rPr lang="en-US"/>
              <a:t>and then send it to learners, or use it to discuss the design with others in your team. And you can also Share it by creating a url to send to colleagues.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Or you can export it to Word, and it produces a structured output of everything you have designed in so far.</a:t>
            </a:r>
          </a:p>
          <a:p>
            <a:pPr marL="171450" indent="-171450">
              <a:buFontTx/>
              <a:buChar char="-"/>
            </a:pPr>
            <a:endParaRPr lang="en-US"/>
          </a:p>
          <a:p>
            <a:endParaRPr lang="en-GB" sz="1200" kern="1200">
              <a:solidFill>
                <a:schemeClr val="tx1"/>
              </a:solidFill>
              <a:effectLst/>
              <a:latin typeface="+mn-lt"/>
              <a:ea typeface="+mn-ea"/>
              <a:cs typeface="+mn-cs"/>
            </a:endParaRP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Demo</a:t>
            </a:r>
          </a:p>
          <a:p>
            <a:r>
              <a:rPr lang="en-US" sz="1200" kern="1200">
                <a:solidFill>
                  <a:schemeClr val="tx1"/>
                </a:solidFill>
                <a:effectLst/>
                <a:latin typeface="+mn-lt"/>
                <a:ea typeface="+mn-ea"/>
                <a:cs typeface="+mn-cs"/>
              </a:rPr>
              <a:t>At the same time, I can do a live demo, and you can request things to try, or ask questions about what it can do, as we go.</a:t>
            </a:r>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Link to </a:t>
            </a:r>
            <a:r>
              <a:rPr lang="en-US" sz="1200" u="sng" kern="1200">
                <a:solidFill>
                  <a:schemeClr val="tx1"/>
                </a:solidFill>
                <a:effectLst/>
                <a:latin typeface="+mn-lt"/>
                <a:ea typeface="+mn-ea"/>
                <a:cs typeface="+mn-cs"/>
                <a:hlinkClick r:id="rId3"/>
              </a:rPr>
              <a:t>https://www.ucl.ac.uk/learning-designer</a:t>
            </a:r>
            <a:endParaRPr lang="en-US"/>
          </a:p>
        </p:txBody>
      </p:sp>
      <p:sp>
        <p:nvSpPr>
          <p:cNvPr id="4" name="Slide Number Placeholder 3"/>
          <p:cNvSpPr>
            <a:spLocks noGrp="1"/>
          </p:cNvSpPr>
          <p:nvPr>
            <p:ph type="sldNum" sz="quarter" idx="5"/>
          </p:nvPr>
        </p:nvSpPr>
        <p:spPr/>
        <p:txBody>
          <a:bodyPr/>
          <a:lstStyle/>
          <a:p>
            <a:fld id="{9995FDD1-7F00-6C4C-B460-131058E6E394}" type="slidenum">
              <a:rPr lang="en-GB"/>
              <a:t>22</a:t>
            </a:fld>
            <a:endParaRPr lang="en-GB"/>
          </a:p>
        </p:txBody>
      </p:sp>
    </p:spTree>
    <p:extLst>
      <p:ext uri="{BB962C8B-B14F-4D97-AF65-F5344CB8AC3E}">
        <p14:creationId xmlns:p14="http://schemas.microsoft.com/office/powerpoint/2010/main" val="2136756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consider what all this could mean for the future development of our knowledge and understanding about online learning.</a:t>
            </a:r>
          </a:p>
          <a:p>
            <a:r>
              <a:rPr lang="en-US" dirty="0"/>
              <a:t>This is a representation of how we build knowledge in the context of academic science and scholarship.</a:t>
            </a:r>
          </a:p>
          <a:p>
            <a:r>
              <a:rPr lang="en-US" dirty="0"/>
              <a:t>We begin by Browsing journals and adopting others’ ideas, then adapt them and create something new, which we test, redesign, and re-test, until we;re ready to have it reviewed and commente by others, and finally publish for other to browse and use.</a:t>
            </a:r>
          </a:p>
          <a:p>
            <a:endParaRPr lang="en-US" dirty="0"/>
          </a:p>
          <a:p>
            <a:r>
              <a:rPr lang="en-US" dirty="0"/>
              <a:t>That’s how we build scientific and scholarly knowledge. But we never do that in education. And now we really need to be doing that.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Wenger, E. (2011). Communities of practice: A brief introduction. </a:t>
            </a:r>
            <a:r>
              <a:rPr lang="en-GB" sz="1200" kern="1200" dirty="0">
                <a:solidFill>
                  <a:schemeClr val="tx1"/>
                </a:solidFill>
                <a:effectLst/>
                <a:latin typeface="+mn-lt"/>
                <a:ea typeface="+mn-ea"/>
                <a:cs typeface="+mn-cs"/>
                <a:hlinkClick r:id="rId3"/>
              </a:rPr>
              <a:t>http://hdl.handle.net/1794/11736</a:t>
            </a:r>
            <a:r>
              <a:rPr lang="en-GB"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01AB41-4B0F-BA47-8DF9-575ABDE704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5317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need the same kind of knowledge building process for building knowledge of the new digital pedagogies.</a:t>
            </a:r>
          </a:p>
          <a:p>
            <a:r>
              <a:rPr lang="en-US"/>
              <a:t>Sharing ideas for effective online learning design.</a:t>
            </a:r>
          </a:p>
          <a:p>
            <a:r>
              <a:rPr lang="en-US"/>
              <a:t>- But what is the pedagogic equivalent of the scholarly journal? </a:t>
            </a:r>
          </a:p>
          <a:p>
            <a:pPr defTabSz="457200"/>
            <a:r>
              <a:rPr lang="en-US"/>
              <a:t>- It’s got to be something like the LDer: </a:t>
            </a:r>
            <a:r>
              <a:rPr lang="en-US" sz="1200">
                <a:solidFill>
                  <a:prstClr val="black"/>
                </a:solidFill>
                <a:latin typeface="+mn-lt"/>
              </a:rPr>
              <a:t>An online </a:t>
            </a:r>
            <a:r>
              <a:rPr lang="en-US" sz="1200" b="1">
                <a:solidFill>
                  <a:prstClr val="black"/>
                </a:solidFill>
                <a:latin typeface="+mn-lt"/>
              </a:rPr>
              <a:t>collaborative community </a:t>
            </a:r>
            <a:r>
              <a:rPr lang="en-US" sz="1200">
                <a:solidFill>
                  <a:prstClr val="black"/>
                </a:solidFill>
                <a:latin typeface="+mn-lt"/>
              </a:rPr>
              <a:t>using </a:t>
            </a:r>
            <a:r>
              <a:rPr lang="en-US" sz="1200" b="1">
                <a:solidFill>
                  <a:prstClr val="black"/>
                </a:solidFill>
                <a:latin typeface="+mn-lt"/>
              </a:rPr>
              <a:t>digital tools</a:t>
            </a:r>
            <a:r>
              <a:rPr lang="en-US" sz="1200">
                <a:solidFill>
                  <a:prstClr val="black"/>
                </a:solidFill>
                <a:latin typeface="+mn-lt"/>
              </a:rPr>
              <a:t> to</a:t>
            </a:r>
            <a:r>
              <a:rPr lang="en-US" sz="1200" b="1">
                <a:solidFill>
                  <a:prstClr val="black"/>
                </a:solidFill>
                <a:latin typeface="+mn-lt"/>
              </a:rPr>
              <a:t> </a:t>
            </a:r>
            <a:r>
              <a:rPr lang="en-US" sz="1200">
                <a:solidFill>
                  <a:prstClr val="black"/>
                </a:solidFill>
                <a:latin typeface="+mn-lt"/>
              </a:rPr>
              <a:t>share testable co-designed peer-reviewed adaptable </a:t>
            </a:r>
            <a:r>
              <a:rPr lang="en-US" sz="1200" b="1">
                <a:solidFill>
                  <a:prstClr val="black"/>
                </a:solidFill>
                <a:latin typeface="+mn-lt"/>
              </a:rPr>
              <a:t>learning designs.</a:t>
            </a:r>
          </a:p>
          <a:p>
            <a:pPr defTabSz="457200"/>
            <a:r>
              <a:rPr lang="en-US" sz="1200" b="1">
                <a:solidFill>
                  <a:prstClr val="black"/>
                </a:solidFill>
                <a:latin typeface="+mn-lt"/>
              </a:rPr>
              <a:t>Then perhaps we’ll be able to rapidly develop the new knowledge we need about how to do high quality online learning.</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01AB41-4B0F-BA47-8DF9-575ABDE704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2729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we do now have the technology for this - the large-scale online course platforms for MOOCs such as Coursera or EdX, or the one UCL uses, FutureLearn.</a:t>
            </a:r>
          </a:p>
          <a:p>
            <a:r>
              <a:rPr lang="en-US"/>
              <a:t>We embed the Learning Designer in these courses for teachers in all sectors to collect their best designs and teaching solutions.</a:t>
            </a:r>
          </a:p>
        </p:txBody>
      </p:sp>
      <p:sp>
        <p:nvSpPr>
          <p:cNvPr id="4" name="Slide Number Placeholder 3"/>
          <p:cNvSpPr>
            <a:spLocks noGrp="1"/>
          </p:cNvSpPr>
          <p:nvPr>
            <p:ph type="sldNum" sz="quarter" idx="5"/>
          </p:nvPr>
        </p:nvSpPr>
        <p:spPr/>
        <p:txBody>
          <a:bodyPr/>
          <a:lstStyle/>
          <a:p>
            <a:fld id="{9995FDD1-7F00-6C4C-B460-131058E6E394}" type="slidenum">
              <a:rPr lang="en-GB"/>
              <a:t>25</a:t>
            </a:fld>
            <a:endParaRPr lang="en-GB"/>
          </a:p>
        </p:txBody>
      </p:sp>
    </p:spTree>
    <p:extLst>
      <p:ext uri="{BB962C8B-B14F-4D97-AF65-F5344CB8AC3E}">
        <p14:creationId xmlns:p14="http://schemas.microsoft.com/office/powerpoint/2010/main" val="3515878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design for engagement, we need to know what teachers think the issues are, and they will be many. The FL course tried to get a perspective on this by doing a poll of its 10,000s of participants, to find out what their impression was so far.</a:t>
            </a:r>
          </a:p>
          <a:p>
            <a:r>
              <a:rPr lang="en-US"/>
              <a:t>- For them it was far and away the nature of the interaction between teacher and students that made most impact, but the next most important was the nature of the student’s environment.</a:t>
            </a:r>
          </a:p>
          <a:p>
            <a:r>
              <a:rPr lang="en-US"/>
              <a:t>We need to work together on ways of addressing such issues, which is why not just discussion but also collaboration among teachers is important.</a:t>
            </a:r>
          </a:p>
        </p:txBody>
      </p:sp>
      <p:sp>
        <p:nvSpPr>
          <p:cNvPr id="4" name="Slide Number Placeholder 3"/>
          <p:cNvSpPr>
            <a:spLocks noGrp="1"/>
          </p:cNvSpPr>
          <p:nvPr>
            <p:ph type="sldNum" sz="quarter" idx="5"/>
          </p:nvPr>
        </p:nvSpPr>
        <p:spPr/>
        <p:txBody>
          <a:bodyPr/>
          <a:lstStyle/>
          <a:p>
            <a:fld id="{9995FDD1-7F00-6C4C-B460-131058E6E394}" type="slidenum">
              <a:rPr lang="en-GB"/>
              <a:t>26</a:t>
            </a:fld>
            <a:endParaRPr lang="en-GB"/>
          </a:p>
        </p:txBody>
      </p:sp>
    </p:spTree>
    <p:extLst>
      <p:ext uri="{BB962C8B-B14F-4D97-AF65-F5344CB8AC3E}">
        <p14:creationId xmlns:p14="http://schemas.microsoft.com/office/powerpoint/2010/main" val="15234885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One way to organise a collaborative approach to problem-solving, is to run a peer review activity. Here participants are sharing their designs on a Padlet wall, ready to review and build on each other’s work. This is part of how we build our community knowledge of the pedagogies for online engagement.</a:t>
            </a:r>
          </a:p>
        </p:txBody>
      </p:sp>
      <p:sp>
        <p:nvSpPr>
          <p:cNvPr id="4" name="Slide Number Placeholder 3"/>
          <p:cNvSpPr>
            <a:spLocks noGrp="1"/>
          </p:cNvSpPr>
          <p:nvPr>
            <p:ph type="sldNum" sz="quarter" idx="5"/>
          </p:nvPr>
        </p:nvSpPr>
        <p:spPr/>
        <p:txBody>
          <a:bodyPr/>
          <a:lstStyle/>
          <a:p>
            <a:fld id="{9995FDD1-7F00-6C4C-B460-131058E6E394}" type="slidenum">
              <a:rPr lang="en-GB"/>
              <a:t>27</a:t>
            </a:fld>
            <a:endParaRPr lang="en-GB"/>
          </a:p>
        </p:txBody>
      </p:sp>
    </p:spTree>
    <p:extLst>
      <p:ext uri="{BB962C8B-B14F-4D97-AF65-F5344CB8AC3E}">
        <p14:creationId xmlns:p14="http://schemas.microsoft.com/office/powerpoint/2010/main" val="2622617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t>To summarise these thoughts about online pedagogy, equity and engagement</a:t>
            </a:r>
          </a:p>
          <a:p>
            <a:pPr marL="171450" indent="-171450">
              <a:buFontTx/>
              <a:buChar char="-"/>
            </a:pPr>
            <a:r>
              <a:rPr lang="en-US" sz="1200">
                <a:solidFill>
                  <a:srgbClr val="4472C4"/>
                </a:solidFill>
              </a:rPr>
              <a:t>We can achieve student engagement if they are actively participating in the learning process, whether as individuals or in small groups</a:t>
            </a:r>
          </a:p>
          <a:p>
            <a:pPr marL="171450" indent="-171450">
              <a:buFontTx/>
              <a:buChar char="-"/>
            </a:pPr>
            <a:r>
              <a:rPr lang="en-US" sz="1200">
                <a:solidFill>
                  <a:srgbClr val="4472C4"/>
                </a:solidFill>
              </a:rPr>
              <a:t>and we can make use of the different types of feedback, from their own practice, from peers, or the computer, or the teacher</a:t>
            </a:r>
          </a:p>
          <a:p>
            <a:pPr marL="171450" indent="-171450">
              <a:buFontTx/>
              <a:buChar char="-"/>
            </a:pPr>
            <a:r>
              <a:rPr lang="en-US" sz="1200">
                <a:solidFill>
                  <a:srgbClr val="4472C4"/>
                </a:solidFill>
              </a:rPr>
              <a:t>Finally, we now have </a:t>
            </a:r>
            <a:r>
              <a:rPr lang="en-US" sz="1200">
                <a:solidFill>
                  <a:srgbClr val="C00000"/>
                </a:solidFill>
              </a:rPr>
              <a:t>have the technologies to build community knowledge of how to manage engagement, and certain types of equity online.</a:t>
            </a:r>
          </a:p>
          <a:p>
            <a:pPr marL="171450" indent="-171450">
              <a:buFontTx/>
              <a:buChar char="-"/>
            </a:pPr>
            <a:endParaRPr lang="en-US" sz="1200">
              <a:solidFill>
                <a:srgbClr val="C00000"/>
              </a:solidFill>
            </a:endParaRPr>
          </a:p>
          <a:p>
            <a:pPr marL="0" indent="0">
              <a:buFontTx/>
              <a:buNone/>
            </a:pPr>
            <a:r>
              <a:rPr lang="en-US" sz="1200">
                <a:solidFill>
                  <a:srgbClr val="C00000"/>
                </a:solidFill>
              </a:rPr>
              <a:t>Our main problem with equity is student access to a laptop and connectivity, and teachers cannot solve that. But we can fight for it. Digital access is now as important to an educational institution as buildings. It is the sine qua non - nothing can happen without it. so if our students do have poor access we have to lobby the institution to create the means for them to gain access - through fund-raising if need be. The big tech corporates have done well out of the pandemic - they could contribute, for example. Then we can manage equity as well, on a much greater scale.</a:t>
            </a:r>
          </a:p>
          <a:p>
            <a:pPr marL="0" indent="0">
              <a:buFontTx/>
              <a:buNone/>
            </a:pPr>
            <a:endParaRPr lang="en-US" sz="1200">
              <a:solidFill>
                <a:srgbClr val="4472C4"/>
              </a:solidFill>
            </a:endParaRPr>
          </a:p>
          <a:p>
            <a:pPr lvl="0"/>
            <a:r>
              <a:rPr lang="en-US" sz="1200">
                <a:solidFill>
                  <a:srgbClr val="4472C4"/>
                </a:solidFill>
              </a:rPr>
              <a:t>Thank you very much for your attention</a:t>
            </a:r>
          </a:p>
          <a:p>
            <a:pPr marL="0" indent="0">
              <a:buFontTx/>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109BC-39F4-43B1-850C-D5EB0E648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4020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a:t>
            </a:r>
            <a:r>
              <a:rPr lang="en-US" sz="1200">
                <a:solidFill>
                  <a:srgbClr val="C00000"/>
                </a:solidFill>
              </a:rPr>
              <a:t>How </a:t>
            </a:r>
            <a:r>
              <a:rPr lang="en-US" sz="1200" i="1">
                <a:solidFill>
                  <a:srgbClr val="C00000"/>
                </a:solidFill>
              </a:rPr>
              <a:t>does</a:t>
            </a:r>
            <a:r>
              <a:rPr lang="en-US" sz="1200">
                <a:solidFill>
                  <a:srgbClr val="C00000"/>
                </a:solidFill>
              </a:rPr>
              <a:t> online pedagogy achieve student engagement?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9995FDD1-7F00-6C4C-B460-131058E6E394}" type="slidenum">
              <a:t>3</a:t>
            </a:fld>
            <a:endParaRPr lang="en-US"/>
          </a:p>
        </p:txBody>
      </p:sp>
    </p:spTree>
    <p:extLst>
      <p:ext uri="{BB962C8B-B14F-4D97-AF65-F5344CB8AC3E}">
        <p14:creationId xmlns:p14="http://schemas.microsoft.com/office/powerpoint/2010/main" val="502631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Some years ago I developed the Conversational Framework to address this question. The framework is a smple distillation of the main theories of teaching and learning, and is the simplest way to represent the teaching learning process as basically, a series of exchanges between a learner and a teacher, and between a learner and their peers, at two levels: of concepts and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This representation of the teaching and learning process describes what it takes to learn. And educators can use it to test the pedagogic value of the new digital methods they’re now developing.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Laurillard, D. (2002). </a:t>
            </a:r>
            <a:r>
              <a:rPr lang="en-GB" sz="1200" i="1" kern="1200">
                <a:solidFill>
                  <a:schemeClr val="tx1"/>
                </a:solidFill>
                <a:effectLst/>
                <a:latin typeface="+mn-lt"/>
                <a:ea typeface="+mn-ea"/>
                <a:cs typeface="+mn-cs"/>
              </a:rPr>
              <a:t>Rethinking University Teaching: A Conversational Framework for the Effective Use of Learning Technologies</a:t>
            </a:r>
            <a:r>
              <a:rPr lang="en-GB" sz="1200" kern="1200">
                <a:solidFill>
                  <a:schemeClr val="tx1"/>
                </a:solidFill>
                <a:effectLst/>
                <a:latin typeface="+mn-lt"/>
                <a:ea typeface="+mn-ea"/>
                <a:cs typeface="+mn-cs"/>
              </a:rPr>
              <a:t> (2nd ed.). London: RoutledgeFalmer.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Laurillard, D. (2012). </a:t>
            </a:r>
            <a:r>
              <a:rPr lang="en-GB" sz="1200" i="1" kern="1200">
                <a:solidFill>
                  <a:schemeClr val="tx1"/>
                </a:solidFill>
                <a:effectLst/>
                <a:latin typeface="+mn-lt"/>
                <a:ea typeface="+mn-ea"/>
                <a:cs typeface="+mn-cs"/>
              </a:rPr>
              <a:t>Teaching as a Design Science: Building Pedagogical Patterns for Learning and Technology</a:t>
            </a:r>
            <a:r>
              <a:rPr lang="en-GB" sz="1200" kern="1200">
                <a:solidFill>
                  <a:schemeClr val="tx1"/>
                </a:solidFill>
                <a:effectLst/>
                <a:latin typeface="+mn-lt"/>
                <a:ea typeface="+mn-ea"/>
                <a:cs typeface="+mn-cs"/>
              </a:rPr>
              <a:t>. New York and London: Routledge.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109BC-39F4-43B1-850C-D5EB0E6480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162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sz="1200" kern="1200">
                <a:solidFill>
                  <a:schemeClr val="tx1"/>
                </a:solidFill>
                <a:effectLst/>
                <a:latin typeface="+mn-lt"/>
                <a:ea typeface="+mn-ea"/>
                <a:cs typeface="+mn-cs"/>
              </a:rPr>
              <a:t>The heart of the framework is a simple way to think about how </a:t>
            </a:r>
            <a:r>
              <a:rPr lang="en-GB" sz="1200" kern="1200" baseline="0">
                <a:solidFill>
                  <a:schemeClr val="tx1"/>
                </a:solidFill>
                <a:effectLst/>
                <a:latin typeface="+mn-lt"/>
                <a:ea typeface="+mn-ea"/>
                <a:cs typeface="+mn-cs"/>
              </a:rPr>
              <a:t>a learner is learning. They have some concepts, or knowledge, and they have some practices, or skills.</a:t>
            </a:r>
          </a:p>
          <a:p>
            <a:pPr marL="171450" indent="-171450">
              <a:buFontTx/>
              <a:buChar char="-"/>
            </a:pPr>
            <a:r>
              <a:rPr lang="en-GB" sz="1200" kern="1200" baseline="0">
                <a:solidFill>
                  <a:schemeClr val="tx1"/>
                </a:solidFill>
                <a:effectLst/>
                <a:latin typeface="+mn-lt"/>
                <a:ea typeface="+mn-ea"/>
                <a:cs typeface="+mn-cs"/>
              </a:rPr>
              <a:t>At the concept level, there are continual iterations of ideas, as they gradually develop a concept, and join it up with other concepts.</a:t>
            </a:r>
          </a:p>
          <a:p>
            <a:pPr marL="171450" indent="-171450">
              <a:buFontTx/>
              <a:buChar char="-"/>
            </a:pPr>
            <a:r>
              <a:rPr lang="en-GB" sz="1200" kern="1200">
                <a:solidFill>
                  <a:schemeClr val="tx1"/>
                </a:solidFill>
                <a:effectLst/>
                <a:latin typeface="+mn-lt"/>
                <a:ea typeface="+mn-ea"/>
                <a:cs typeface="+mn-cs"/>
              </a:rPr>
              <a:t>At the practice</a:t>
            </a:r>
            <a:r>
              <a:rPr lang="en-GB" sz="1200" kern="1200" baseline="0">
                <a:solidFill>
                  <a:schemeClr val="tx1"/>
                </a:solidFill>
                <a:effectLst/>
                <a:latin typeface="+mn-lt"/>
                <a:ea typeface="+mn-ea"/>
                <a:cs typeface="+mn-cs"/>
              </a:rPr>
              <a:t> level as well, there are continual iterations of actions that gradually develop a skill, and then gradually more complex skills</a:t>
            </a:r>
          </a:p>
          <a:p>
            <a:pPr marL="171450" indent="-171450">
              <a:buFontTx/>
              <a:buChar char="-"/>
            </a:pPr>
            <a:r>
              <a:rPr lang="en-GB" sz="1200" kern="1200" baseline="0">
                <a:solidFill>
                  <a:schemeClr val="tx1"/>
                </a:solidFill>
                <a:effectLst/>
                <a:latin typeface="+mn-lt"/>
                <a:ea typeface="+mn-ea"/>
                <a:cs typeface="+mn-cs"/>
              </a:rPr>
              <a:t>Of course it’s also important that the concepts influence the learner’s practice, and v.v., in another continuous cycle. That’s how we’re all learning all the time, from day 1, for all kinds of language learning, sport, social interaction, and so on. But in </a:t>
            </a:r>
            <a:r>
              <a:rPr lang="en-GB" sz="1200" i="1" kern="1200" baseline="0">
                <a:solidFill>
                  <a:schemeClr val="tx1"/>
                </a:solidFill>
                <a:effectLst/>
                <a:latin typeface="+mn-lt"/>
                <a:ea typeface="+mn-ea"/>
                <a:cs typeface="+mn-cs"/>
              </a:rPr>
              <a:t>formal education, </a:t>
            </a:r>
            <a:r>
              <a:rPr lang="en-GB" sz="1200" kern="1200" baseline="0">
                <a:solidFill>
                  <a:schemeClr val="tx1"/>
                </a:solidFill>
                <a:effectLst/>
                <a:latin typeface="+mn-lt"/>
                <a:ea typeface="+mn-ea"/>
                <a:cs typeface="+mn-cs"/>
              </a:rPr>
              <a:t>we as teachers, have to make sure that these continual cycles are actually working, and the learner is indeed developing their concepts and practices together.</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77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sz="1200" kern="1200">
                <a:solidFill>
                  <a:schemeClr val="tx1"/>
                </a:solidFill>
                <a:effectLst/>
                <a:latin typeface="+mn-lt"/>
                <a:ea typeface="+mn-ea"/>
                <a:cs typeface="+mn-cs"/>
              </a:rPr>
              <a:t>The teacher does that by engaging the learner in thinking about concepts, and by setting up the learning environment for them to put those ideas into practice: </a:t>
            </a:r>
          </a:p>
          <a:p>
            <a:r>
              <a:rPr lang="en-GB" sz="1200" kern="1200">
                <a:solidFill>
                  <a:schemeClr val="tx1"/>
                </a:solidFill>
                <a:effectLst/>
                <a:latin typeface="+mn-lt"/>
                <a:ea typeface="+mn-ea"/>
                <a:cs typeface="+mn-cs"/>
              </a:rPr>
              <a:t>- if you teach them risk analysis, for example, you put the theory into a decision-making game; </a:t>
            </a:r>
          </a:p>
          <a:p>
            <a:r>
              <a:rPr lang="en-GB" sz="1200" kern="1200">
                <a:solidFill>
                  <a:schemeClr val="tx1"/>
                </a:solidFill>
                <a:effectLst/>
                <a:latin typeface="+mn-lt"/>
                <a:ea typeface="+mn-ea"/>
                <a:cs typeface="+mn-cs"/>
              </a:rPr>
              <a:t>- if you teach them about democracy, you run a mock election.</a:t>
            </a:r>
          </a:p>
          <a:p>
            <a:r>
              <a:rPr lang="en-GB" sz="1200" kern="1200">
                <a:solidFill>
                  <a:schemeClr val="tx1"/>
                </a:solidFill>
                <a:effectLst/>
                <a:latin typeface="+mn-lt"/>
                <a:ea typeface="+mn-ea"/>
                <a:cs typeface="+mn-cs"/>
              </a:rPr>
              <a:t>And their peers, the other learners, are important too – because they discuss and debate concepts, they practice skills together, and share their practical experience with each other. </a:t>
            </a:r>
            <a:r>
              <a:rPr lang="en-US" sz="1200" kern="1200">
                <a:solidFill>
                  <a:schemeClr val="tx1"/>
                </a:solidFill>
                <a:effectLst/>
                <a:latin typeface="+mn-lt"/>
                <a:ea typeface="+mn-ea"/>
                <a:cs typeface="+mn-cs"/>
              </a:rPr>
              <a:t>With this basic framework, we can now use it to represent all the main types of learning we use in education.</a:t>
            </a:r>
            <a:endParaRPr lang="en-GB" sz="1200" kern="1200">
              <a:solidFill>
                <a:schemeClr val="tx1"/>
              </a:solidFill>
              <a:effectLst/>
              <a:latin typeface="+mn-lt"/>
              <a:ea typeface="+mn-ea"/>
              <a:cs typeface="+mn-cs"/>
            </a:endParaRPr>
          </a:p>
          <a:p>
            <a:pPr marL="0" indent="0">
              <a:buFontTx/>
              <a:buNone/>
            </a:pPr>
            <a:endParaRPr lang="en-GB"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49650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baseline="0">
                <a:solidFill>
                  <a:schemeClr val="tx1"/>
                </a:solidFill>
                <a:effectLst/>
                <a:latin typeface="+mn-lt"/>
                <a:ea typeface="+mn-ea"/>
                <a:cs typeface="+mn-cs"/>
              </a:rPr>
              <a:t>W</a:t>
            </a:r>
            <a:r>
              <a:rPr lang="en-US" sz="1200" kern="1200">
                <a:solidFill>
                  <a:schemeClr val="tx1"/>
                </a:solidFill>
                <a:effectLst/>
                <a:latin typeface="+mn-lt"/>
                <a:ea typeface="+mn-ea"/>
                <a:cs typeface="+mn-cs"/>
              </a:rPr>
              <a:t>e can link</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each type of learning to a specific part of the framework, beginning with learning through acquisition.</a:t>
            </a:r>
            <a:endParaRPr lang="en-GB" sz="1200" kern="1200">
              <a:solidFill>
                <a:schemeClr val="tx1"/>
              </a:solidFill>
              <a:effectLst/>
              <a:latin typeface="+mn-lt"/>
              <a:ea typeface="+mn-ea"/>
              <a:cs typeface="+mn-cs"/>
            </a:endParaRPr>
          </a:p>
          <a:p>
            <a:pPr marL="171450" indent="-171450">
              <a:buFontTx/>
              <a:buChar char="-"/>
            </a:pPr>
            <a:r>
              <a:rPr lang="en-US" sz="1200" kern="1200">
                <a:solidFill>
                  <a:schemeClr val="tx1"/>
                </a:solidFill>
                <a:effectLst/>
                <a:latin typeface="+mn-lt"/>
                <a:ea typeface="+mn-ea"/>
                <a:cs typeface="+mn-cs"/>
              </a:rPr>
              <a:t>where the teacher is communicating concepts and ideas</a:t>
            </a:r>
          </a:p>
          <a:p>
            <a:pPr marL="0" indent="0">
              <a:buFontTx/>
              <a:buNone/>
            </a:pPr>
            <a:r>
              <a:rPr lang="en-US" sz="1200" kern="1200" baseline="0">
                <a:solidFill>
                  <a:schemeClr val="tx1"/>
                </a:solidFill>
                <a:effectLst/>
                <a:latin typeface="+mn-lt"/>
                <a:ea typeface="+mn-ea"/>
                <a:cs typeface="+mn-cs"/>
              </a:rPr>
              <a:t>that change some of the learner’s concept,</a:t>
            </a:r>
          </a:p>
          <a:p>
            <a:pPr marL="171450" indent="-171450">
              <a:buFontTx/>
              <a:buChar char="-"/>
            </a:pPr>
            <a:r>
              <a:rPr lang="en-US" sz="1200" kern="1200" baseline="0">
                <a:solidFill>
                  <a:schemeClr val="tx1"/>
                </a:solidFill>
                <a:effectLst/>
                <a:latin typeface="+mn-lt"/>
                <a:ea typeface="+mn-ea"/>
                <a:cs typeface="+mn-cs"/>
              </a:rPr>
              <a:t>and then more presentation changes it some more – or so we hope! </a:t>
            </a:r>
          </a:p>
          <a:p>
            <a:pPr marL="0" indent="0">
              <a:buFontTx/>
              <a:buNone/>
            </a:pPr>
            <a:r>
              <a:rPr lang="en-US" sz="1200" kern="1200" baseline="0">
                <a:solidFill>
                  <a:schemeClr val="tx1"/>
                </a:solidFill>
                <a:effectLst/>
                <a:latin typeface="+mn-lt"/>
                <a:ea typeface="+mn-ea"/>
                <a:cs typeface="+mn-cs"/>
              </a:rPr>
              <a:t>But the learners do not need to generate any ideas themselves</a:t>
            </a:r>
            <a:endParaRPr lang="en-GB" sz="1200" kern="1200" baseline="0">
              <a:solidFill>
                <a:schemeClr val="tx1"/>
              </a:solidFill>
              <a:effectLst/>
              <a:latin typeface="+mn-lt"/>
              <a:ea typeface="+mn-ea"/>
              <a:cs typeface="+mn-cs"/>
            </a:endParaRPr>
          </a:p>
          <a:p>
            <a:pPr marL="0" indent="0">
              <a:buFontTx/>
              <a:buNone/>
            </a:pPr>
            <a:endParaRPr lang="en-GB" sz="1200" kern="1200" baseline="0">
              <a:solidFill>
                <a:schemeClr val="tx1"/>
              </a:solidFill>
              <a:effectLst/>
              <a:latin typeface="+mn-lt"/>
              <a:ea typeface="+mn-ea"/>
              <a:cs typeface="+mn-cs"/>
            </a:endParaRPr>
          </a:p>
          <a:p>
            <a:pPr marL="0" indent="0">
              <a:buFontTx/>
              <a:buNone/>
            </a:pPr>
            <a:endParaRPr lang="en-US"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672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Tx/>
              <a:buNone/>
            </a:pPr>
            <a:r>
              <a:rPr lang="en-US" sz="1200" kern="1200">
                <a:solidFill>
                  <a:schemeClr val="tx1"/>
                </a:solidFill>
                <a:effectLst/>
                <a:latin typeface="+mn-lt"/>
                <a:ea typeface="+mn-ea"/>
                <a:cs typeface="+mn-cs"/>
              </a:rPr>
              <a:t>For ‘learning through inquiry, or investigation’ , it’s different</a:t>
            </a:r>
          </a:p>
          <a:p>
            <a:pPr marL="0" indent="0">
              <a:buFontTx/>
              <a:buNone/>
            </a:pPr>
            <a:r>
              <a:rPr lang="en-US" sz="1200" kern="1200">
                <a:solidFill>
                  <a:schemeClr val="tx1"/>
                </a:solidFill>
                <a:effectLst/>
                <a:latin typeface="+mn-lt"/>
                <a:ea typeface="+mn-ea"/>
                <a:cs typeface="+mn-cs"/>
              </a:rPr>
              <a:t>- the learner explores or questions the teachers’ concepts</a:t>
            </a:r>
            <a:endParaRPr lang="en-US" sz="1200" kern="1200" baseline="0">
              <a:solidFill>
                <a:schemeClr val="tx1"/>
              </a:solidFill>
              <a:effectLst/>
              <a:latin typeface="+mn-lt"/>
              <a:ea typeface="+mn-ea"/>
              <a:cs typeface="+mn-cs"/>
            </a:endParaRPr>
          </a:p>
          <a:p>
            <a:pPr marL="0" indent="0">
              <a:buFontTx/>
              <a:buNone/>
            </a:pPr>
            <a:r>
              <a:rPr lang="en-US" sz="1200" kern="1200" baseline="0">
                <a:solidFill>
                  <a:schemeClr val="tx1"/>
                </a:solidFill>
                <a:effectLst/>
                <a:latin typeface="+mn-lt"/>
                <a:ea typeface="+mn-ea"/>
                <a:cs typeface="+mn-cs"/>
              </a:rPr>
              <a:t>- and from what they find generate ideas of what to look for next</a:t>
            </a:r>
          </a:p>
          <a:p>
            <a:pPr marL="0" indent="0">
              <a:buFontTx/>
              <a:buNone/>
            </a:pPr>
            <a:r>
              <a:rPr lang="en-US" sz="1200" kern="1200" baseline="0">
                <a:solidFill>
                  <a:schemeClr val="tx1"/>
                </a:solidFill>
                <a:effectLst/>
                <a:latin typeface="+mn-lt"/>
                <a:ea typeface="+mn-ea"/>
                <a:cs typeface="+mn-cs"/>
              </a:rPr>
              <a:t>- So these continued iterations produce more conceptual activity by the learner than learning through acquistion, because they are engaged in generating the questions and finding the answers in the teacher’s concepts (i.e. from the teacher, a book, or a website). </a:t>
            </a:r>
          </a:p>
          <a:p>
            <a:pPr marL="0" indent="0">
              <a:buFontTx/>
              <a:buNone/>
            </a:pPr>
            <a:r>
              <a:rPr lang="en-US" sz="1200" kern="1200" baseline="0">
                <a:solidFill>
                  <a:schemeClr val="tx1"/>
                </a:solidFill>
                <a:effectLst/>
                <a:latin typeface="+mn-lt"/>
                <a:ea typeface="+mn-ea"/>
                <a:cs typeface="+mn-cs"/>
              </a:rPr>
              <a:t>The more cycles there are, the more opportunities they have to change and develop their ideas.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8915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baseline="0">
                <a:solidFill>
                  <a:schemeClr val="tx1"/>
                </a:solidFill>
                <a:effectLst/>
                <a:latin typeface="+mn-lt"/>
                <a:ea typeface="+mn-ea"/>
                <a:cs typeface="+mn-cs"/>
              </a:rPr>
              <a:t>For</a:t>
            </a:r>
            <a:r>
              <a:rPr lang="en-US" sz="1200" kern="1200">
                <a:solidFill>
                  <a:schemeClr val="tx1"/>
                </a:solidFill>
                <a:effectLst/>
                <a:latin typeface="+mn-lt"/>
                <a:ea typeface="+mn-ea"/>
                <a:cs typeface="+mn-cs"/>
              </a:rPr>
              <a:t> ‘learning through practice’, the learner uses the learning environment set up by the teacher. </a:t>
            </a:r>
          </a:p>
          <a:p>
            <a:pPr marL="171450" indent="-171450">
              <a:buFontTx/>
              <a:buChar char="-"/>
            </a:pPr>
            <a:r>
              <a:rPr lang="en-US" sz="1200" kern="1200">
                <a:solidFill>
                  <a:schemeClr val="tx1"/>
                </a:solidFill>
                <a:effectLst/>
                <a:latin typeface="+mn-lt"/>
                <a:ea typeface="+mn-ea"/>
                <a:cs typeface="+mn-cs"/>
              </a:rPr>
              <a:t>They are asked to achieve a goal</a:t>
            </a:r>
          </a:p>
          <a:p>
            <a:pPr marL="171450" indent="-171450">
              <a:buFontTx/>
              <a:buChar char="-"/>
            </a:pPr>
            <a:r>
              <a:rPr lang="en-US" sz="1200" kern="1200">
                <a:solidFill>
                  <a:schemeClr val="tx1"/>
                </a:solidFill>
                <a:effectLst/>
                <a:latin typeface="+mn-lt"/>
                <a:ea typeface="+mn-ea"/>
                <a:cs typeface="+mn-cs"/>
              </a:rPr>
              <a:t>they generate an action</a:t>
            </a:r>
          </a:p>
          <a:p>
            <a:pPr marL="171450" indent="-171450">
              <a:buFontTx/>
              <a:buChar char="-"/>
            </a:pPr>
            <a:r>
              <a:rPr lang="en-US" sz="1200" kern="1200">
                <a:solidFill>
                  <a:schemeClr val="tx1"/>
                </a:solidFill>
                <a:effectLst/>
                <a:latin typeface="+mn-lt"/>
                <a:ea typeface="+mn-ea"/>
                <a:cs typeface="+mn-cs"/>
              </a:rPr>
              <a:t>they receive feedback; </a:t>
            </a:r>
          </a:p>
          <a:p>
            <a:pPr marL="171450" indent="-171450">
              <a:buFontTx/>
              <a:buChar char="-"/>
            </a:pPr>
            <a:r>
              <a:rPr lang="en-US" sz="1200" kern="1200">
                <a:solidFill>
                  <a:schemeClr val="tx1"/>
                </a:solidFill>
                <a:effectLst/>
                <a:latin typeface="+mn-lt"/>
                <a:ea typeface="+mn-ea"/>
                <a:cs typeface="+mn-cs"/>
              </a:rPr>
              <a:t>then respond with a revised action, with more feedback</a:t>
            </a:r>
          </a:p>
          <a:p>
            <a:pPr marL="171450" indent="-171450">
              <a:buFontTx/>
              <a:buChar char="-"/>
            </a:pPr>
            <a:r>
              <a:rPr lang="en-US" sz="1200" kern="1200" baseline="0">
                <a:solidFill>
                  <a:schemeClr val="tx1"/>
                </a:solidFill>
                <a:effectLst/>
                <a:latin typeface="+mn-lt"/>
                <a:ea typeface="+mn-ea"/>
                <a:cs typeface="+mn-cs"/>
              </a:rPr>
              <a:t>And they may also be encouraged to use their practice to change their concept, and v.v, and so generate a better action.</a:t>
            </a:r>
          </a:p>
          <a:p>
            <a:pPr marL="0" indent="0">
              <a:buFontTx/>
              <a:buNone/>
            </a:pPr>
            <a:r>
              <a:rPr lang="en-US" sz="1200" kern="1200" baseline="0">
                <a:solidFill>
                  <a:schemeClr val="tx1"/>
                </a:solidFill>
                <a:effectLst/>
                <a:latin typeface="+mn-lt"/>
                <a:ea typeface="+mn-ea"/>
                <a:cs typeface="+mn-cs"/>
              </a:rPr>
              <a:t>All those iterations engage the student in developing both concepts and practices and the links between them - showing just how important this type of learning is.</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From D. </a:t>
            </a:r>
            <a:r>
              <a:rPr lang="en-US" sz="1200" kern="1200" err="1">
                <a:solidFill>
                  <a:schemeClr val="tx1"/>
                </a:solidFill>
                <a:effectLst/>
                <a:latin typeface="+mn-lt"/>
                <a:ea typeface="+mn-ea"/>
                <a:cs typeface="+mn-cs"/>
              </a:rPr>
              <a:t>Laurillard</a:t>
            </a:r>
            <a:r>
              <a:rPr lang="en-US" sz="1200" kern="1200">
                <a:solidFill>
                  <a:schemeClr val="tx1"/>
                </a:solidFill>
                <a:effectLst/>
                <a:latin typeface="+mn-lt"/>
                <a:ea typeface="+mn-ea"/>
                <a:cs typeface="+mn-cs"/>
              </a:rPr>
              <a:t> (2012) </a:t>
            </a:r>
            <a:r>
              <a:rPr lang="en-US" sz="1200" i="1" kern="1200">
                <a:solidFill>
                  <a:schemeClr val="tx1"/>
                </a:solidFill>
                <a:effectLst/>
                <a:latin typeface="+mn-lt"/>
                <a:ea typeface="+mn-ea"/>
                <a:cs typeface="+mn-cs"/>
              </a:rPr>
              <a:t>Teaching as</a:t>
            </a:r>
            <a:r>
              <a:rPr lang="en-US" sz="1200" i="1" kern="1200" baseline="0">
                <a:solidFill>
                  <a:schemeClr val="tx1"/>
                </a:solidFill>
                <a:effectLst/>
                <a:latin typeface="+mn-lt"/>
                <a:ea typeface="+mn-ea"/>
                <a:cs typeface="+mn-cs"/>
              </a:rPr>
              <a:t> a Design Science</a:t>
            </a:r>
            <a:r>
              <a:rPr lang="en-US" sz="1200" kern="1200" baseline="0">
                <a:solidFill>
                  <a:schemeClr val="tx1"/>
                </a:solidFill>
                <a:effectLst/>
                <a:latin typeface="+mn-lt"/>
                <a:ea typeface="+mn-ea"/>
                <a:cs typeface="+mn-cs"/>
              </a:rPr>
              <a:t>, Routledge: New York.</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6C3A9C7-7989-094E-8918-B7905482CF3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2904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1143000"/>
          </a:xfrm>
          <a:prstGeom prst="rect">
            <a:avLst/>
          </a:prstGeom>
        </p:spPr>
        <p:txBody>
          <a:bodyPr/>
          <a:lstStyle>
            <a:lvl1pPr>
              <a:defRPr>
                <a:solidFill>
                  <a:srgbClr val="002060"/>
                </a:solidFill>
              </a:defRPr>
            </a:lvl1pPr>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3"/>
            <a:ext cx="2844800" cy="365125"/>
          </a:xfrm>
          <a:prstGeom prst="rect">
            <a:avLst/>
          </a:prstGeom>
        </p:spPr>
        <p:txBody>
          <a:bodyPr/>
          <a:lstStyle>
            <a:lvl1pPr>
              <a:defRPr/>
            </a:lvl1pPr>
          </a:lstStyle>
          <a:p>
            <a:fld id="{B56FADB6-1488-434D-BD30-E844CC0CFFAF}" type="datetimeFigureOut">
              <a:rPr lang="en-US" smtClean="0"/>
              <a:t>9/15/2020</a:t>
            </a:fld>
            <a:endParaRPr lang="en-US"/>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endParaRPr lang="en-US"/>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lvl1pPr>
              <a:defRPr/>
            </a:lvl1pPr>
          </a:lstStyle>
          <a:p>
            <a:fld id="{D1E45152-25C2-DF40-9C23-641C41C78617}" type="slidenum">
              <a:rPr lang="en-US" smtClean="0"/>
              <a:t>‹#›</a:t>
            </a:fld>
            <a:endParaRPr lang="en-US"/>
          </a:p>
        </p:txBody>
      </p:sp>
    </p:spTree>
    <p:extLst>
      <p:ext uri="{BB962C8B-B14F-4D97-AF65-F5344CB8AC3E}">
        <p14:creationId xmlns:p14="http://schemas.microsoft.com/office/powerpoint/2010/main" val="19966982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a:xfrm>
            <a:off x="1104900" y="365125"/>
            <a:ext cx="10248899" cy="703279"/>
          </a:xfrm>
          <a:prstGeom prst="rect">
            <a:avLst/>
          </a:prstGeom>
        </p:spPr>
        <p:txBody>
          <a:bodyPr/>
          <a:lstStyle/>
          <a:p>
            <a:r>
              <a:rPr lang="en-US"/>
              <a:t>Click to edit Master title style</a:t>
            </a:r>
          </a:p>
        </p:txBody>
      </p:sp>
      <p:sp>
        <p:nvSpPr>
          <p:cNvPr id="13" name="Content Placeholder 2">
            <a:extLst>
              <a:ext uri="{FF2B5EF4-FFF2-40B4-BE49-F238E27FC236}">
                <a16:creationId xmlns:a16="http://schemas.microsoft.com/office/drawing/2014/main" id="{28B56F67-6D31-4B9E-8530-E063E5785A3B}"/>
              </a:ext>
            </a:extLst>
          </p:cNvPr>
          <p:cNvSpPr>
            <a:spLocks noGrp="1"/>
          </p:cNvSpPr>
          <p:nvPr>
            <p:ph sz="half" idx="1"/>
          </p:nvPr>
        </p:nvSpPr>
        <p:spPr>
          <a:xfrm>
            <a:off x="1104900" y="1338606"/>
            <a:ext cx="4914900" cy="4838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69E53391-9670-4404-BC42-063A6EC48EAA}"/>
              </a:ext>
            </a:extLst>
          </p:cNvPr>
          <p:cNvSpPr>
            <a:spLocks noGrp="1"/>
          </p:cNvSpPr>
          <p:nvPr>
            <p:ph sz="half" idx="2"/>
          </p:nvPr>
        </p:nvSpPr>
        <p:spPr>
          <a:xfrm>
            <a:off x="6172202" y="1338606"/>
            <a:ext cx="5181598" cy="483835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08679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a:xfrm>
            <a:off x="1104900" y="365125"/>
            <a:ext cx="10248899" cy="703279"/>
          </a:xfrm>
          <a:prstGeom prst="rect">
            <a:avLst/>
          </a:prstGeom>
        </p:spPr>
        <p:txBody>
          <a:bodyPr/>
          <a:lstStyle/>
          <a:p>
            <a:r>
              <a:rPr lang="en-US"/>
              <a:t>Click to edit Master title style</a:t>
            </a:r>
          </a:p>
        </p:txBody>
      </p:sp>
      <p:sp>
        <p:nvSpPr>
          <p:cNvPr id="16" name="Text Placeholder 2">
            <a:extLst>
              <a:ext uri="{FF2B5EF4-FFF2-40B4-BE49-F238E27FC236}">
                <a16:creationId xmlns:a16="http://schemas.microsoft.com/office/drawing/2014/main" id="{9473839A-0FBA-4FFD-963E-C459DBF0194B}"/>
              </a:ext>
            </a:extLst>
          </p:cNvPr>
          <p:cNvSpPr>
            <a:spLocks noGrp="1"/>
          </p:cNvSpPr>
          <p:nvPr>
            <p:ph type="body" idx="1"/>
          </p:nvPr>
        </p:nvSpPr>
        <p:spPr>
          <a:xfrm>
            <a:off x="1104900" y="1341797"/>
            <a:ext cx="4892675"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3">
            <a:extLst>
              <a:ext uri="{FF2B5EF4-FFF2-40B4-BE49-F238E27FC236}">
                <a16:creationId xmlns:a16="http://schemas.microsoft.com/office/drawing/2014/main" id="{780A680B-0184-4FD9-B262-BC525F0FE003}"/>
              </a:ext>
            </a:extLst>
          </p:cNvPr>
          <p:cNvSpPr>
            <a:spLocks noGrp="1"/>
          </p:cNvSpPr>
          <p:nvPr>
            <p:ph sz="half" idx="2"/>
          </p:nvPr>
        </p:nvSpPr>
        <p:spPr>
          <a:xfrm>
            <a:off x="1104900" y="2308409"/>
            <a:ext cx="4892675" cy="388125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4">
            <a:extLst>
              <a:ext uri="{FF2B5EF4-FFF2-40B4-BE49-F238E27FC236}">
                <a16:creationId xmlns:a16="http://schemas.microsoft.com/office/drawing/2014/main" id="{2BB13104-4CA8-41CF-97D3-CC8715182B0E}"/>
              </a:ext>
            </a:extLst>
          </p:cNvPr>
          <p:cNvSpPr>
            <a:spLocks noGrp="1"/>
          </p:cNvSpPr>
          <p:nvPr>
            <p:ph type="body" sz="quarter" idx="3"/>
          </p:nvPr>
        </p:nvSpPr>
        <p:spPr>
          <a:xfrm>
            <a:off x="6194426" y="1341797"/>
            <a:ext cx="5160961" cy="823912"/>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5">
            <a:extLst>
              <a:ext uri="{FF2B5EF4-FFF2-40B4-BE49-F238E27FC236}">
                <a16:creationId xmlns:a16="http://schemas.microsoft.com/office/drawing/2014/main" id="{F6A37A72-F47E-45B8-B790-D1444B002380}"/>
              </a:ext>
            </a:extLst>
          </p:cNvPr>
          <p:cNvSpPr>
            <a:spLocks noGrp="1"/>
          </p:cNvSpPr>
          <p:nvPr>
            <p:ph sz="quarter" idx="4"/>
          </p:nvPr>
        </p:nvSpPr>
        <p:spPr>
          <a:xfrm>
            <a:off x="6194426" y="2308409"/>
            <a:ext cx="5160962" cy="3881254"/>
          </a:xfrm>
          <a:prstGeom prst="rect">
            <a:avLst/>
          </a:prstGeo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7479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34A57A7D-E285-478E-A8B6-10716A7A7E88}"/>
              </a:ext>
            </a:extLst>
          </p:cNvPr>
          <p:cNvSpPr>
            <a:spLocks noGrp="1"/>
          </p:cNvSpPr>
          <p:nvPr>
            <p:ph type="title"/>
          </p:nvPr>
        </p:nvSpPr>
        <p:spPr>
          <a:xfrm>
            <a:off x="1104900" y="457200"/>
            <a:ext cx="3667125" cy="1600200"/>
          </a:xfrm>
          <a:prstGeom prst="rect">
            <a:avLst/>
          </a:prstGeom>
        </p:spPr>
        <p:txBody>
          <a:bodyPr anchor="b"/>
          <a:lstStyle>
            <a:lvl1pPr>
              <a:defRPr sz="3200"/>
            </a:lvl1pPr>
          </a:lstStyle>
          <a:p>
            <a:r>
              <a:rPr lang="en-US"/>
              <a:t>Click to edit Master title style</a:t>
            </a:r>
          </a:p>
        </p:txBody>
      </p:sp>
      <p:sp>
        <p:nvSpPr>
          <p:cNvPr id="15" name="Text Placeholder 3">
            <a:extLst>
              <a:ext uri="{FF2B5EF4-FFF2-40B4-BE49-F238E27FC236}">
                <a16:creationId xmlns:a16="http://schemas.microsoft.com/office/drawing/2014/main" id="{02638390-43F5-47D5-BE57-D060C6E9EBD1}"/>
              </a:ext>
            </a:extLst>
          </p:cNvPr>
          <p:cNvSpPr>
            <a:spLocks noGrp="1"/>
          </p:cNvSpPr>
          <p:nvPr>
            <p:ph type="body" sz="half" idx="2"/>
          </p:nvPr>
        </p:nvSpPr>
        <p:spPr>
          <a:xfrm>
            <a:off x="1104900" y="2057400"/>
            <a:ext cx="366712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Content Placeholder 2">
            <a:extLst>
              <a:ext uri="{FF2B5EF4-FFF2-40B4-BE49-F238E27FC236}">
                <a16:creationId xmlns:a16="http://schemas.microsoft.com/office/drawing/2014/main" id="{366B2167-56BA-4D43-889D-FD798AA1F6DE}"/>
              </a:ext>
            </a:extLst>
          </p:cNvPr>
          <p:cNvSpPr>
            <a:spLocks noGrp="1"/>
          </p:cNvSpPr>
          <p:nvPr>
            <p:ph idx="1"/>
          </p:nvPr>
        </p:nvSpPr>
        <p:spPr>
          <a:xfrm>
            <a:off x="4990896" y="457201"/>
            <a:ext cx="6364492" cy="540385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46636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a:xfrm>
            <a:off x="1104900" y="365125"/>
            <a:ext cx="10248899" cy="703279"/>
          </a:xfrm>
          <a:prstGeom prst="rect">
            <a:avLst/>
          </a:prstGeom>
        </p:spPr>
        <p:txBody>
          <a:bodyPr/>
          <a:lstStyle/>
          <a:p>
            <a:r>
              <a:rPr lang="en-US"/>
              <a:t>Click to edit Master title style</a:t>
            </a:r>
          </a:p>
        </p:txBody>
      </p:sp>
      <p:sp>
        <p:nvSpPr>
          <p:cNvPr id="2" name="Footer Placeholder 1">
            <a:extLst>
              <a:ext uri="{FF2B5EF4-FFF2-40B4-BE49-F238E27FC236}">
                <a16:creationId xmlns:a16="http://schemas.microsoft.com/office/drawing/2014/main" id="{CBD8003D-13A7-4986-AB10-F4984336278D}"/>
              </a:ext>
            </a:extLst>
          </p:cNvPr>
          <p:cNvSpPr>
            <a:spLocks noGrp="1"/>
          </p:cNvSpPr>
          <p:nvPr>
            <p:ph type="ftr" sz="quarter" idx="10"/>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39583791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C926C8E7-AF48-4D69-8A29-78C339929E06}"/>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2BAE379-8BA3-4C38-80B9-F6ECE857504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15267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82860-28A4-C84B-99E8-DCCC3EF463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F16F81-AEA9-1C42-9C3D-77080E2F8E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09BD7E-FAF3-E547-A21C-F7EFBD7A69D5}"/>
              </a:ext>
            </a:extLst>
          </p:cNvPr>
          <p:cNvSpPr>
            <a:spLocks noGrp="1"/>
          </p:cNvSpPr>
          <p:nvPr>
            <p:ph type="dt" sz="half" idx="10"/>
          </p:nvPr>
        </p:nvSpPr>
        <p:spPr/>
        <p:txBody>
          <a:bodyPr/>
          <a:lstStyle/>
          <a:p>
            <a:fld id="{BC75CF57-3C95-284E-B8D2-EB156ABCA16E}" type="datetimeFigureOut">
              <a:t>9/15/2020</a:t>
            </a:fld>
            <a:endParaRPr lang="en-US"/>
          </a:p>
        </p:txBody>
      </p:sp>
      <p:sp>
        <p:nvSpPr>
          <p:cNvPr id="5" name="Footer Placeholder 4">
            <a:extLst>
              <a:ext uri="{FF2B5EF4-FFF2-40B4-BE49-F238E27FC236}">
                <a16:creationId xmlns:a16="http://schemas.microsoft.com/office/drawing/2014/main" id="{E5F2CAE6-D4F1-A841-8E37-7B28D636AF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0ECE3-4ABD-D142-B56F-D6DEDA90136C}"/>
              </a:ext>
            </a:extLst>
          </p:cNvPr>
          <p:cNvSpPr>
            <a:spLocks noGrp="1"/>
          </p:cNvSpPr>
          <p:nvPr>
            <p:ph type="sldNum" sz="quarter" idx="12"/>
          </p:nvPr>
        </p:nvSpPr>
        <p:spPr/>
        <p:txBody>
          <a:bodyPr/>
          <a:lstStyle/>
          <a:p>
            <a:fld id="{064542FC-8294-454B-8A32-CC65B1A41CD0}" type="slidenum">
              <a:t>‹#›</a:t>
            </a:fld>
            <a:endParaRPr lang="en-US"/>
          </a:p>
        </p:txBody>
      </p:sp>
    </p:spTree>
    <p:extLst>
      <p:ext uri="{BB962C8B-B14F-4D97-AF65-F5344CB8AC3E}">
        <p14:creationId xmlns:p14="http://schemas.microsoft.com/office/powerpoint/2010/main" val="4148765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E5E2E-B437-1841-A44F-12950C60C9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33D0F1-F3EC-8143-90D2-964740818D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3AB59-09F7-B74F-82CC-CF0ED2DE627F}"/>
              </a:ext>
            </a:extLst>
          </p:cNvPr>
          <p:cNvSpPr>
            <a:spLocks noGrp="1"/>
          </p:cNvSpPr>
          <p:nvPr>
            <p:ph type="dt" sz="half" idx="10"/>
          </p:nvPr>
        </p:nvSpPr>
        <p:spPr/>
        <p:txBody>
          <a:bodyPr/>
          <a:lstStyle/>
          <a:p>
            <a:fld id="{B56FADB6-1488-434D-BD30-E844CC0CFFAF}" type="datetimeFigureOut">
              <a:rPr lang="en-US" smtClean="0"/>
              <a:t>9/15/2020</a:t>
            </a:fld>
            <a:endParaRPr lang="en-US"/>
          </a:p>
        </p:txBody>
      </p:sp>
      <p:sp>
        <p:nvSpPr>
          <p:cNvPr id="5" name="Footer Placeholder 4">
            <a:extLst>
              <a:ext uri="{FF2B5EF4-FFF2-40B4-BE49-F238E27FC236}">
                <a16:creationId xmlns:a16="http://schemas.microsoft.com/office/drawing/2014/main" id="{0E67A80D-DCEA-0144-B2BA-AEADE6D4A0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401028-E6BB-C741-8F38-A75F97954A6C}"/>
              </a:ext>
            </a:extLst>
          </p:cNvPr>
          <p:cNvSpPr>
            <a:spLocks noGrp="1"/>
          </p:cNvSpPr>
          <p:nvPr>
            <p:ph type="sldNum" sz="quarter" idx="12"/>
          </p:nvPr>
        </p:nvSpPr>
        <p:spPr/>
        <p:txBody>
          <a:bodyPr/>
          <a:lstStyle/>
          <a:p>
            <a:fld id="{D1E45152-25C2-DF40-9C23-641C41C78617}" type="slidenum">
              <a:rPr lang="en-US" smtClean="0"/>
              <a:t>‹#›</a:t>
            </a:fld>
            <a:endParaRPr lang="en-US"/>
          </a:p>
        </p:txBody>
      </p:sp>
    </p:spTree>
    <p:extLst>
      <p:ext uri="{BB962C8B-B14F-4D97-AF65-F5344CB8AC3E}">
        <p14:creationId xmlns:p14="http://schemas.microsoft.com/office/powerpoint/2010/main" val="3560731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5E8ED-78BB-9D42-87AE-47571F2BDE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6451FB-52A0-8844-AB8D-C443B0A31F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74FD987-A6F6-514C-B317-10235F620FF0}"/>
              </a:ext>
            </a:extLst>
          </p:cNvPr>
          <p:cNvSpPr>
            <a:spLocks noGrp="1"/>
          </p:cNvSpPr>
          <p:nvPr>
            <p:ph type="dt" sz="half" idx="10"/>
          </p:nvPr>
        </p:nvSpPr>
        <p:spPr/>
        <p:txBody>
          <a:bodyPr/>
          <a:lstStyle/>
          <a:p>
            <a:fld id="{BC75CF57-3C95-284E-B8D2-EB156ABCA16E}" type="datetimeFigureOut">
              <a:t>9/15/2020</a:t>
            </a:fld>
            <a:endParaRPr lang="en-US"/>
          </a:p>
        </p:txBody>
      </p:sp>
      <p:sp>
        <p:nvSpPr>
          <p:cNvPr id="5" name="Footer Placeholder 4">
            <a:extLst>
              <a:ext uri="{FF2B5EF4-FFF2-40B4-BE49-F238E27FC236}">
                <a16:creationId xmlns:a16="http://schemas.microsoft.com/office/drawing/2014/main" id="{ACB73696-2FBB-1A48-A960-40312108F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2513DF-2CD1-8347-854D-57072C4B935E}"/>
              </a:ext>
            </a:extLst>
          </p:cNvPr>
          <p:cNvSpPr>
            <a:spLocks noGrp="1"/>
          </p:cNvSpPr>
          <p:nvPr>
            <p:ph type="sldNum" sz="quarter" idx="12"/>
          </p:nvPr>
        </p:nvSpPr>
        <p:spPr/>
        <p:txBody>
          <a:bodyPr/>
          <a:lstStyle/>
          <a:p>
            <a:fld id="{064542FC-8294-454B-8A32-CC65B1A41CD0}" type="slidenum">
              <a:t>‹#›</a:t>
            </a:fld>
            <a:endParaRPr lang="en-US"/>
          </a:p>
        </p:txBody>
      </p:sp>
      <p:pic>
        <p:nvPicPr>
          <p:cNvPr id="7" name="Picture 6">
            <a:extLst>
              <a:ext uri="{FF2B5EF4-FFF2-40B4-BE49-F238E27FC236}">
                <a16:creationId xmlns:a16="http://schemas.microsoft.com/office/drawing/2014/main" id="{0B39857F-9800-4245-A502-332B11A659A7}"/>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8" name="Freeform: Shape 17">
            <a:extLst>
              <a:ext uri="{FF2B5EF4-FFF2-40B4-BE49-F238E27FC236}">
                <a16:creationId xmlns:a16="http://schemas.microsoft.com/office/drawing/2014/main" id="{E76D16D4-7400-514B-8425-03A70729552C}"/>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18">
            <a:extLst>
              <a:ext uri="{FF2B5EF4-FFF2-40B4-BE49-F238E27FC236}">
                <a16:creationId xmlns:a16="http://schemas.microsoft.com/office/drawing/2014/main" id="{82BA7F95-53F9-2440-84DB-D700862FBCD2}"/>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ADA3E10-150C-1441-8C78-915509499E43}"/>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087860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3568-01B5-F747-8811-4CB6C175C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A2B3A8-94B7-B440-8C72-B72C3523F66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A724A6-D51E-5444-A54D-1BF218FA79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B92647-701A-D143-A980-5391A42DD1AE}"/>
              </a:ext>
            </a:extLst>
          </p:cNvPr>
          <p:cNvSpPr>
            <a:spLocks noGrp="1"/>
          </p:cNvSpPr>
          <p:nvPr>
            <p:ph type="dt" sz="half" idx="10"/>
          </p:nvPr>
        </p:nvSpPr>
        <p:spPr/>
        <p:txBody>
          <a:bodyPr/>
          <a:lstStyle/>
          <a:p>
            <a:fld id="{BC75CF57-3C95-284E-B8D2-EB156ABCA16E}" type="datetimeFigureOut">
              <a:t>9/15/2020</a:t>
            </a:fld>
            <a:endParaRPr lang="en-US"/>
          </a:p>
        </p:txBody>
      </p:sp>
      <p:sp>
        <p:nvSpPr>
          <p:cNvPr id="6" name="Footer Placeholder 5">
            <a:extLst>
              <a:ext uri="{FF2B5EF4-FFF2-40B4-BE49-F238E27FC236}">
                <a16:creationId xmlns:a16="http://schemas.microsoft.com/office/drawing/2014/main" id="{FDBC9C70-6D3F-F340-A978-21A9CC9219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FD0DE-0272-2245-8D2E-560E63D48690}"/>
              </a:ext>
            </a:extLst>
          </p:cNvPr>
          <p:cNvSpPr>
            <a:spLocks noGrp="1"/>
          </p:cNvSpPr>
          <p:nvPr>
            <p:ph type="sldNum" sz="quarter" idx="12"/>
          </p:nvPr>
        </p:nvSpPr>
        <p:spPr/>
        <p:txBody>
          <a:bodyPr/>
          <a:lstStyle/>
          <a:p>
            <a:fld id="{064542FC-8294-454B-8A32-CC65B1A41CD0}" type="slidenum">
              <a:t>‹#›</a:t>
            </a:fld>
            <a:endParaRPr lang="en-US"/>
          </a:p>
        </p:txBody>
      </p:sp>
      <p:sp>
        <p:nvSpPr>
          <p:cNvPr id="8" name="Oval 7">
            <a:extLst>
              <a:ext uri="{FF2B5EF4-FFF2-40B4-BE49-F238E27FC236}">
                <a16:creationId xmlns:a16="http://schemas.microsoft.com/office/drawing/2014/main" id="{C8027AA1-FF2A-F74F-BBE1-A303EB1E704D}"/>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1F697238-C275-124B-AF2A-7FF940509FD9}"/>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13EDB3E2-02B5-A442-9E44-7D2F4D5429B5}"/>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1" name="Oval 10">
            <a:extLst>
              <a:ext uri="{FF2B5EF4-FFF2-40B4-BE49-F238E27FC236}">
                <a16:creationId xmlns:a16="http://schemas.microsoft.com/office/drawing/2014/main" id="{7303F6BD-2402-834E-AA61-67F704D9B5B5}"/>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2" name="Freeform: Shape 10">
            <a:extLst>
              <a:ext uri="{FF2B5EF4-FFF2-40B4-BE49-F238E27FC236}">
                <a16:creationId xmlns:a16="http://schemas.microsoft.com/office/drawing/2014/main" id="{3B89401F-DCF2-DF41-B447-1ACD8BC9A557}"/>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1">
            <a:extLst>
              <a:ext uri="{FF2B5EF4-FFF2-40B4-BE49-F238E27FC236}">
                <a16:creationId xmlns:a16="http://schemas.microsoft.com/office/drawing/2014/main" id="{AB08E3F3-398E-6F4A-B28C-570753C75D43}"/>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47669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9B63-3EC6-1543-8F0A-D379963673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EAD47C-C5BC-BD47-B46A-E075A38CD0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D16D24F-724C-544E-9EBE-AEA3F6DAE3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61E8E2-7948-2142-BA2F-33FA3A89B0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62949E5-76DE-924F-9984-47CBAD6FFAB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0BFC3E-4016-FD42-9DB4-DC51CE0C5681}"/>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D8B998D-E7A3-D44A-85CE-D50E3F136D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9F72526-1328-444A-903B-EFDAF4AFD71B}"/>
              </a:ext>
            </a:extLst>
          </p:cNvPr>
          <p:cNvSpPr>
            <a:spLocks noGrp="1"/>
          </p:cNvSpPr>
          <p:nvPr>
            <p:ph type="sldNum" sz="quarter" idx="12"/>
          </p:nvPr>
        </p:nvSpPr>
        <p:spPr/>
        <p:txBody>
          <a:bodyPr/>
          <a:lstStyle/>
          <a:p>
            <a:fld id="{00000000-1234-1234-1234-123412341234}" type="slidenum">
              <a:rPr lang="en-GB" smtClean="0"/>
              <a:pPr/>
              <a:t>‹#›</a:t>
            </a:fld>
            <a:endParaRPr lang="en-GB"/>
          </a:p>
        </p:txBody>
      </p:sp>
    </p:spTree>
    <p:extLst>
      <p:ext uri="{BB962C8B-B14F-4D97-AF65-F5344CB8AC3E}">
        <p14:creationId xmlns:p14="http://schemas.microsoft.com/office/powerpoint/2010/main" val="33617319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600" y="6356353"/>
            <a:ext cx="2844800" cy="365125"/>
          </a:xfrm>
          <a:prstGeom prst="rect">
            <a:avLst/>
          </a:prstGeom>
        </p:spPr>
        <p:txBody>
          <a:bodyPr/>
          <a:lstStyle>
            <a:lvl1pPr>
              <a:defRPr/>
            </a:lvl1pPr>
          </a:lstStyle>
          <a:p>
            <a:fld id="{B56FADB6-1488-434D-BD30-E844CC0CFFAF}" type="datetimeFigureOut">
              <a:rPr lang="en-US" smtClean="0"/>
              <a:t>9/15/2020</a:t>
            </a:fld>
            <a:endParaRPr lang="en-US"/>
          </a:p>
        </p:txBody>
      </p:sp>
      <p:sp>
        <p:nvSpPr>
          <p:cNvPr id="3" name="Footer Placeholder 4"/>
          <p:cNvSpPr>
            <a:spLocks noGrp="1"/>
          </p:cNvSpPr>
          <p:nvPr>
            <p:ph type="ftr" sz="quarter" idx="11"/>
          </p:nvPr>
        </p:nvSpPr>
        <p:spPr>
          <a:xfrm>
            <a:off x="4165600" y="6356353"/>
            <a:ext cx="3860800" cy="365125"/>
          </a:xfrm>
          <a:prstGeom prst="rect">
            <a:avLst/>
          </a:prstGeom>
        </p:spPr>
        <p:txBody>
          <a:bodyPr/>
          <a:lstStyle>
            <a:lvl1pPr>
              <a:defRPr/>
            </a:lvl1pPr>
          </a:lstStyle>
          <a:p>
            <a:endParaRPr lang="en-US"/>
          </a:p>
        </p:txBody>
      </p:sp>
      <p:sp>
        <p:nvSpPr>
          <p:cNvPr id="4" name="Slide Number Placeholder 5"/>
          <p:cNvSpPr>
            <a:spLocks noGrp="1"/>
          </p:cNvSpPr>
          <p:nvPr>
            <p:ph type="sldNum" sz="quarter" idx="12"/>
          </p:nvPr>
        </p:nvSpPr>
        <p:spPr>
          <a:xfrm>
            <a:off x="8737600" y="6356353"/>
            <a:ext cx="2844800" cy="365125"/>
          </a:xfrm>
          <a:prstGeom prst="rect">
            <a:avLst/>
          </a:prstGeom>
        </p:spPr>
        <p:txBody>
          <a:bodyPr/>
          <a:lstStyle>
            <a:lvl1pPr>
              <a:defRPr/>
            </a:lvl1pPr>
          </a:lstStyle>
          <a:p>
            <a:fld id="{D1E45152-25C2-DF40-9C23-641C41C78617}" type="slidenum">
              <a:rPr lang="en-US" smtClean="0"/>
              <a:t>‹#›</a:t>
            </a:fld>
            <a:endParaRPr lang="en-US"/>
          </a:p>
        </p:txBody>
      </p:sp>
    </p:spTree>
    <p:extLst>
      <p:ext uri="{BB962C8B-B14F-4D97-AF65-F5344CB8AC3E}">
        <p14:creationId xmlns:p14="http://schemas.microsoft.com/office/powerpoint/2010/main" val="4217225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0F36-3AC5-AB47-8623-91A30968CA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3964D0-7843-8D42-A950-2594B2D13C49}"/>
              </a:ext>
            </a:extLst>
          </p:cNvPr>
          <p:cNvSpPr>
            <a:spLocks noGrp="1"/>
          </p:cNvSpPr>
          <p:nvPr>
            <p:ph type="dt" sz="half" idx="10"/>
          </p:nvPr>
        </p:nvSpPr>
        <p:spPr/>
        <p:txBody>
          <a:bodyPr/>
          <a:lstStyle/>
          <a:p>
            <a:fld id="{BC75CF57-3C95-284E-B8D2-EB156ABCA16E}" type="datetimeFigureOut">
              <a:t>9/15/2020</a:t>
            </a:fld>
            <a:endParaRPr lang="en-US"/>
          </a:p>
        </p:txBody>
      </p:sp>
      <p:sp>
        <p:nvSpPr>
          <p:cNvPr id="4" name="Footer Placeholder 3">
            <a:extLst>
              <a:ext uri="{FF2B5EF4-FFF2-40B4-BE49-F238E27FC236}">
                <a16:creationId xmlns:a16="http://schemas.microsoft.com/office/drawing/2014/main" id="{3E0BCA6D-0EBE-8948-AA97-323DA749AD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9D562A-6E73-6342-AE05-494EF2AEC3A1}"/>
              </a:ext>
            </a:extLst>
          </p:cNvPr>
          <p:cNvSpPr>
            <a:spLocks noGrp="1"/>
          </p:cNvSpPr>
          <p:nvPr>
            <p:ph type="sldNum" sz="quarter" idx="12"/>
          </p:nvPr>
        </p:nvSpPr>
        <p:spPr/>
        <p:txBody>
          <a:bodyPr/>
          <a:lstStyle/>
          <a:p>
            <a:fld id="{064542FC-8294-454B-8A32-CC65B1A41CD0}" type="slidenum">
              <a:t>‹#›</a:t>
            </a:fld>
            <a:endParaRPr lang="en-US"/>
          </a:p>
        </p:txBody>
      </p:sp>
      <p:sp>
        <p:nvSpPr>
          <p:cNvPr id="6" name="Oval 5">
            <a:extLst>
              <a:ext uri="{FF2B5EF4-FFF2-40B4-BE49-F238E27FC236}">
                <a16:creationId xmlns:a16="http://schemas.microsoft.com/office/drawing/2014/main" id="{A20F24CE-6A91-0042-A4F5-8B9B5DEB29E1}"/>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7" name="Oval 6">
            <a:extLst>
              <a:ext uri="{FF2B5EF4-FFF2-40B4-BE49-F238E27FC236}">
                <a16:creationId xmlns:a16="http://schemas.microsoft.com/office/drawing/2014/main" id="{D75F6F80-8B17-2248-BC59-212D37ECC61D}"/>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BFA29124-BA63-894F-B900-CB87120538E2}"/>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D384716A-EC33-B142-97AB-00AB725A4066}"/>
              </a:ext>
            </a:extLst>
          </p:cNvPr>
          <p:cNvSpPr/>
          <p:nvPr userDrawn="1"/>
        </p:nvSpPr>
        <p:spPr>
          <a:xfrm>
            <a:off x="706278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0" name="Freeform: Shape 10">
            <a:extLst>
              <a:ext uri="{FF2B5EF4-FFF2-40B4-BE49-F238E27FC236}">
                <a16:creationId xmlns:a16="http://schemas.microsoft.com/office/drawing/2014/main" id="{D48350A9-CC13-7C48-898D-DB88A1C932B1}"/>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1">
            <a:extLst>
              <a:ext uri="{FF2B5EF4-FFF2-40B4-BE49-F238E27FC236}">
                <a16:creationId xmlns:a16="http://schemas.microsoft.com/office/drawing/2014/main" id="{E4731F62-CA6B-724D-9D1C-96379DC5667D}"/>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692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EC76C7-7382-CD42-81B3-92C91F42D7F2}"/>
              </a:ext>
            </a:extLst>
          </p:cNvPr>
          <p:cNvSpPr>
            <a:spLocks noGrp="1"/>
          </p:cNvSpPr>
          <p:nvPr>
            <p:ph type="dt" sz="half" idx="10"/>
          </p:nvPr>
        </p:nvSpPr>
        <p:spPr/>
        <p:txBody>
          <a:bodyPr/>
          <a:lstStyle/>
          <a:p>
            <a:fld id="{B56FADB6-1488-434D-BD30-E844CC0CFFAF}" type="datetimeFigureOut">
              <a:rPr lang="en-US" smtClean="0"/>
              <a:t>9/15/2020</a:t>
            </a:fld>
            <a:endParaRPr lang="en-US"/>
          </a:p>
        </p:txBody>
      </p:sp>
      <p:sp>
        <p:nvSpPr>
          <p:cNvPr id="3" name="Footer Placeholder 2">
            <a:extLst>
              <a:ext uri="{FF2B5EF4-FFF2-40B4-BE49-F238E27FC236}">
                <a16:creationId xmlns:a16="http://schemas.microsoft.com/office/drawing/2014/main" id="{71CB3E67-A809-8846-AAC4-B45A64DD9D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856AE3F-E3EA-9047-9C16-A8109CCCAA92}"/>
              </a:ext>
            </a:extLst>
          </p:cNvPr>
          <p:cNvSpPr>
            <a:spLocks noGrp="1"/>
          </p:cNvSpPr>
          <p:nvPr>
            <p:ph type="sldNum" sz="quarter" idx="12"/>
          </p:nvPr>
        </p:nvSpPr>
        <p:spPr/>
        <p:txBody>
          <a:bodyPr/>
          <a:lstStyle/>
          <a:p>
            <a:fld id="{D1E45152-25C2-DF40-9C23-641C41C78617}" type="slidenum">
              <a:rPr lang="en-US" smtClean="0"/>
              <a:t>‹#›</a:t>
            </a:fld>
            <a:endParaRPr lang="en-US"/>
          </a:p>
        </p:txBody>
      </p:sp>
    </p:spTree>
    <p:extLst>
      <p:ext uri="{BB962C8B-B14F-4D97-AF65-F5344CB8AC3E}">
        <p14:creationId xmlns:p14="http://schemas.microsoft.com/office/powerpoint/2010/main" val="22528190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9E43-C432-C94E-AFAF-B31F1EF50A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5ECF77-2912-CA4B-9DFB-FFBEA92FF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3C3B18-30E3-FA42-8412-7A631BD6E4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32BF89-BC87-174C-AF36-82D7ED6E4A23}"/>
              </a:ext>
            </a:extLst>
          </p:cNvPr>
          <p:cNvSpPr>
            <a:spLocks noGrp="1"/>
          </p:cNvSpPr>
          <p:nvPr>
            <p:ph type="dt" sz="half" idx="10"/>
          </p:nvPr>
        </p:nvSpPr>
        <p:spPr/>
        <p:txBody>
          <a:bodyPr/>
          <a:lstStyle/>
          <a:p>
            <a:fld id="{BC75CF57-3C95-284E-B8D2-EB156ABCA16E}" type="datetimeFigureOut">
              <a:t>9/15/2020</a:t>
            </a:fld>
            <a:endParaRPr lang="en-US"/>
          </a:p>
        </p:txBody>
      </p:sp>
      <p:sp>
        <p:nvSpPr>
          <p:cNvPr id="6" name="Footer Placeholder 5">
            <a:extLst>
              <a:ext uri="{FF2B5EF4-FFF2-40B4-BE49-F238E27FC236}">
                <a16:creationId xmlns:a16="http://schemas.microsoft.com/office/drawing/2014/main" id="{391EA5F2-6813-594F-BD2F-16088D1D14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B8F60-BB28-0E44-B11D-5DD563B0F390}"/>
              </a:ext>
            </a:extLst>
          </p:cNvPr>
          <p:cNvSpPr>
            <a:spLocks noGrp="1"/>
          </p:cNvSpPr>
          <p:nvPr>
            <p:ph type="sldNum" sz="quarter" idx="12"/>
          </p:nvPr>
        </p:nvSpPr>
        <p:spPr/>
        <p:txBody>
          <a:bodyPr/>
          <a:lstStyle/>
          <a:p>
            <a:fld id="{064542FC-8294-454B-8A32-CC65B1A41CD0}" type="slidenum">
              <a:t>‹#›</a:t>
            </a:fld>
            <a:endParaRPr lang="en-US"/>
          </a:p>
        </p:txBody>
      </p:sp>
      <p:sp>
        <p:nvSpPr>
          <p:cNvPr id="8" name="Oval 7">
            <a:extLst>
              <a:ext uri="{FF2B5EF4-FFF2-40B4-BE49-F238E27FC236}">
                <a16:creationId xmlns:a16="http://schemas.microsoft.com/office/drawing/2014/main" id="{856948C6-4733-604C-9534-4984DDE8555B}"/>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9" name="Oval 8">
            <a:extLst>
              <a:ext uri="{FF2B5EF4-FFF2-40B4-BE49-F238E27FC236}">
                <a16:creationId xmlns:a16="http://schemas.microsoft.com/office/drawing/2014/main" id="{A3B0A285-C400-DE49-AFB7-2A99ADD63A2D}"/>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D95C2D08-FE9E-6940-B8E8-568F0CFC37BF}"/>
              </a:ext>
            </a:extLst>
          </p:cNvPr>
          <p:cNvSpPr/>
          <p:nvPr userDrawn="1"/>
        </p:nvSpPr>
        <p:spPr>
          <a:xfrm>
            <a:off x="630966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1" name="Oval 10">
            <a:extLst>
              <a:ext uri="{FF2B5EF4-FFF2-40B4-BE49-F238E27FC236}">
                <a16:creationId xmlns:a16="http://schemas.microsoft.com/office/drawing/2014/main" id="{F7F2D34C-242A-CA4E-B1AB-2588E35DF2E5}"/>
              </a:ext>
            </a:extLst>
          </p:cNvPr>
          <p:cNvSpPr/>
          <p:nvPr userDrawn="1"/>
        </p:nvSpPr>
        <p:spPr>
          <a:xfrm>
            <a:off x="5243414" y="6098258"/>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2" name="Freeform: Shape 10">
            <a:extLst>
              <a:ext uri="{FF2B5EF4-FFF2-40B4-BE49-F238E27FC236}">
                <a16:creationId xmlns:a16="http://schemas.microsoft.com/office/drawing/2014/main" id="{03663CEB-E731-7647-A5DA-1EF3964EA7E0}"/>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1">
            <a:extLst>
              <a:ext uri="{FF2B5EF4-FFF2-40B4-BE49-F238E27FC236}">
                <a16:creationId xmlns:a16="http://schemas.microsoft.com/office/drawing/2014/main" id="{71AFAFCD-645F-1C4A-98DF-7E3B73BDC069}"/>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0779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17D6-AFB0-CB49-BCC8-D35280DC7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A091D0-49F8-C148-BE70-D681FDA2FE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CA5C1C-D752-E344-BAEA-8E609CE33E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0F8772B-1580-0F48-A472-84B20BCB1CB8}"/>
              </a:ext>
            </a:extLst>
          </p:cNvPr>
          <p:cNvSpPr>
            <a:spLocks noGrp="1"/>
          </p:cNvSpPr>
          <p:nvPr>
            <p:ph type="dt" sz="half" idx="10"/>
          </p:nvPr>
        </p:nvSpPr>
        <p:spPr/>
        <p:txBody>
          <a:bodyPr/>
          <a:lstStyle/>
          <a:p>
            <a:fld id="{BC75CF57-3C95-284E-B8D2-EB156ABCA16E}" type="datetimeFigureOut">
              <a:t>9/15/2020</a:t>
            </a:fld>
            <a:endParaRPr lang="en-US"/>
          </a:p>
        </p:txBody>
      </p:sp>
      <p:sp>
        <p:nvSpPr>
          <p:cNvPr id="6" name="Footer Placeholder 5">
            <a:extLst>
              <a:ext uri="{FF2B5EF4-FFF2-40B4-BE49-F238E27FC236}">
                <a16:creationId xmlns:a16="http://schemas.microsoft.com/office/drawing/2014/main" id="{283C64C7-9010-764D-B808-6C6C25F3FF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7A9D62-02CE-7246-B4B9-5B5F95DFECD2}"/>
              </a:ext>
            </a:extLst>
          </p:cNvPr>
          <p:cNvSpPr>
            <a:spLocks noGrp="1"/>
          </p:cNvSpPr>
          <p:nvPr>
            <p:ph type="sldNum" sz="quarter" idx="12"/>
          </p:nvPr>
        </p:nvSpPr>
        <p:spPr/>
        <p:txBody>
          <a:bodyPr/>
          <a:lstStyle/>
          <a:p>
            <a:fld id="{064542FC-8294-454B-8A32-CC65B1A41CD0}" type="slidenum">
              <a:t>‹#›</a:t>
            </a:fld>
            <a:endParaRPr lang="en-US"/>
          </a:p>
        </p:txBody>
      </p:sp>
    </p:spTree>
    <p:extLst>
      <p:ext uri="{BB962C8B-B14F-4D97-AF65-F5344CB8AC3E}">
        <p14:creationId xmlns:p14="http://schemas.microsoft.com/office/powerpoint/2010/main" val="2412459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7B9CE-E7FE-9F44-9E30-C32ACAD5648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B24594-F746-B64D-8BCC-19097D7F31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7D476-E5C5-9C4B-B644-0517997A2AB2}"/>
              </a:ext>
            </a:extLst>
          </p:cNvPr>
          <p:cNvSpPr>
            <a:spLocks noGrp="1"/>
          </p:cNvSpPr>
          <p:nvPr>
            <p:ph type="dt" sz="half" idx="10"/>
          </p:nvPr>
        </p:nvSpPr>
        <p:spPr/>
        <p:txBody>
          <a:bodyPr/>
          <a:lstStyle/>
          <a:p>
            <a:fld id="{BC75CF57-3C95-284E-B8D2-EB156ABCA16E}" type="datetimeFigureOut">
              <a:t>9/15/2020</a:t>
            </a:fld>
            <a:endParaRPr lang="en-US"/>
          </a:p>
        </p:txBody>
      </p:sp>
      <p:sp>
        <p:nvSpPr>
          <p:cNvPr id="5" name="Footer Placeholder 4">
            <a:extLst>
              <a:ext uri="{FF2B5EF4-FFF2-40B4-BE49-F238E27FC236}">
                <a16:creationId xmlns:a16="http://schemas.microsoft.com/office/drawing/2014/main" id="{67360BFC-EAB4-2945-9691-1009EB11C5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6128-0A1D-A341-BF67-73771EA51894}"/>
              </a:ext>
            </a:extLst>
          </p:cNvPr>
          <p:cNvSpPr>
            <a:spLocks noGrp="1"/>
          </p:cNvSpPr>
          <p:nvPr>
            <p:ph type="sldNum" sz="quarter" idx="12"/>
          </p:nvPr>
        </p:nvSpPr>
        <p:spPr/>
        <p:txBody>
          <a:bodyPr/>
          <a:lstStyle/>
          <a:p>
            <a:fld id="{064542FC-8294-454B-8A32-CC65B1A41CD0}" type="slidenum">
              <a:t>‹#›</a:t>
            </a:fld>
            <a:endParaRPr lang="en-US"/>
          </a:p>
        </p:txBody>
      </p:sp>
    </p:spTree>
    <p:extLst>
      <p:ext uri="{BB962C8B-B14F-4D97-AF65-F5344CB8AC3E}">
        <p14:creationId xmlns:p14="http://schemas.microsoft.com/office/powerpoint/2010/main" val="18577460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9D749B-7CA1-D94C-B44B-A26607B8DA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6A4963-00BD-0641-8958-44661614965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EF2F15-6A98-3246-AF12-A9394635A678}"/>
              </a:ext>
            </a:extLst>
          </p:cNvPr>
          <p:cNvSpPr>
            <a:spLocks noGrp="1"/>
          </p:cNvSpPr>
          <p:nvPr>
            <p:ph type="dt" sz="half" idx="10"/>
          </p:nvPr>
        </p:nvSpPr>
        <p:spPr/>
        <p:txBody>
          <a:bodyPr/>
          <a:lstStyle/>
          <a:p>
            <a:fld id="{BC75CF57-3C95-284E-B8D2-EB156ABCA16E}" type="datetimeFigureOut">
              <a:t>9/15/2020</a:t>
            </a:fld>
            <a:endParaRPr lang="en-US"/>
          </a:p>
        </p:txBody>
      </p:sp>
      <p:sp>
        <p:nvSpPr>
          <p:cNvPr id="5" name="Footer Placeholder 4">
            <a:extLst>
              <a:ext uri="{FF2B5EF4-FFF2-40B4-BE49-F238E27FC236}">
                <a16:creationId xmlns:a16="http://schemas.microsoft.com/office/drawing/2014/main" id="{21689D74-08AF-1E48-BC24-664862108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5AE44D-B8D2-9440-8731-1EAAB12D0E58}"/>
              </a:ext>
            </a:extLst>
          </p:cNvPr>
          <p:cNvSpPr>
            <a:spLocks noGrp="1"/>
          </p:cNvSpPr>
          <p:nvPr>
            <p:ph type="sldNum" sz="quarter" idx="12"/>
          </p:nvPr>
        </p:nvSpPr>
        <p:spPr/>
        <p:txBody>
          <a:bodyPr/>
          <a:lstStyle/>
          <a:p>
            <a:fld id="{064542FC-8294-454B-8A32-CC65B1A41CD0}" type="slidenum">
              <a:t>‹#›</a:t>
            </a:fld>
            <a:endParaRPr lang="en-US"/>
          </a:p>
        </p:txBody>
      </p:sp>
    </p:spTree>
    <p:extLst>
      <p:ext uri="{BB962C8B-B14F-4D97-AF65-F5344CB8AC3E}">
        <p14:creationId xmlns:p14="http://schemas.microsoft.com/office/powerpoint/2010/main" val="3714699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234FF3D-DFA8-484F-A7A7-95C7BF99FEF3}"/>
              </a:ext>
            </a:extLst>
          </p:cNvPr>
          <p:cNvSpPr>
            <a:spLocks noGrp="1"/>
          </p:cNvSpPr>
          <p:nvPr>
            <p:ph type="pic" sz="quarter" idx="7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a:noAutofit/>
          </a:bodyPr>
          <a:lstStyle/>
          <a:p>
            <a:r>
              <a:rPr lang="en-US"/>
              <a:t>Click icon to add picture</a:t>
            </a:r>
          </a:p>
        </p:txBody>
      </p:sp>
      <p:sp>
        <p:nvSpPr>
          <p:cNvPr id="15" name="Номер слайда 21"/>
          <p:cNvSpPr>
            <a:spLocks noGrp="1"/>
          </p:cNvSpPr>
          <p:nvPr>
            <p:ph type="sldNum" sz="quarter" idx="4"/>
          </p:nvPr>
        </p:nvSpPr>
        <p:spPr>
          <a:xfrm>
            <a:off x="10928820"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22" name="Oval 21"/>
          <p:cNvSpPr/>
          <p:nvPr userDrawn="1"/>
        </p:nvSpPr>
        <p:spPr>
          <a:xfrm>
            <a:off x="1104900"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a:endParaRPr lang="en-US" sz="2700"/>
          </a:p>
        </p:txBody>
      </p:sp>
      <p:sp>
        <p:nvSpPr>
          <p:cNvPr id="23" name="Text Placeholder 2">
            <a:extLst>
              <a:ext uri="{FF2B5EF4-FFF2-40B4-BE49-F238E27FC236}">
                <a16:creationId xmlns:a16="http://schemas.microsoft.com/office/drawing/2014/main" id="{5A9A0366-A1B7-4E16-B13E-603846466E26}"/>
              </a:ext>
            </a:extLst>
          </p:cNvPr>
          <p:cNvSpPr>
            <a:spLocks noGrp="1"/>
          </p:cNvSpPr>
          <p:nvPr>
            <p:ph type="body" idx="13" hasCustomPrompt="1"/>
          </p:nvPr>
        </p:nvSpPr>
        <p:spPr>
          <a:xfrm>
            <a:off x="6368726" y="3534503"/>
            <a:ext cx="4560094" cy="465997"/>
          </a:xfrm>
        </p:spPr>
        <p:txBody>
          <a:bodyPr>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a:extLst>
              <a:ext uri="{FF2B5EF4-FFF2-40B4-BE49-F238E27FC236}">
                <a16:creationId xmlns:a16="http://schemas.microsoft.com/office/drawing/2014/main" id="{1C9E8541-FA8A-4117-90A5-95E6E9B80D9D}"/>
              </a:ext>
            </a:extLst>
          </p:cNvPr>
          <p:cNvSpPr>
            <a:spLocks noGrp="1"/>
          </p:cNvSpPr>
          <p:nvPr>
            <p:ph type="title"/>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
        <p:nvSpPr>
          <p:cNvPr id="10" name="Freeform: Shape 17">
            <a:extLst>
              <a:ext uri="{FF2B5EF4-FFF2-40B4-BE49-F238E27FC236}">
                <a16:creationId xmlns:a16="http://schemas.microsoft.com/office/drawing/2014/main" id="{C3E3893E-8DA3-1046-B540-6AF172348D83}"/>
              </a:ext>
            </a:extLst>
          </p:cNvPr>
          <p:cNvSpPr/>
          <p:nvPr userDrawn="1"/>
        </p:nvSpPr>
        <p:spPr>
          <a:xfrm rot="10800000">
            <a:off x="8424329" y="5835313"/>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94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Blank ">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1104901" y="0"/>
            <a:ext cx="11087100" cy="6858000"/>
          </a:xfrm>
        </p:spPr>
        <p:txBody>
          <a:bodyPr/>
          <a:lstStyle/>
          <a:p>
            <a:r>
              <a:rPr lang="en-US"/>
              <a:t>Click icon to add picture</a:t>
            </a:r>
          </a:p>
        </p:txBody>
      </p:sp>
      <p:sp>
        <p:nvSpPr>
          <p:cNvPr id="5" name="Title 4">
            <a:extLst>
              <a:ext uri="{FF2B5EF4-FFF2-40B4-BE49-F238E27FC236}">
                <a16:creationId xmlns:a16="http://schemas.microsoft.com/office/drawing/2014/main" id="{BAB3F602-0F3F-45E1-BDB9-44D57F6096E3}"/>
              </a:ext>
            </a:extLst>
          </p:cNvPr>
          <p:cNvSpPr>
            <a:spLocks noGrp="1"/>
          </p:cNvSpPr>
          <p:nvPr>
            <p:ph type="title" hasCustomPrompt="1"/>
          </p:nvPr>
        </p:nvSpPr>
        <p:spPr>
          <a:xfrm>
            <a:off x="9385986" y="853066"/>
            <a:ext cx="2097591" cy="1331680"/>
          </a:xfrm>
        </p:spPr>
        <p:txBody>
          <a:bodyPr>
            <a:normAutofit/>
          </a:bodyPr>
          <a:lstStyle>
            <a:lvl1pPr algn="ctr">
              <a:defRPr sz="2100"/>
            </a:lvl1pPr>
          </a:lstStyle>
          <a:p>
            <a:r>
              <a:rPr lang="en-US" dirty="0"/>
              <a:t>Caption</a:t>
            </a:r>
          </a:p>
        </p:txBody>
      </p:sp>
    </p:spTree>
    <p:extLst>
      <p:ext uri="{BB962C8B-B14F-4D97-AF65-F5344CB8AC3E}">
        <p14:creationId xmlns:p14="http://schemas.microsoft.com/office/powerpoint/2010/main" val="4159324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Source Sans Pro"/>
              <a:buNone/>
              <a:defRPr sz="3300" b="0" i="0" u="none" strike="noStrike" cap="none">
                <a:solidFill>
                  <a:schemeClr val="dk1"/>
                </a:solidFill>
                <a:latin typeface="Source Sans Pro"/>
                <a:ea typeface="Source Sans Pro"/>
                <a:cs typeface="Source Sans Pro"/>
                <a:sym typeface="Source Sans Pro"/>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51" name="Google Shape;51;p8"/>
          <p:cNvSpPr txBox="1">
            <a:spLocks noGrp="1"/>
          </p:cNvSpPr>
          <p:nvPr>
            <p:ph type="body" idx="1"/>
          </p:nvPr>
        </p:nvSpPr>
        <p:spPr>
          <a:xfrm>
            <a:off x="609600" y="1535113"/>
            <a:ext cx="5386917" cy="639762"/>
          </a:xfrm>
          <a:prstGeom prst="rect">
            <a:avLst/>
          </a:prstGeom>
          <a:noFill/>
          <a:ln>
            <a:noFill/>
          </a:ln>
        </p:spPr>
        <p:txBody>
          <a:bodyPr spcFirstLastPara="1" wrap="square" lIns="91425" tIns="91425" rIns="91425" bIns="91425" anchor="b" anchorCtr="0"/>
          <a:lstStyle>
            <a:lvl1pPr marL="342900" marR="0" lvl="0" indent="-171450" algn="l" rtl="0">
              <a:spcBef>
                <a:spcPts val="360"/>
              </a:spcBef>
              <a:spcAft>
                <a:spcPts val="0"/>
              </a:spcAft>
              <a:buClr>
                <a:schemeClr val="dk1"/>
              </a:buClr>
              <a:buSzPts val="2400"/>
              <a:buFont typeface="Arial"/>
              <a:buNone/>
              <a:defRPr sz="1800" b="1" i="0" u="none" strike="noStrike" cap="none">
                <a:solidFill>
                  <a:schemeClr val="dk1"/>
                </a:solidFill>
                <a:latin typeface="Source Sans Pro"/>
                <a:ea typeface="Source Sans Pro"/>
                <a:cs typeface="Source Sans Pro"/>
                <a:sym typeface="Source Sans Pro"/>
              </a:defRPr>
            </a:lvl1pPr>
            <a:lvl2pPr marL="685800" marR="0" lvl="1" indent="-171450" algn="l" rtl="0">
              <a:spcBef>
                <a:spcPts val="300"/>
              </a:spcBef>
              <a:spcAft>
                <a:spcPts val="0"/>
              </a:spcAft>
              <a:buClr>
                <a:schemeClr val="dk1"/>
              </a:buClr>
              <a:buSzPts val="2000"/>
              <a:buFont typeface="Arial"/>
              <a:buNone/>
              <a:defRPr sz="1500" b="1" i="0" u="none" strike="noStrike" cap="none">
                <a:solidFill>
                  <a:schemeClr val="dk1"/>
                </a:solidFill>
                <a:latin typeface="Source Sans Pro"/>
                <a:ea typeface="Source Sans Pro"/>
                <a:cs typeface="Source Sans Pro"/>
                <a:sym typeface="Source Sans Pro"/>
              </a:defRPr>
            </a:lvl2pPr>
            <a:lvl3pPr marL="1028700" marR="0" lvl="2" indent="-171450" algn="l" rtl="0">
              <a:spcBef>
                <a:spcPts val="270"/>
              </a:spcBef>
              <a:spcAft>
                <a:spcPts val="0"/>
              </a:spcAft>
              <a:buClr>
                <a:schemeClr val="dk1"/>
              </a:buClr>
              <a:buSzPts val="1800"/>
              <a:buFont typeface="Arial"/>
              <a:buNone/>
              <a:defRPr sz="1350" b="1" i="0" u="none" strike="noStrike" cap="none">
                <a:solidFill>
                  <a:schemeClr val="dk1"/>
                </a:solidFill>
                <a:latin typeface="Source Sans Pro"/>
                <a:ea typeface="Source Sans Pro"/>
                <a:cs typeface="Source Sans Pro"/>
                <a:sym typeface="Source Sans Pro"/>
              </a:defRPr>
            </a:lvl3pPr>
            <a:lvl4pPr marL="1371600" marR="0" lvl="3"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4pPr>
            <a:lvl5pPr marL="1714500" marR="0" lvl="4"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5pPr>
            <a:lvl6pPr marL="2057400" marR="0" lvl="5"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6pPr>
            <a:lvl7pPr marL="2400300" marR="0" lvl="6"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7pPr>
            <a:lvl8pPr marL="2743200" marR="0" lvl="7"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8pPr>
            <a:lvl9pPr marL="3086100" marR="0" lvl="8"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9pPr>
          </a:lstStyle>
          <a:p>
            <a:endParaRPr/>
          </a:p>
        </p:txBody>
      </p:sp>
      <p:sp>
        <p:nvSpPr>
          <p:cNvPr id="52" name="Google Shape;52;p8"/>
          <p:cNvSpPr txBox="1">
            <a:spLocks noGrp="1"/>
          </p:cNvSpPr>
          <p:nvPr>
            <p:ph type="body" idx="2"/>
          </p:nvPr>
        </p:nvSpPr>
        <p:spPr>
          <a:xfrm>
            <a:off x="609600" y="2174875"/>
            <a:ext cx="5386917" cy="3951288"/>
          </a:xfrm>
          <a:prstGeom prst="rect">
            <a:avLst/>
          </a:prstGeom>
          <a:noFill/>
          <a:ln>
            <a:noFill/>
          </a:ln>
        </p:spPr>
        <p:txBody>
          <a:bodyPr spcFirstLastPara="1" wrap="square" lIns="91425" tIns="91425" rIns="91425" bIns="91425" anchor="t" anchorCtr="0"/>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Source Sans Pro"/>
                <a:ea typeface="Source Sans Pro"/>
                <a:cs typeface="Source Sans Pro"/>
                <a:sym typeface="Source Sans Pro"/>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Source Sans Pro"/>
                <a:ea typeface="Source Sans Pro"/>
                <a:cs typeface="Source Sans Pro"/>
                <a:sym typeface="Source Sans Pro"/>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Source Sans Pro"/>
                <a:ea typeface="Source Sans Pro"/>
                <a:cs typeface="Source Sans Pro"/>
                <a:sym typeface="Source Sans Pro"/>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4pPr>
            <a:lvl5pPr marL="1714500" marR="0" lvl="4"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9pPr>
          </a:lstStyle>
          <a:p>
            <a:endParaRPr/>
          </a:p>
        </p:txBody>
      </p:sp>
      <p:sp>
        <p:nvSpPr>
          <p:cNvPr id="53" name="Google Shape;53;p8"/>
          <p:cNvSpPr txBox="1">
            <a:spLocks noGrp="1"/>
          </p:cNvSpPr>
          <p:nvPr>
            <p:ph type="body" idx="3"/>
          </p:nvPr>
        </p:nvSpPr>
        <p:spPr>
          <a:xfrm>
            <a:off x="6193369" y="1535113"/>
            <a:ext cx="5389033" cy="639762"/>
          </a:xfrm>
          <a:prstGeom prst="rect">
            <a:avLst/>
          </a:prstGeom>
          <a:noFill/>
          <a:ln>
            <a:noFill/>
          </a:ln>
        </p:spPr>
        <p:txBody>
          <a:bodyPr spcFirstLastPara="1" wrap="square" lIns="91425" tIns="91425" rIns="91425" bIns="91425" anchor="b" anchorCtr="0"/>
          <a:lstStyle>
            <a:lvl1pPr marL="342900" marR="0" lvl="0" indent="-171450" algn="l" rtl="0">
              <a:spcBef>
                <a:spcPts val="360"/>
              </a:spcBef>
              <a:spcAft>
                <a:spcPts val="0"/>
              </a:spcAft>
              <a:buClr>
                <a:schemeClr val="dk1"/>
              </a:buClr>
              <a:buSzPts val="2400"/>
              <a:buFont typeface="Arial"/>
              <a:buNone/>
              <a:defRPr sz="1800" b="1" i="0" u="none" strike="noStrike" cap="none">
                <a:solidFill>
                  <a:schemeClr val="dk1"/>
                </a:solidFill>
                <a:latin typeface="Source Sans Pro"/>
                <a:ea typeface="Source Sans Pro"/>
                <a:cs typeface="Source Sans Pro"/>
                <a:sym typeface="Source Sans Pro"/>
              </a:defRPr>
            </a:lvl1pPr>
            <a:lvl2pPr marL="685800" marR="0" lvl="1" indent="-171450" algn="l" rtl="0">
              <a:spcBef>
                <a:spcPts val="300"/>
              </a:spcBef>
              <a:spcAft>
                <a:spcPts val="0"/>
              </a:spcAft>
              <a:buClr>
                <a:schemeClr val="dk1"/>
              </a:buClr>
              <a:buSzPts val="2000"/>
              <a:buFont typeface="Arial"/>
              <a:buNone/>
              <a:defRPr sz="1500" b="1" i="0" u="none" strike="noStrike" cap="none">
                <a:solidFill>
                  <a:schemeClr val="dk1"/>
                </a:solidFill>
                <a:latin typeface="Source Sans Pro"/>
                <a:ea typeface="Source Sans Pro"/>
                <a:cs typeface="Source Sans Pro"/>
                <a:sym typeface="Source Sans Pro"/>
              </a:defRPr>
            </a:lvl2pPr>
            <a:lvl3pPr marL="1028700" marR="0" lvl="2" indent="-171450" algn="l" rtl="0">
              <a:spcBef>
                <a:spcPts val="270"/>
              </a:spcBef>
              <a:spcAft>
                <a:spcPts val="0"/>
              </a:spcAft>
              <a:buClr>
                <a:schemeClr val="dk1"/>
              </a:buClr>
              <a:buSzPts val="1800"/>
              <a:buFont typeface="Arial"/>
              <a:buNone/>
              <a:defRPr sz="1350" b="1" i="0" u="none" strike="noStrike" cap="none">
                <a:solidFill>
                  <a:schemeClr val="dk1"/>
                </a:solidFill>
                <a:latin typeface="Source Sans Pro"/>
                <a:ea typeface="Source Sans Pro"/>
                <a:cs typeface="Source Sans Pro"/>
                <a:sym typeface="Source Sans Pro"/>
              </a:defRPr>
            </a:lvl3pPr>
            <a:lvl4pPr marL="1371600" marR="0" lvl="3"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4pPr>
            <a:lvl5pPr marL="1714500" marR="0" lvl="4"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5pPr>
            <a:lvl6pPr marL="2057400" marR="0" lvl="5"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6pPr>
            <a:lvl7pPr marL="2400300" marR="0" lvl="6"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7pPr>
            <a:lvl8pPr marL="2743200" marR="0" lvl="7"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8pPr>
            <a:lvl9pPr marL="3086100" marR="0" lvl="8" indent="-171450" algn="l" rtl="0">
              <a:spcBef>
                <a:spcPts val="240"/>
              </a:spcBef>
              <a:spcAft>
                <a:spcPts val="0"/>
              </a:spcAft>
              <a:buClr>
                <a:schemeClr val="dk1"/>
              </a:buClr>
              <a:buSzPts val="1600"/>
              <a:buFont typeface="Arial"/>
              <a:buNone/>
              <a:defRPr sz="1200" b="1" i="0" u="none" strike="noStrike" cap="none">
                <a:solidFill>
                  <a:schemeClr val="dk1"/>
                </a:solidFill>
                <a:latin typeface="Source Sans Pro"/>
                <a:ea typeface="Source Sans Pro"/>
                <a:cs typeface="Source Sans Pro"/>
                <a:sym typeface="Source Sans Pro"/>
              </a:defRPr>
            </a:lvl9pPr>
          </a:lstStyle>
          <a:p>
            <a:endParaRPr/>
          </a:p>
        </p:txBody>
      </p:sp>
      <p:sp>
        <p:nvSpPr>
          <p:cNvPr id="54" name="Google Shape;54;p8"/>
          <p:cNvSpPr txBox="1">
            <a:spLocks noGrp="1"/>
          </p:cNvSpPr>
          <p:nvPr>
            <p:ph type="body" idx="4"/>
          </p:nvPr>
        </p:nvSpPr>
        <p:spPr>
          <a:xfrm>
            <a:off x="6193369" y="2174875"/>
            <a:ext cx="5389033" cy="3951288"/>
          </a:xfrm>
          <a:prstGeom prst="rect">
            <a:avLst/>
          </a:prstGeom>
          <a:noFill/>
          <a:ln>
            <a:noFill/>
          </a:ln>
        </p:spPr>
        <p:txBody>
          <a:bodyPr spcFirstLastPara="1" wrap="square" lIns="91425" tIns="91425" rIns="91425" bIns="91425" anchor="t" anchorCtr="0"/>
          <a:lstStyle>
            <a:lvl1pPr marL="342900" marR="0" lvl="0" indent="-285750" algn="l" rtl="0">
              <a:spcBef>
                <a:spcPts val="360"/>
              </a:spcBef>
              <a:spcAft>
                <a:spcPts val="0"/>
              </a:spcAft>
              <a:buClr>
                <a:schemeClr val="dk1"/>
              </a:buClr>
              <a:buSzPts val="2400"/>
              <a:buFont typeface="Arial"/>
              <a:buChar char="•"/>
              <a:defRPr sz="1800" b="0" i="0" u="none" strike="noStrike" cap="none">
                <a:solidFill>
                  <a:schemeClr val="dk1"/>
                </a:solidFill>
                <a:latin typeface="Source Sans Pro"/>
                <a:ea typeface="Source Sans Pro"/>
                <a:cs typeface="Source Sans Pro"/>
                <a:sym typeface="Source Sans Pro"/>
              </a:defRPr>
            </a:lvl1pPr>
            <a:lvl2pPr marL="685800" marR="0" lvl="1" indent="-266700" algn="l" rtl="0">
              <a:spcBef>
                <a:spcPts val="300"/>
              </a:spcBef>
              <a:spcAft>
                <a:spcPts val="0"/>
              </a:spcAft>
              <a:buClr>
                <a:schemeClr val="dk1"/>
              </a:buClr>
              <a:buSzPts val="2000"/>
              <a:buFont typeface="Arial"/>
              <a:buChar char="–"/>
              <a:defRPr sz="1500" b="0" i="0" u="none" strike="noStrike" cap="none">
                <a:solidFill>
                  <a:schemeClr val="dk1"/>
                </a:solidFill>
                <a:latin typeface="Source Sans Pro"/>
                <a:ea typeface="Source Sans Pro"/>
                <a:cs typeface="Source Sans Pro"/>
                <a:sym typeface="Source Sans Pro"/>
              </a:defRPr>
            </a:lvl2pPr>
            <a:lvl3pPr marL="1028700" marR="0" lvl="2" indent="-257175" algn="l" rtl="0">
              <a:spcBef>
                <a:spcPts val="270"/>
              </a:spcBef>
              <a:spcAft>
                <a:spcPts val="0"/>
              </a:spcAft>
              <a:buClr>
                <a:schemeClr val="dk1"/>
              </a:buClr>
              <a:buSzPts val="1800"/>
              <a:buFont typeface="Arial"/>
              <a:buChar char="•"/>
              <a:defRPr sz="1350" b="0" i="0" u="none" strike="noStrike" cap="none">
                <a:solidFill>
                  <a:schemeClr val="dk1"/>
                </a:solidFill>
                <a:latin typeface="Source Sans Pro"/>
                <a:ea typeface="Source Sans Pro"/>
                <a:cs typeface="Source Sans Pro"/>
                <a:sym typeface="Source Sans Pro"/>
              </a:defRPr>
            </a:lvl3pPr>
            <a:lvl4pPr marL="1371600" marR="0" lvl="3"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4pPr>
            <a:lvl5pPr marL="1714500" marR="0" lvl="4"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5pPr>
            <a:lvl6pPr marL="2057400" marR="0" lvl="5"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6pPr>
            <a:lvl7pPr marL="2400300" marR="0" lvl="6"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7pPr>
            <a:lvl8pPr marL="2743200" marR="0" lvl="7"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8pPr>
            <a:lvl9pPr marL="3086100" marR="0" lvl="8" indent="-247650" algn="l" rtl="0">
              <a:spcBef>
                <a:spcPts val="240"/>
              </a:spcBef>
              <a:spcAft>
                <a:spcPts val="0"/>
              </a:spcAft>
              <a:buClr>
                <a:schemeClr val="dk1"/>
              </a:buClr>
              <a:buSzPts val="1600"/>
              <a:buFont typeface="Arial"/>
              <a:buChar char="•"/>
              <a:defRPr sz="1200" b="0" i="0" u="none" strike="noStrike" cap="none">
                <a:solidFill>
                  <a:schemeClr val="dk1"/>
                </a:solidFill>
                <a:latin typeface="Source Sans Pro"/>
                <a:ea typeface="Source Sans Pro"/>
                <a:cs typeface="Source Sans Pro"/>
                <a:sym typeface="Source Sans Pro"/>
              </a:defRPr>
            </a:lvl9pPr>
          </a:lstStyle>
          <a:p>
            <a:endParaRPr/>
          </a:p>
        </p:txBody>
      </p:sp>
      <p:sp>
        <p:nvSpPr>
          <p:cNvPr id="55" name="Google Shape;55;p8"/>
          <p:cNvSpPr txBox="1">
            <a:spLocks noGrp="1"/>
          </p:cNvSpPr>
          <p:nvPr>
            <p:ph type="dt" idx="10"/>
          </p:nvPr>
        </p:nvSpPr>
        <p:spPr>
          <a:xfrm>
            <a:off x="609600" y="6356353"/>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900">
                <a:solidFill>
                  <a:srgbClr val="888888"/>
                </a:solidFill>
                <a:latin typeface="Source Sans Pro"/>
                <a:ea typeface="Source Sans Pro"/>
                <a:cs typeface="Source Sans Pro"/>
                <a:sym typeface="Source Sans Pro"/>
              </a:defRPr>
            </a:lvl1pPr>
            <a:lvl2pPr marR="0" lvl="1"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9pPr>
          </a:lstStyle>
          <a:p>
            <a:endParaRPr/>
          </a:p>
        </p:txBody>
      </p:sp>
      <p:sp>
        <p:nvSpPr>
          <p:cNvPr id="56" name="Google Shape;56;p8"/>
          <p:cNvSpPr txBox="1">
            <a:spLocks noGrp="1"/>
          </p:cNvSpPr>
          <p:nvPr>
            <p:ph type="ftr" idx="11"/>
          </p:nvPr>
        </p:nvSpPr>
        <p:spPr>
          <a:xfrm>
            <a:off x="4165600" y="6356353"/>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900">
                <a:solidFill>
                  <a:srgbClr val="888888"/>
                </a:solidFill>
                <a:latin typeface="Source Sans Pro"/>
                <a:ea typeface="Source Sans Pro"/>
                <a:cs typeface="Source Sans Pro"/>
                <a:sym typeface="Source Sans Pro"/>
              </a:defRPr>
            </a:lvl1pPr>
            <a:lvl2pPr marR="0" lvl="1"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350" b="0" i="0" u="none" strike="noStrike" cap="none">
                <a:solidFill>
                  <a:schemeClr val="dk1"/>
                </a:solidFill>
                <a:latin typeface="Source Sans Pro"/>
                <a:ea typeface="Source Sans Pro"/>
                <a:cs typeface="Source Sans Pro"/>
                <a:sym typeface="Source Sans Pro"/>
              </a:defRPr>
            </a:lvl9pPr>
          </a:lstStyle>
          <a:p>
            <a:endParaRPr/>
          </a:p>
        </p:txBody>
      </p:sp>
      <p:sp>
        <p:nvSpPr>
          <p:cNvPr id="57" name="Google Shape;57;p8"/>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888888"/>
                </a:solidFill>
                <a:latin typeface="Source Sans Pro"/>
                <a:ea typeface="Source Sans Pro"/>
                <a:cs typeface="Source Sans Pro"/>
                <a:sym typeface="Source Sans Pro"/>
              </a:defRPr>
            </a:lvl1pPr>
            <a:lvl2pPr marL="0" marR="0" lvl="1" indent="0" algn="r" rtl="0">
              <a:spcBef>
                <a:spcPts val="0"/>
              </a:spcBef>
              <a:buNone/>
              <a:defRPr sz="900">
                <a:solidFill>
                  <a:srgbClr val="888888"/>
                </a:solidFill>
                <a:latin typeface="Source Sans Pro"/>
                <a:ea typeface="Source Sans Pro"/>
                <a:cs typeface="Source Sans Pro"/>
                <a:sym typeface="Source Sans Pro"/>
              </a:defRPr>
            </a:lvl2pPr>
            <a:lvl3pPr marL="0" marR="0" lvl="2" indent="0" algn="r" rtl="0">
              <a:spcBef>
                <a:spcPts val="0"/>
              </a:spcBef>
              <a:buNone/>
              <a:defRPr sz="900">
                <a:solidFill>
                  <a:srgbClr val="888888"/>
                </a:solidFill>
                <a:latin typeface="Source Sans Pro"/>
                <a:ea typeface="Source Sans Pro"/>
                <a:cs typeface="Source Sans Pro"/>
                <a:sym typeface="Source Sans Pro"/>
              </a:defRPr>
            </a:lvl3pPr>
            <a:lvl4pPr marL="0" marR="0" lvl="3" indent="0" algn="r" rtl="0">
              <a:spcBef>
                <a:spcPts val="0"/>
              </a:spcBef>
              <a:buNone/>
              <a:defRPr sz="900">
                <a:solidFill>
                  <a:srgbClr val="888888"/>
                </a:solidFill>
                <a:latin typeface="Source Sans Pro"/>
                <a:ea typeface="Source Sans Pro"/>
                <a:cs typeface="Source Sans Pro"/>
                <a:sym typeface="Source Sans Pro"/>
              </a:defRPr>
            </a:lvl4pPr>
            <a:lvl5pPr marL="0" marR="0" lvl="4" indent="0" algn="r" rtl="0">
              <a:spcBef>
                <a:spcPts val="0"/>
              </a:spcBef>
              <a:buNone/>
              <a:defRPr sz="900">
                <a:solidFill>
                  <a:srgbClr val="888888"/>
                </a:solidFill>
                <a:latin typeface="Source Sans Pro"/>
                <a:ea typeface="Source Sans Pro"/>
                <a:cs typeface="Source Sans Pro"/>
                <a:sym typeface="Source Sans Pro"/>
              </a:defRPr>
            </a:lvl5pPr>
            <a:lvl6pPr marL="0" marR="0" lvl="5" indent="0" algn="r" rtl="0">
              <a:spcBef>
                <a:spcPts val="0"/>
              </a:spcBef>
              <a:buNone/>
              <a:defRPr sz="900">
                <a:solidFill>
                  <a:srgbClr val="888888"/>
                </a:solidFill>
                <a:latin typeface="Source Sans Pro"/>
                <a:ea typeface="Source Sans Pro"/>
                <a:cs typeface="Source Sans Pro"/>
                <a:sym typeface="Source Sans Pro"/>
              </a:defRPr>
            </a:lvl6pPr>
            <a:lvl7pPr marL="0" marR="0" lvl="6" indent="0" algn="r" rtl="0">
              <a:spcBef>
                <a:spcPts val="0"/>
              </a:spcBef>
              <a:buNone/>
              <a:defRPr sz="900">
                <a:solidFill>
                  <a:srgbClr val="888888"/>
                </a:solidFill>
                <a:latin typeface="Source Sans Pro"/>
                <a:ea typeface="Source Sans Pro"/>
                <a:cs typeface="Source Sans Pro"/>
                <a:sym typeface="Source Sans Pro"/>
              </a:defRPr>
            </a:lvl7pPr>
            <a:lvl8pPr marL="0" marR="0" lvl="7" indent="0" algn="r" rtl="0">
              <a:spcBef>
                <a:spcPts val="0"/>
              </a:spcBef>
              <a:buNone/>
              <a:defRPr sz="900">
                <a:solidFill>
                  <a:srgbClr val="888888"/>
                </a:solidFill>
                <a:latin typeface="Source Sans Pro"/>
                <a:ea typeface="Source Sans Pro"/>
                <a:cs typeface="Source Sans Pro"/>
                <a:sym typeface="Source Sans Pro"/>
              </a:defRPr>
            </a:lvl8pPr>
            <a:lvl9pPr marL="0" marR="0" lvl="8" indent="0" algn="r" rtl="0">
              <a:spcBef>
                <a:spcPts val="0"/>
              </a:spcBef>
              <a:buNone/>
              <a:defRPr sz="900">
                <a:solidFill>
                  <a:srgbClr val="888888"/>
                </a:solidFill>
                <a:latin typeface="Source Sans Pro"/>
                <a:ea typeface="Source Sans Pro"/>
                <a:cs typeface="Source Sans Pro"/>
                <a:sym typeface="Source Sans Pro"/>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99399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1325563"/>
          </a:xfrm>
          <a:prstGeom prst="rect">
            <a:avLst/>
          </a:prstGeom>
        </p:spPr>
        <p:txBody>
          <a:bodyPr/>
          <a:lstStyle>
            <a:lvl1pPr>
              <a:defRPr>
                <a:solidFill>
                  <a:srgbClr val="002060"/>
                </a:solidFill>
              </a:defRPr>
            </a:lvl1pPr>
          </a:lstStyle>
          <a:p>
            <a:r>
              <a:rPr lang="en-US"/>
              <a:t>Click to edit Master title style</a:t>
            </a:r>
          </a:p>
        </p:txBody>
      </p:sp>
    </p:spTree>
    <p:extLst>
      <p:ext uri="{BB962C8B-B14F-4D97-AF65-F5344CB8AC3E}">
        <p14:creationId xmlns:p14="http://schemas.microsoft.com/office/powerpoint/2010/main" val="54164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vider Slide 2">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F234FF3D-DFA8-484F-A7A7-95C7BF99FEF3}"/>
              </a:ext>
            </a:extLst>
          </p:cNvPr>
          <p:cNvSpPr>
            <a:spLocks noGrp="1"/>
          </p:cNvSpPr>
          <p:nvPr>
            <p:ph type="pic" sz="quarter" idx="71"/>
          </p:nvPr>
        </p:nvSpPr>
        <p:spPr>
          <a:xfrm>
            <a:off x="1104901"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txBody>
          <a:bodyPr wrap="square">
            <a:noAutofit/>
          </a:bodyPr>
          <a:lstStyle/>
          <a:p>
            <a:r>
              <a:rPr lang="en-US"/>
              <a:t>Click icon to add picture</a:t>
            </a:r>
          </a:p>
        </p:txBody>
      </p:sp>
      <p:sp>
        <p:nvSpPr>
          <p:cNvPr id="15" name="Номер слайда 21"/>
          <p:cNvSpPr>
            <a:spLocks noGrp="1"/>
          </p:cNvSpPr>
          <p:nvPr>
            <p:ph type="sldNum" sz="quarter" idx="4"/>
          </p:nvPr>
        </p:nvSpPr>
        <p:spPr>
          <a:xfrm>
            <a:off x="10928820" y="441326"/>
            <a:ext cx="703476" cy="244475"/>
          </a:xfrm>
          <a:prstGeom prst="rect">
            <a:avLst/>
          </a:prstGeom>
          <a:noFill/>
        </p:spPr>
        <p:txBody>
          <a:bodyPr vert="horz" lIns="0" tIns="0" rIns="0" bIns="0" rtlCol="0" anchor="ctr"/>
          <a:lstStyle>
            <a:lvl1pPr algn="r">
              <a:defRPr sz="803" b="1">
                <a:solidFill>
                  <a:schemeClr val="tx1">
                    <a:alpha val="50000"/>
                  </a:schemeClr>
                </a:solidFill>
                <a:latin typeface="+mn-lt"/>
              </a:defRPr>
            </a:lvl1pPr>
          </a:lstStyle>
          <a:p>
            <a:fld id="{D8D877B3-D348-4611-9BDB-C5374591D951}" type="slidenum">
              <a:rPr lang="en-US" smtClean="0"/>
              <a:pPr/>
              <a:t>‹#›</a:t>
            </a:fld>
            <a:endParaRPr lang="en-US"/>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22" name="Oval 21"/>
          <p:cNvSpPr/>
          <p:nvPr userDrawn="1"/>
        </p:nvSpPr>
        <p:spPr>
          <a:xfrm>
            <a:off x="1104900"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b" anchorCtr="0"/>
          <a:lstStyle/>
          <a:p>
            <a:pPr algn="ctr"/>
            <a:endParaRPr lang="en-US" sz="2700"/>
          </a:p>
        </p:txBody>
      </p:sp>
      <p:sp>
        <p:nvSpPr>
          <p:cNvPr id="23" name="Text Placeholder 2">
            <a:extLst>
              <a:ext uri="{FF2B5EF4-FFF2-40B4-BE49-F238E27FC236}">
                <a16:creationId xmlns:a16="http://schemas.microsoft.com/office/drawing/2014/main" id="{5A9A0366-A1B7-4E16-B13E-603846466E26}"/>
              </a:ext>
            </a:extLst>
          </p:cNvPr>
          <p:cNvSpPr>
            <a:spLocks noGrp="1"/>
          </p:cNvSpPr>
          <p:nvPr>
            <p:ph type="body" idx="13" hasCustomPrompt="1"/>
          </p:nvPr>
        </p:nvSpPr>
        <p:spPr>
          <a:xfrm>
            <a:off x="6368726" y="3534503"/>
            <a:ext cx="4560094" cy="465997"/>
          </a:xfrm>
        </p:spPr>
        <p:txBody>
          <a:bodyPr>
            <a:noAutofit/>
          </a:bodyPr>
          <a:lstStyle>
            <a:lvl1pPr marL="0" indent="0">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 name="Title 1">
            <a:extLst>
              <a:ext uri="{FF2B5EF4-FFF2-40B4-BE49-F238E27FC236}">
                <a16:creationId xmlns:a16="http://schemas.microsoft.com/office/drawing/2014/main" id="{1C9E8541-FA8A-4117-90A5-95E6E9B80D9D}"/>
              </a:ext>
            </a:extLst>
          </p:cNvPr>
          <p:cNvSpPr>
            <a:spLocks noGrp="1"/>
          </p:cNvSpPr>
          <p:nvPr>
            <p:ph type="title"/>
          </p:nvPr>
        </p:nvSpPr>
        <p:spPr>
          <a:xfrm>
            <a:off x="6365964" y="1864903"/>
            <a:ext cx="4562856" cy="1563624"/>
          </a:xfrm>
        </p:spPr>
        <p:txBody>
          <a:bodyPr vert="horz" lIns="91440" tIns="0" rIns="91440" bIns="0" rtlCol="0" anchor="b" anchorCtr="0">
            <a:noAutofit/>
          </a:bodyPr>
          <a:lstStyle>
            <a:lvl1pPr>
              <a:defRPr lang="en-US" sz="3600" b="0" baseline="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
        <p:nvSpPr>
          <p:cNvPr id="10" name="Freeform: Shape 17">
            <a:extLst>
              <a:ext uri="{FF2B5EF4-FFF2-40B4-BE49-F238E27FC236}">
                <a16:creationId xmlns:a16="http://schemas.microsoft.com/office/drawing/2014/main" id="{C3E3893E-8DA3-1046-B540-6AF172348D83}"/>
              </a:ext>
            </a:extLst>
          </p:cNvPr>
          <p:cNvSpPr/>
          <p:nvPr userDrawn="1"/>
        </p:nvSpPr>
        <p:spPr>
          <a:xfrm rot="10800000">
            <a:off x="8424329" y="5835313"/>
            <a:ext cx="3682959" cy="100713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172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sp>
        <p:nvSpPr>
          <p:cNvPr id="16" name="Picture Placeholder 15"/>
          <p:cNvSpPr>
            <a:spLocks noGrp="1"/>
          </p:cNvSpPr>
          <p:nvPr>
            <p:ph type="pic" sz="quarter" idx="13" hasCustomPrompt="1"/>
          </p:nvPr>
        </p:nvSpPr>
        <p:spPr>
          <a:xfrm>
            <a:off x="1104900" y="1"/>
            <a:ext cx="7583700" cy="6858001"/>
          </a:xfrm>
          <a:custGeom>
            <a:avLst/>
            <a:gdLst>
              <a:gd name="connsiteX0" fmla="*/ 0 w 7583700"/>
              <a:gd name="connsiteY0" fmla="*/ 0 h 6858001"/>
              <a:gd name="connsiteX1" fmla="*/ 2537926 w 7583700"/>
              <a:gd name="connsiteY1" fmla="*/ 0 h 6858001"/>
              <a:gd name="connsiteX2" fmla="*/ 2847001 w 7583700"/>
              <a:gd name="connsiteY2" fmla="*/ 138995 h 6858001"/>
              <a:gd name="connsiteX3" fmla="*/ 7582790 w 7583700"/>
              <a:gd name="connsiteY3" fmla="*/ 6846094 h 6858001"/>
              <a:gd name="connsiteX4" fmla="*/ 7583700 w 7583700"/>
              <a:gd name="connsiteY4" fmla="*/ 6858001 h 6858001"/>
              <a:gd name="connsiteX5" fmla="*/ 0 w 7583700"/>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3700" h="6858001">
                <a:moveTo>
                  <a:pt x="0" y="0"/>
                </a:moveTo>
                <a:lnTo>
                  <a:pt x="2537926" y="0"/>
                </a:lnTo>
                <a:lnTo>
                  <a:pt x="2847001" y="138995"/>
                </a:lnTo>
                <a:cubicBezTo>
                  <a:pt x="5428994" y="1376579"/>
                  <a:pt x="7280340" y="3883594"/>
                  <a:pt x="7582790" y="6846094"/>
                </a:cubicBezTo>
                <a:lnTo>
                  <a:pt x="7583700" y="6858001"/>
                </a:lnTo>
                <a:lnTo>
                  <a:pt x="0" y="6858001"/>
                </a:lnTo>
                <a:close/>
              </a:path>
            </a:pathLst>
          </a:custGeom>
          <a:solidFill>
            <a:schemeClr val="tx1">
              <a:alpha val="10000"/>
            </a:schemeClr>
          </a:solidFill>
        </p:spPr>
        <p:txBody>
          <a:bodyPr wrap="square" anchor="ctr">
            <a:noAutofit/>
          </a:bodyPr>
          <a:lstStyle>
            <a:lvl1pPr algn="ctr">
              <a:lnSpc>
                <a:spcPct val="100000"/>
              </a:lnSpc>
              <a:defRPr sz="1100" b="0" baseline="0">
                <a:solidFill>
                  <a:schemeClr val="tx1">
                    <a:lumMod val="50000"/>
                    <a:lumOff val="50000"/>
                  </a:schemeClr>
                </a:solidFill>
              </a:defRPr>
            </a:lvl1pPr>
          </a:lstStyle>
          <a:p>
            <a:r>
              <a:rPr lang="en-US"/>
              <a:t>Drag and drop </a:t>
            </a:r>
          </a:p>
          <a:p>
            <a:r>
              <a:rPr lang="en-US"/>
              <a:t>image here</a:t>
            </a:r>
          </a:p>
        </p:txBody>
      </p:sp>
      <p:sp>
        <p:nvSpPr>
          <p:cNvPr id="6" name="Текст 7">
            <a:extLst>
              <a:ext uri="{FF2B5EF4-FFF2-40B4-BE49-F238E27FC236}">
                <a16:creationId xmlns:a16="http://schemas.microsoft.com/office/drawing/2014/main" id="{D92F0F3B-16BB-4489-BB21-65F40B4AE170}"/>
              </a:ext>
            </a:extLst>
          </p:cNvPr>
          <p:cNvSpPr>
            <a:spLocks noGrp="1"/>
          </p:cNvSpPr>
          <p:nvPr>
            <p:ph type="body" sz="quarter" idx="70" hasCustomPrompt="1"/>
          </p:nvPr>
        </p:nvSpPr>
        <p:spPr>
          <a:xfrm>
            <a:off x="7239001" y="931169"/>
            <a:ext cx="4393296" cy="1338061"/>
          </a:xfrm>
        </p:spPr>
        <p:txBody>
          <a:bodyPr tIns="0" bIns="0" anchor="b" anchorCtr="0">
            <a:noAutofit/>
          </a:bodyPr>
          <a:lstStyle>
            <a:lvl1pPr marL="0" indent="0" algn="ctr">
              <a:lnSpc>
                <a:spcPct val="100000"/>
              </a:lnSpc>
              <a:spcBef>
                <a:spcPts val="0"/>
              </a:spcBef>
              <a:buNone/>
              <a:defRPr sz="3600" b="0" baseline="0">
                <a:solidFill>
                  <a:schemeClr val="tx1">
                    <a:lumMod val="85000"/>
                    <a:lumOff val="15000"/>
                  </a:schemeClr>
                </a:solidFill>
                <a:latin typeface="+mj-lt"/>
              </a:defRPr>
            </a:lvl1pPr>
            <a:lvl2pPr algn="ctr">
              <a:defRPr/>
            </a:lvl2pPr>
            <a:lvl3pPr algn="ctr">
              <a:defRPr/>
            </a:lvl3pPr>
            <a:lvl4pPr algn="ctr">
              <a:lnSpc>
                <a:spcPct val="150000"/>
              </a:lnSpc>
              <a:defRPr/>
            </a:lvl4pPr>
            <a:lvl5pPr algn="ctr">
              <a:defRPr/>
            </a:lvl5pPr>
          </a:lstStyle>
          <a:p>
            <a:pPr lvl="0"/>
            <a:r>
              <a:rPr lang="en-US" dirty="0"/>
              <a:t>Outline</a:t>
            </a:r>
          </a:p>
        </p:txBody>
      </p:sp>
      <p:sp>
        <p:nvSpPr>
          <p:cNvPr id="7" name="Freeform 27">
            <a:extLst>
              <a:ext uri="{FF2B5EF4-FFF2-40B4-BE49-F238E27FC236}">
                <a16:creationId xmlns:a16="http://schemas.microsoft.com/office/drawing/2014/main" id="{1F9BD45B-C63D-416A-B4BE-874469C7A33E}"/>
              </a:ext>
            </a:extLst>
          </p:cNvPr>
          <p:cNvSpPr/>
          <p:nvPr userDrawn="1"/>
        </p:nvSpPr>
        <p:spPr>
          <a:xfrm rot="10800000" flipH="1">
            <a:off x="1104900" y="529"/>
            <a:ext cx="4686301" cy="3733270"/>
          </a:xfrm>
          <a:custGeom>
            <a:avLst/>
            <a:gdLst>
              <a:gd name="connsiteX0" fmla="*/ 683 w 2374769"/>
              <a:gd name="connsiteY0" fmla="*/ 0 h 2362237"/>
              <a:gd name="connsiteX1" fmla="*/ 242807 w 2374769"/>
              <a:gd name="connsiteY1" fmla="*/ 12161 h 2362237"/>
              <a:gd name="connsiteX2" fmla="*/ 2374769 w 2374769"/>
              <a:gd name="connsiteY2" fmla="*/ 2362237 h 2362237"/>
              <a:gd name="connsiteX3" fmla="*/ 1543208 w 2374769"/>
              <a:gd name="connsiteY3" fmla="*/ 2362237 h 2362237"/>
              <a:gd name="connsiteX4" fmla="*/ 0 w 2374769"/>
              <a:gd name="connsiteY4" fmla="*/ 827150 h 2362237"/>
              <a:gd name="connsiteX5" fmla="*/ 0 w 2374769"/>
              <a:gd name="connsiteY5" fmla="*/ 34 h 2362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4769" h="2362237">
                <a:moveTo>
                  <a:pt x="683" y="0"/>
                </a:moveTo>
                <a:lnTo>
                  <a:pt x="242807" y="12161"/>
                </a:lnTo>
                <a:cubicBezTo>
                  <a:pt x="1440298" y="133133"/>
                  <a:pt x="2374769" y="1139131"/>
                  <a:pt x="2374769" y="2362237"/>
                </a:cubicBezTo>
                <a:lnTo>
                  <a:pt x="1543208" y="2362237"/>
                </a:lnTo>
                <a:cubicBezTo>
                  <a:pt x="1543208" y="1514432"/>
                  <a:pt x="852291" y="827150"/>
                  <a:pt x="0" y="827150"/>
                </a:cubicBezTo>
                <a:lnTo>
                  <a:pt x="0" y="34"/>
                </a:lnTo>
                <a:close/>
              </a:path>
            </a:pathLst>
          </a:custGeom>
          <a:solidFill>
            <a:schemeClr val="bg2">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Freeform: Shape 7">
            <a:extLst>
              <a:ext uri="{FF2B5EF4-FFF2-40B4-BE49-F238E27FC236}">
                <a16:creationId xmlns:a16="http://schemas.microsoft.com/office/drawing/2014/main" id="{94EBA745-0612-4E63-904D-28C1814173B3}"/>
              </a:ext>
            </a:extLst>
          </p:cNvPr>
          <p:cNvSpPr/>
          <p:nvPr userDrawn="1"/>
        </p:nvSpPr>
        <p:spPr>
          <a:xfrm rot="10800000">
            <a:off x="9680853" y="6171304"/>
            <a:ext cx="2511147" cy="686695"/>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4A07D89-63CD-43EE-B1E4-7D0647743842}"/>
              </a:ext>
            </a:extLst>
          </p:cNvPr>
          <p:cNvSpPr/>
          <p:nvPr userDrawn="1"/>
        </p:nvSpPr>
        <p:spPr>
          <a:xfrm>
            <a:off x="10957868" y="469760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10" name="Oval 9">
            <a:extLst>
              <a:ext uri="{FF2B5EF4-FFF2-40B4-BE49-F238E27FC236}">
                <a16:creationId xmlns:a16="http://schemas.microsoft.com/office/drawing/2014/main" id="{3341AF09-FA4B-42FD-B2E1-9CE324444D10}"/>
              </a:ext>
            </a:extLst>
          </p:cNvPr>
          <p:cNvSpPr/>
          <p:nvPr userDrawn="1"/>
        </p:nvSpPr>
        <p:spPr>
          <a:xfrm>
            <a:off x="8834437" y="1199097"/>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2" name="Text Placeholder 2">
            <a:extLst>
              <a:ext uri="{FF2B5EF4-FFF2-40B4-BE49-F238E27FC236}">
                <a16:creationId xmlns:a16="http://schemas.microsoft.com/office/drawing/2014/main" id="{EDF14A51-F696-4A12-9467-1EE825414B5E}"/>
              </a:ext>
            </a:extLst>
          </p:cNvPr>
          <p:cNvSpPr>
            <a:spLocks noGrp="1"/>
          </p:cNvSpPr>
          <p:nvPr>
            <p:ph type="body" idx="71" hasCustomPrompt="1"/>
          </p:nvPr>
        </p:nvSpPr>
        <p:spPr>
          <a:xfrm>
            <a:off x="7239001" y="2280573"/>
            <a:ext cx="4393295" cy="2735927"/>
          </a:xfrm>
        </p:spPr>
        <p:txBody>
          <a:bodyPr>
            <a:noAutofit/>
          </a:bodyPr>
          <a:lstStyle>
            <a:lvl1pPr marL="0" indent="0" algn="ctr">
              <a:buNone/>
              <a:defRPr sz="1800" spc="6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How do teachers learn designing?</a:t>
            </a:r>
          </a:p>
          <a:p>
            <a:pPr lvl="0"/>
            <a:r>
              <a:rPr lang="en-US" dirty="0"/>
              <a:t>Do the concept and frameworks apply to teachers learning?</a:t>
            </a:r>
          </a:p>
          <a:p>
            <a:pPr lvl="0"/>
            <a:r>
              <a:rPr lang="en-US" dirty="0"/>
              <a:t>How do we support teachers learning designing in a networked world?</a:t>
            </a:r>
          </a:p>
          <a:p>
            <a:pPr lvl="0"/>
            <a:endParaRPr lang="en-US" dirty="0"/>
          </a:p>
        </p:txBody>
      </p:sp>
      <p:sp>
        <p:nvSpPr>
          <p:cNvPr id="3" name="Title 2" hidden="1">
            <a:extLst>
              <a:ext uri="{FF2B5EF4-FFF2-40B4-BE49-F238E27FC236}">
                <a16:creationId xmlns:a16="http://schemas.microsoft.com/office/drawing/2014/main" id="{6A57A924-A6D5-4ACD-B1F0-01BED4BF9DF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57748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126770-6622-450D-A1F3-BC241C88D6CB}"/>
              </a:ext>
            </a:extLst>
          </p:cNvPr>
          <p:cNvSpPr>
            <a:spLocks noGrp="1"/>
          </p:cNvSpPr>
          <p:nvPr>
            <p:ph idx="1"/>
          </p:nvPr>
        </p:nvSpPr>
        <p:spPr>
          <a:xfrm>
            <a:off x="1104900" y="1352550"/>
            <a:ext cx="10248899" cy="482441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val 6">
            <a:extLst>
              <a:ext uri="{FF2B5EF4-FFF2-40B4-BE49-F238E27FC236}">
                <a16:creationId xmlns:a16="http://schemas.microsoft.com/office/drawing/2014/main" id="{8F6A756B-881F-4AD8-88A2-0DEA57AC8086}"/>
              </a:ext>
            </a:extLst>
          </p:cNvPr>
          <p:cNvSpPr/>
          <p:nvPr userDrawn="1"/>
        </p:nvSpPr>
        <p:spPr>
          <a:xfrm>
            <a:off x="9575801" y="1199097"/>
            <a:ext cx="4695527" cy="4670817"/>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8" name="Oval 7">
            <a:extLst>
              <a:ext uri="{FF2B5EF4-FFF2-40B4-BE49-F238E27FC236}">
                <a16:creationId xmlns:a16="http://schemas.microsoft.com/office/drawing/2014/main" id="{52E1879E-468E-4022-BADB-7EA13901AAC4}"/>
              </a:ext>
            </a:extLst>
          </p:cNvPr>
          <p:cNvSpPr/>
          <p:nvPr userDrawn="1"/>
        </p:nvSpPr>
        <p:spPr>
          <a:xfrm>
            <a:off x="1058659"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1" name="Freeform: Shape 10">
            <a:extLst>
              <a:ext uri="{FF2B5EF4-FFF2-40B4-BE49-F238E27FC236}">
                <a16:creationId xmlns:a16="http://schemas.microsoft.com/office/drawing/2014/main" id="{BDC42F51-DCAB-4C33-9689-ABC135D1EE8D}"/>
              </a:ext>
            </a:extLst>
          </p:cNvPr>
          <p:cNvSpPr/>
          <p:nvPr userDrawn="1"/>
        </p:nvSpPr>
        <p:spPr>
          <a:xfrm rot="10800000">
            <a:off x="10507442"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BC48F8-98EB-4550-8EAC-1248034E956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EAF2EDC5-8FCA-8543-8C1F-688DA6DC9B9D}"/>
              </a:ext>
            </a:extLst>
          </p:cNvPr>
          <p:cNvSpPr>
            <a:spLocks noGrp="1"/>
          </p:cNvSpPr>
          <p:nvPr>
            <p:ph type="title"/>
          </p:nvPr>
        </p:nvSpPr>
        <p:spPr>
          <a:xfrm>
            <a:off x="1104900" y="365125"/>
            <a:ext cx="10248899" cy="703279"/>
          </a:xfrm>
          <a:prstGeom prst="rect">
            <a:avLst/>
          </a:prstGeom>
        </p:spPr>
        <p:txBody>
          <a:bodyPr/>
          <a:lstStyle/>
          <a:p>
            <a:r>
              <a:rPr lang="en-US"/>
              <a:t>Click to edit Master title style</a:t>
            </a:r>
          </a:p>
        </p:txBody>
      </p:sp>
      <p:sp>
        <p:nvSpPr>
          <p:cNvPr id="15" name="Oval 14">
            <a:extLst>
              <a:ext uri="{FF2B5EF4-FFF2-40B4-BE49-F238E27FC236}">
                <a16:creationId xmlns:a16="http://schemas.microsoft.com/office/drawing/2014/main" id="{F0995F3E-B479-5841-BDF1-3BFE059B6BE4}"/>
              </a:ext>
            </a:extLst>
          </p:cNvPr>
          <p:cNvSpPr/>
          <p:nvPr userDrawn="1"/>
        </p:nvSpPr>
        <p:spPr>
          <a:xfrm>
            <a:off x="16250487" y="9051325"/>
            <a:ext cx="244510" cy="243223"/>
          </a:xfrm>
          <a:prstGeom prst="ellipse">
            <a:avLst/>
          </a:prstGeom>
          <a:solidFill>
            <a:srgbClr val="DF666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23735376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A32EE4F-6B2E-4FCC-BC34-5BF831F90260}"/>
              </a:ext>
            </a:extLst>
          </p:cNvPr>
          <p:cNvPicPr>
            <a:picLocks noChangeAspect="1"/>
          </p:cNvPicPr>
          <p:nvPr userDrawn="1"/>
        </p:nvPicPr>
        <p:blipFill>
          <a:blip r:embed="rId2"/>
          <a:srcRect/>
          <a:stretch>
            <a:fillRect/>
          </a:stretch>
        </p:blipFill>
        <p:spPr>
          <a:xfrm>
            <a:off x="5425439" y="0"/>
            <a:ext cx="6766561" cy="6858000"/>
          </a:xfrm>
          <a:custGeom>
            <a:avLst/>
            <a:gdLst>
              <a:gd name="connsiteX0" fmla="*/ 0 w 6766561"/>
              <a:gd name="connsiteY0" fmla="*/ 0 h 6858000"/>
              <a:gd name="connsiteX1" fmla="*/ 6766561 w 6766561"/>
              <a:gd name="connsiteY1" fmla="*/ 0 h 6858000"/>
              <a:gd name="connsiteX2" fmla="*/ 6766561 w 6766561"/>
              <a:gd name="connsiteY2" fmla="*/ 6858000 h 6858000"/>
              <a:gd name="connsiteX3" fmla="*/ 0 w 67665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66561" h="6858000">
                <a:moveTo>
                  <a:pt x="0" y="0"/>
                </a:moveTo>
                <a:lnTo>
                  <a:pt x="6766561" y="0"/>
                </a:lnTo>
                <a:lnTo>
                  <a:pt x="6766561" y="6858000"/>
                </a:lnTo>
                <a:lnTo>
                  <a:pt x="0" y="6858000"/>
                </a:lnTo>
                <a:close/>
              </a:path>
            </a:pathLst>
          </a:custGeom>
        </p:spPr>
      </p:pic>
      <p:sp>
        <p:nvSpPr>
          <p:cNvPr id="23" name="Oval 22"/>
          <p:cNvSpPr/>
          <p:nvPr/>
        </p:nvSpPr>
        <p:spPr>
          <a:xfrm>
            <a:off x="1755742" y="759742"/>
            <a:ext cx="5578882" cy="5549523"/>
          </a:xfrm>
          <a:prstGeom prst="ellipse">
            <a:avLst/>
          </a:prstGeom>
          <a:noFill/>
          <a:ln w="6350">
            <a:solidFill>
              <a:schemeClr val="tx1">
                <a:alpha val="10000"/>
              </a:schemeClr>
            </a:solidFill>
            <a:prstDash val="sysDot"/>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66" name="Oval 65"/>
          <p:cNvSpPr/>
          <p:nvPr/>
        </p:nvSpPr>
        <p:spPr>
          <a:xfrm>
            <a:off x="3928418" y="5745357"/>
            <a:ext cx="106064" cy="105506"/>
          </a:xfrm>
          <a:prstGeom prst="ellipse">
            <a:avLst/>
          </a:prstGeom>
          <a:solidFill>
            <a:schemeClr val="tx2"/>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2700"/>
          </a:p>
        </p:txBody>
      </p:sp>
      <p:sp>
        <p:nvSpPr>
          <p:cNvPr id="35" name="Oval 34"/>
          <p:cNvSpPr/>
          <p:nvPr/>
        </p:nvSpPr>
        <p:spPr>
          <a:xfrm>
            <a:off x="1524000" y="1812813"/>
            <a:ext cx="244510" cy="243223"/>
          </a:xfrm>
          <a:prstGeom prst="ellipse">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700"/>
          </a:p>
        </p:txBody>
      </p:sp>
      <p:sp>
        <p:nvSpPr>
          <p:cNvPr id="18" name="Freeform: Shape 17">
            <a:extLst>
              <a:ext uri="{FF2B5EF4-FFF2-40B4-BE49-F238E27FC236}">
                <a16:creationId xmlns:a16="http://schemas.microsoft.com/office/drawing/2014/main" id="{125D7C1C-9CF4-47B3-9ABC-8F0E2CE6CD31}"/>
              </a:ext>
            </a:extLst>
          </p:cNvPr>
          <p:cNvSpPr/>
          <p:nvPr userDrawn="1"/>
        </p:nvSpPr>
        <p:spPr>
          <a:xfrm rot="10800000">
            <a:off x="3192203" y="6397343"/>
            <a:ext cx="1684558" cy="460657"/>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0B53361-3F22-4468-B6F8-71E345F70770}"/>
              </a:ext>
            </a:extLst>
          </p:cNvPr>
          <p:cNvSpPr/>
          <p:nvPr userDrawn="1"/>
        </p:nvSpPr>
        <p:spPr>
          <a:xfrm>
            <a:off x="1496753" y="0"/>
            <a:ext cx="2057848" cy="562736"/>
          </a:xfrm>
          <a:custGeom>
            <a:avLst/>
            <a:gdLst>
              <a:gd name="connsiteX0" fmla="*/ 0 w 1684558"/>
              <a:gd name="connsiteY0" fmla="*/ 0 h 460657"/>
              <a:gd name="connsiteX1" fmla="*/ 1684558 w 1684558"/>
              <a:gd name="connsiteY1" fmla="*/ 0 h 460657"/>
              <a:gd name="connsiteX2" fmla="*/ 1670866 w 1684558"/>
              <a:gd name="connsiteY2" fmla="*/ 22419 h 460657"/>
              <a:gd name="connsiteX3" fmla="*/ 842279 w 1684558"/>
              <a:gd name="connsiteY3" fmla="*/ 460657 h 460657"/>
              <a:gd name="connsiteX4" fmla="*/ 13692 w 1684558"/>
              <a:gd name="connsiteY4" fmla="*/ 22419 h 460657"/>
              <a:gd name="connsiteX5" fmla="*/ 0 w 1684558"/>
              <a:gd name="connsiteY5" fmla="*/ 0 h 46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4558" h="460657">
                <a:moveTo>
                  <a:pt x="0" y="0"/>
                </a:moveTo>
                <a:lnTo>
                  <a:pt x="1684558" y="0"/>
                </a:lnTo>
                <a:lnTo>
                  <a:pt x="1670866" y="22419"/>
                </a:lnTo>
                <a:cubicBezTo>
                  <a:pt x="1491295" y="286821"/>
                  <a:pt x="1187195" y="460657"/>
                  <a:pt x="842279" y="460657"/>
                </a:cubicBezTo>
                <a:cubicBezTo>
                  <a:pt x="497363" y="460657"/>
                  <a:pt x="193263" y="286821"/>
                  <a:pt x="13692" y="22419"/>
                </a:cubicBezTo>
                <a:lnTo>
                  <a:pt x="0" y="0"/>
                </a:lnTo>
                <a:close/>
              </a:path>
            </a:pathLst>
          </a:cu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B38687-48E7-4488-BB10-BDE4F5A73622}"/>
              </a:ext>
            </a:extLst>
          </p:cNvPr>
          <p:cNvSpPr>
            <a:spLocks noGrp="1"/>
          </p:cNvSpPr>
          <p:nvPr>
            <p:ph type="title"/>
          </p:nvPr>
        </p:nvSpPr>
        <p:spPr>
          <a:xfrm>
            <a:off x="1533144" y="1237089"/>
            <a:ext cx="4562856" cy="1563624"/>
          </a:xfrm>
          <a:prstGeom prst="rect">
            <a:avLst/>
          </a:prstGeom>
        </p:spPr>
        <p:txBody>
          <a:bodyPr vert="horz" lIns="91440" tIns="0" rIns="91440" bIns="0" rtlCol="0" anchor="b" anchorCtr="0">
            <a:noAutofit/>
          </a:bodyPr>
          <a:lstStyle>
            <a:lvl1pPr>
              <a:defRPr lang="en-US" sz="3600" b="0" baseline="0" dirty="0">
                <a:solidFill>
                  <a:schemeClr val="tx1">
                    <a:lumMod val="85000"/>
                    <a:lumOff val="15000"/>
                  </a:schemeClr>
                </a:solidFill>
                <a:ea typeface="+mn-ea"/>
                <a:cs typeface="+mn-cs"/>
              </a:defRPr>
            </a:lvl1pPr>
          </a:lstStyle>
          <a:p>
            <a:pPr marL="0" lvl="0" indent="0">
              <a:lnSpc>
                <a:spcPct val="100000"/>
              </a:lnSpc>
              <a:spcBef>
                <a:spcPts val="0"/>
              </a:spcBef>
              <a:buFont typeface="Arial" panose="020B0604020202020204" pitchFamily="34" charset="0"/>
            </a:pPr>
            <a:r>
              <a:rPr lang="en-US"/>
              <a:t>Click to edit Master title style</a:t>
            </a:r>
            <a:endParaRPr lang="en-US" dirty="0"/>
          </a:p>
        </p:txBody>
      </p:sp>
      <p:sp>
        <p:nvSpPr>
          <p:cNvPr id="6" name="Rectangle 5">
            <a:extLst>
              <a:ext uri="{FF2B5EF4-FFF2-40B4-BE49-F238E27FC236}">
                <a16:creationId xmlns:a16="http://schemas.microsoft.com/office/drawing/2014/main" id="{9F3A5C24-92D8-4CC1-AF50-F29B9C30BDBB}"/>
              </a:ext>
            </a:extLst>
          </p:cNvPr>
          <p:cNvSpPr/>
          <p:nvPr userDrawn="1"/>
        </p:nvSpPr>
        <p:spPr>
          <a:xfrm>
            <a:off x="5425439" y="0"/>
            <a:ext cx="6766561"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a:extLst>
              <a:ext uri="{FF2B5EF4-FFF2-40B4-BE49-F238E27FC236}">
                <a16:creationId xmlns:a16="http://schemas.microsoft.com/office/drawing/2014/main" id="{89F459E6-70DE-4FF8-AD0C-1B49B34CF781}"/>
              </a:ext>
            </a:extLst>
          </p:cNvPr>
          <p:cNvSpPr>
            <a:spLocks noGrp="1"/>
          </p:cNvSpPr>
          <p:nvPr>
            <p:ph type="body" idx="1"/>
          </p:nvPr>
        </p:nvSpPr>
        <p:spPr>
          <a:xfrm>
            <a:off x="1533143" y="2888791"/>
            <a:ext cx="4562856" cy="2410459"/>
          </a:xfrm>
          <a:prstGeom prst="rect">
            <a:avLst/>
          </a:prstGeom>
        </p:spPr>
        <p:txBody>
          <a:bodyPr vert="horz" lIns="91440" tIns="73152" rIns="91440" bIns="45720" rtlCol="0">
            <a:noAutofit/>
          </a:bodyPr>
          <a:lstStyle>
            <a:lvl1pPr marL="0" indent="0" algn="l">
              <a:buNone/>
              <a:defRPr lang="en-US" sz="1400" b="0" i="0" baseline="0">
                <a:effectLst/>
              </a:defRPr>
            </a:lvl1pPr>
          </a:lstStyle>
          <a:p>
            <a:pPr marL="228600" lvl="0" indent="-228600">
              <a:lnSpc>
                <a:spcPct val="145000"/>
              </a:lnSpc>
              <a:spcBef>
                <a:spcPts val="0"/>
              </a:spcBef>
            </a:pPr>
            <a:r>
              <a:rPr lang="en-US"/>
              <a:t>Edit Master text styles</a:t>
            </a:r>
          </a:p>
        </p:txBody>
      </p:sp>
    </p:spTree>
    <p:extLst>
      <p:ext uri="{BB962C8B-B14F-4D97-AF65-F5344CB8AC3E}">
        <p14:creationId xmlns:p14="http://schemas.microsoft.com/office/powerpoint/2010/main" val="1461039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94563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73" r:id="rId8"/>
    <p:sldLayoutId id="2147483676" r:id="rId9"/>
    <p:sldLayoutId id="2147483677" r:id="rId10"/>
    <p:sldLayoutId id="2147483678" r:id="rId11"/>
    <p:sldLayoutId id="2147483679" r:id="rId12"/>
    <p:sldLayoutId id="2147483680" r:id="rId13"/>
    <p:sldLayoutId id="2147483681" r:id="rId1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457189" rtl="0" eaLnBrk="1" fontAlgn="base" hangingPunct="1">
        <a:spcBef>
          <a:spcPct val="0"/>
        </a:spcBef>
        <a:spcAft>
          <a:spcPct val="0"/>
        </a:spcAft>
        <a:defRPr sz="4000" kern="1200">
          <a:solidFill>
            <a:srgbClr val="CD884C"/>
          </a:solidFill>
          <a:latin typeface="Century Gothic"/>
          <a:ea typeface="ＭＳ Ｐゴシック" pitchFamily="-109" charset="-128"/>
          <a:cs typeface="Century Gothic"/>
        </a:defRPr>
      </a:lvl1pPr>
      <a:lvl2pPr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189"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377"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566"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754" algn="ctr" defTabSz="457189" rtl="0" eaLnBrk="1" fontAlgn="base" hangingPunct="1">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891" indent="-342891" algn="l" defTabSz="457189" rtl="0" eaLnBrk="1" fontAlgn="base" hangingPunct="1">
        <a:spcBef>
          <a:spcPct val="20000"/>
        </a:spcBef>
        <a:spcAft>
          <a:spcPct val="0"/>
        </a:spcAft>
        <a:buFont typeface="Arial" charset="0"/>
        <a:buChar char="•"/>
        <a:defRPr sz="3200" kern="1200">
          <a:solidFill>
            <a:schemeClr val="tx1"/>
          </a:solidFill>
          <a:latin typeface="+mn-lt"/>
          <a:ea typeface="ＭＳ Ｐゴシック" pitchFamily="-109" charset="-128"/>
          <a:cs typeface="ＭＳ Ｐゴシック" pitchFamily="-109" charset="-128"/>
        </a:defRPr>
      </a:lvl1pPr>
      <a:lvl2pPr marL="742932" indent="-285744" algn="l" defTabSz="457189" rtl="0" eaLnBrk="1" fontAlgn="base" hangingPunct="1">
        <a:spcBef>
          <a:spcPct val="20000"/>
        </a:spcBef>
        <a:spcAft>
          <a:spcPct val="0"/>
        </a:spcAft>
        <a:buFont typeface="Arial" charset="0"/>
        <a:buChar char="–"/>
        <a:defRPr sz="2800" kern="1200">
          <a:solidFill>
            <a:schemeClr val="tx1"/>
          </a:solidFill>
          <a:latin typeface="+mn-lt"/>
          <a:ea typeface="ＭＳ Ｐゴシック" pitchFamily="-109" charset="-128"/>
          <a:cs typeface="+mn-cs"/>
        </a:defRPr>
      </a:lvl2pPr>
      <a:lvl3pPr marL="1142971" indent="-228594" algn="l" defTabSz="457189" rtl="0" eaLnBrk="1" fontAlgn="base" hangingPunct="1">
        <a:spcBef>
          <a:spcPct val="20000"/>
        </a:spcBef>
        <a:spcAft>
          <a:spcPct val="0"/>
        </a:spcAft>
        <a:buFont typeface="Arial" charset="0"/>
        <a:buChar char="•"/>
        <a:defRPr sz="2400" kern="1200">
          <a:solidFill>
            <a:schemeClr val="tx1"/>
          </a:solidFill>
          <a:latin typeface="+mn-lt"/>
          <a:ea typeface="ＭＳ Ｐゴシック" pitchFamily="-109" charset="-128"/>
          <a:cs typeface="+mn-cs"/>
        </a:defRPr>
      </a:lvl3pPr>
      <a:lvl4pPr marL="1600160"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4pPr>
      <a:lvl5pPr marL="2057349" indent="-228594" algn="l" defTabSz="457189" rtl="0" eaLnBrk="1" fontAlgn="base" hangingPunct="1">
        <a:spcBef>
          <a:spcPct val="20000"/>
        </a:spcBef>
        <a:spcAft>
          <a:spcPct val="0"/>
        </a:spcAft>
        <a:buFont typeface="Arial" charset="0"/>
        <a:buChar char="»"/>
        <a:defRPr sz="2000" kern="1200">
          <a:solidFill>
            <a:schemeClr val="tx1"/>
          </a:solidFill>
          <a:latin typeface="+mn-lt"/>
          <a:ea typeface="ＭＳ Ｐゴシック" pitchFamily="-109"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7C575-4929-C648-9CAB-EF23505524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3EDDC2-DAC8-F043-A086-14256F8B3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58017-4BF5-114A-83C3-18C51D100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75CF57-3C95-284E-B8D2-EB156ABCA16E}" type="datetimeFigureOut">
              <a:t>9/15/2020</a:t>
            </a:fld>
            <a:endParaRPr lang="en-US"/>
          </a:p>
        </p:txBody>
      </p:sp>
      <p:sp>
        <p:nvSpPr>
          <p:cNvPr id="5" name="Footer Placeholder 4">
            <a:extLst>
              <a:ext uri="{FF2B5EF4-FFF2-40B4-BE49-F238E27FC236}">
                <a16:creationId xmlns:a16="http://schemas.microsoft.com/office/drawing/2014/main" id="{5F9FC30F-3030-B247-AC30-3DE7B749A8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7D7BFC8-C164-EF43-AA9A-8B41E4FAB2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4542FC-8294-454B-8A32-CC65B1A41CD0}" type="slidenum">
              <a:t>‹#›</a:t>
            </a:fld>
            <a:endParaRPr lang="en-US"/>
          </a:p>
        </p:txBody>
      </p:sp>
    </p:spTree>
    <p:extLst>
      <p:ext uri="{BB962C8B-B14F-4D97-AF65-F5344CB8AC3E}">
        <p14:creationId xmlns:p14="http://schemas.microsoft.com/office/powerpoint/2010/main" val="318517363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6.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6.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6.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15.xml"/><Relationship Id="rId7" Type="http://schemas.openxmlformats.org/officeDocument/2006/relationships/image" Target="../media/image8.png"/><Relationship Id="rId2" Type="http://schemas.openxmlformats.org/officeDocument/2006/relationships/slideLayout" Target="../slideLayouts/slideLayout16.xml"/><Relationship Id="rId1" Type="http://schemas.openxmlformats.org/officeDocument/2006/relationships/tags" Target="../tags/tag12.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8.xml"/><Relationship Id="rId1" Type="http://schemas.openxmlformats.org/officeDocument/2006/relationships/slideLayout" Target="../slideLayouts/slideLayout21.xml"/><Relationship Id="rId5" Type="http://schemas.openxmlformats.org/officeDocument/2006/relationships/hyperlink" Target="https://www.ucl.ac.uk/learning-designer" TargetMode="Externa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1.xml"/><Relationship Id="rId6" Type="http://schemas.openxmlformats.org/officeDocument/2006/relationships/hyperlink" Target="https://www.ucl.ac.uk/learning-designer"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6.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6.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6.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86DE20-E80F-D14B-8656-B4A16A9795BF}"/>
              </a:ext>
            </a:extLst>
          </p:cNvPr>
          <p:cNvSpPr>
            <a:spLocks noGrp="1"/>
          </p:cNvSpPr>
          <p:nvPr>
            <p:ph type="body" idx="13"/>
          </p:nvPr>
        </p:nvSpPr>
        <p:spPr>
          <a:xfrm>
            <a:off x="5930504" y="3850381"/>
            <a:ext cx="5284953" cy="1163003"/>
          </a:xfrm>
        </p:spPr>
        <p:txBody>
          <a:bodyPr/>
          <a:lstStyle/>
          <a:p>
            <a:r>
              <a:rPr lang="en-US" sz="3200"/>
              <a:t>Diana Laurillard</a:t>
            </a:r>
          </a:p>
          <a:p>
            <a:r>
              <a:rPr lang="en-US" sz="3200"/>
              <a:t>UCL Knowledge Lab</a:t>
            </a:r>
          </a:p>
        </p:txBody>
      </p:sp>
      <p:sp>
        <p:nvSpPr>
          <p:cNvPr id="4" name="Title 3">
            <a:extLst>
              <a:ext uri="{FF2B5EF4-FFF2-40B4-BE49-F238E27FC236}">
                <a16:creationId xmlns:a16="http://schemas.microsoft.com/office/drawing/2014/main" id="{C0846BEF-6710-F54C-A2E8-1EA370810E1F}"/>
              </a:ext>
            </a:extLst>
          </p:cNvPr>
          <p:cNvSpPr>
            <a:spLocks noGrp="1"/>
          </p:cNvSpPr>
          <p:nvPr>
            <p:ph type="title"/>
          </p:nvPr>
        </p:nvSpPr>
        <p:spPr>
          <a:xfrm>
            <a:off x="5930504" y="1651000"/>
            <a:ext cx="5804296" cy="1885580"/>
          </a:xfrm>
        </p:spPr>
        <p:txBody>
          <a:bodyPr/>
          <a:lstStyle/>
          <a:p>
            <a:br>
              <a:rPr lang="en-US" sz="4400" b="1">
                <a:solidFill>
                  <a:srgbClr val="C00000"/>
                </a:solidFill>
              </a:rPr>
            </a:br>
            <a:br>
              <a:rPr lang="en-US" sz="4400" b="1">
                <a:solidFill>
                  <a:srgbClr val="C00000"/>
                </a:solidFill>
              </a:rPr>
            </a:br>
            <a:r>
              <a:rPr lang="en-US" sz="4400" b="1">
                <a:solidFill>
                  <a:srgbClr val="C00000"/>
                </a:solidFill>
              </a:rPr>
              <a:t> </a:t>
            </a:r>
            <a:br>
              <a:rPr lang="en-US" sz="4400" b="1">
                <a:solidFill>
                  <a:srgbClr val="C00000"/>
                </a:solidFill>
              </a:rPr>
            </a:br>
            <a:r>
              <a:rPr lang="en-US" sz="4400" b="1">
                <a:solidFill>
                  <a:srgbClr val="C00000"/>
                </a:solidFill>
              </a:rPr>
              <a:t>Online pedagogy, equity and engagement: a research-led approach </a:t>
            </a:r>
          </a:p>
        </p:txBody>
      </p:sp>
      <p:cxnSp>
        <p:nvCxnSpPr>
          <p:cNvPr id="7" name="Straight Connector 6">
            <a:extLst>
              <a:ext uri="{FF2B5EF4-FFF2-40B4-BE49-F238E27FC236}">
                <a16:creationId xmlns:a16="http://schemas.microsoft.com/office/drawing/2014/main" id="{7E0D63F4-D535-284E-ABFC-7A2272E7144D}"/>
              </a:ext>
            </a:extLst>
          </p:cNvPr>
          <p:cNvCxnSpPr/>
          <p:nvPr/>
        </p:nvCxnSpPr>
        <p:spPr>
          <a:xfrm>
            <a:off x="559704" y="5537210"/>
            <a:ext cx="0" cy="1320791"/>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9" name="Shape 61">
            <a:extLst>
              <a:ext uri="{FF2B5EF4-FFF2-40B4-BE49-F238E27FC236}">
                <a16:creationId xmlns:a16="http://schemas.microsoft.com/office/drawing/2014/main" id="{9468FC6D-079A-C447-B0B6-1E2277AB738C}"/>
              </a:ext>
            </a:extLst>
          </p:cNvPr>
          <p:cNvSpPr/>
          <p:nvPr/>
        </p:nvSpPr>
        <p:spPr>
          <a:xfrm rot="16200000">
            <a:off x="-1548505" y="3225098"/>
            <a:ext cx="4216420" cy="407804"/>
          </a:xfrm>
          <a:prstGeom prst="rect">
            <a:avLst/>
          </a:prstGeom>
          <a:ln w="3175">
            <a:solidFill>
              <a:schemeClr val="accent1"/>
            </a:solidFill>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0" indent="0" algn="ctr">
              <a:buFont typeface="Arial" panose="020B0604020202020204" pitchFamily="34" charset="0"/>
              <a:buNone/>
              <a:defRPr sz="3000">
                <a:solidFill>
                  <a:srgbClr val="3A3B39"/>
                </a:solidFill>
                <a:latin typeface="Bebas"/>
                <a:ea typeface="Bebas"/>
                <a:cs typeface="Bebas"/>
                <a:sym typeface="Bebas"/>
              </a:defRPr>
            </a:pPr>
            <a:r>
              <a:rPr lang="en-US" sz="2400" b="1" kern="1200" spc="600">
                <a:solidFill>
                  <a:schemeClr val="accent1"/>
                </a:solidFill>
                <a:latin typeface="+mn-lt"/>
                <a:ea typeface="+mn-ea"/>
                <a:cs typeface="+mn-cs"/>
                <a:sym typeface="Bebas"/>
              </a:rPr>
              <a:t>UCL Knowledge Lab</a:t>
            </a:r>
            <a:endParaRPr lang="en-US" sz="2400" b="1" i="0" spc="600">
              <a:solidFill>
                <a:schemeClr val="accent1"/>
              </a:solidFill>
              <a:latin typeface="+mn-lt"/>
              <a:cs typeface="Gill Sans" panose="020B0502020104020203" pitchFamily="34" charset="-79"/>
            </a:endParaRPr>
          </a:p>
        </p:txBody>
      </p:sp>
      <p:cxnSp>
        <p:nvCxnSpPr>
          <p:cNvPr id="10" name="Straight Connector 9">
            <a:extLst>
              <a:ext uri="{FF2B5EF4-FFF2-40B4-BE49-F238E27FC236}">
                <a16:creationId xmlns:a16="http://schemas.microsoft.com/office/drawing/2014/main" id="{44D18B9C-5908-8643-B5CA-72AC18AE1B94}"/>
              </a:ext>
            </a:extLst>
          </p:cNvPr>
          <p:cNvCxnSpPr/>
          <p:nvPr/>
        </p:nvCxnSpPr>
        <p:spPr>
          <a:xfrm>
            <a:off x="559704" y="0"/>
            <a:ext cx="0" cy="1320791"/>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11" name="Picture Placeholder 10">
            <a:extLst>
              <a:ext uri="{FF2B5EF4-FFF2-40B4-BE49-F238E27FC236}">
                <a16:creationId xmlns:a16="http://schemas.microsoft.com/office/drawing/2014/main" id="{406C0A7F-FDD9-9E4B-B6C5-A20BA70971C0}"/>
              </a:ext>
            </a:extLst>
          </p:cNvPr>
          <p:cNvPicPr>
            <a:picLocks noGrp="1" noChangeAspect="1"/>
          </p:cNvPicPr>
          <p:nvPr>
            <p:ph type="pic" sz="quarter" idx="71"/>
          </p:nvPr>
        </p:nvPicPr>
        <p:blipFill>
          <a:blip r:embed="rId4">
            <a:extLst>
              <a:ext uri="{28A0092B-C50C-407E-A947-70E740481C1C}">
                <a14:useLocalDpi xmlns:a14="http://schemas.microsoft.com/office/drawing/2010/main" val="0"/>
              </a:ext>
            </a:extLst>
          </a:blip>
          <a:srcRect l="10613" r="10613"/>
          <a:stretch>
            <a:fillRect/>
          </a:stretch>
        </p:blipFill>
        <p:spPr/>
      </p:pic>
    </p:spTree>
    <p:custDataLst>
      <p:tags r:id="rId1"/>
    </p:custDataLst>
    <p:extLst>
      <p:ext uri="{BB962C8B-B14F-4D97-AF65-F5344CB8AC3E}">
        <p14:creationId xmlns:p14="http://schemas.microsoft.com/office/powerpoint/2010/main" val="23244110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E180D4A7-C9FB-4DFB-919C-405C955672EB}">
      <p14:showEvtLst xmlns:p14="http://schemas.microsoft.com/office/powerpoint/2010/main">
        <p14:playEvt time="2542" objId="2"/>
        <p14:stopEvt time="9738"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cxnSp>
        <p:nvCxnSpPr>
          <p:cNvPr id="44" name="AutoShape 8"/>
          <p:cNvCxnSpPr>
            <a:cxnSpLocks noChangeShapeType="1"/>
            <a:stCxn id="43" idx="2"/>
          </p:cNvCxnSpPr>
          <p:nvPr/>
        </p:nvCxnSpPr>
        <p:spPr bwMode="auto">
          <a:xfrm rot="5400000" flipH="1">
            <a:off x="8127908" y="1131623"/>
            <a:ext cx="14049" cy="3237338"/>
          </a:xfrm>
          <a:prstGeom prst="curvedConnector3">
            <a:avLst>
              <a:gd name="adj1" fmla="val -1627162"/>
            </a:avLst>
          </a:prstGeom>
          <a:noFill/>
          <a:ln w="38100" cmpd="dbl">
            <a:solidFill>
              <a:schemeClr val="tx1"/>
            </a:solidFill>
            <a:round/>
            <a:headEnd/>
            <a:tailEnd type="triangle" w="med" len="sm"/>
          </a:ln>
          <a:effectLst/>
        </p:spPr>
      </p:cxn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sp>
        <p:nvSpPr>
          <p:cNvPr id="58" name="Round Single Corner Rectangle 57"/>
          <p:cNvSpPr/>
          <p:nvPr/>
        </p:nvSpPr>
        <p:spPr>
          <a:xfrm>
            <a:off x="7301041" y="1998726"/>
            <a:ext cx="1687863" cy="768919"/>
          </a:xfrm>
          <a:prstGeom prst="round1Rect">
            <a:avLst/>
          </a:prstGeom>
          <a:gradFill flip="none" rotWithShape="1">
            <a:gsLst>
              <a:gs pos="25000">
                <a:schemeClr val="bg1"/>
              </a:gs>
              <a:gs pos="100000">
                <a:srgbClr val="6392DC"/>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Discussing</a:t>
            </a:r>
          </a:p>
        </p:txBody>
      </p:sp>
      <p:cxnSp>
        <p:nvCxnSpPr>
          <p:cNvPr id="47" name="AutoShape 8"/>
          <p:cNvCxnSpPr>
            <a:cxnSpLocks noChangeShapeType="1"/>
          </p:cNvCxnSpPr>
          <p:nvPr/>
        </p:nvCxnSpPr>
        <p:spPr bwMode="auto">
          <a:xfrm rot="16200000" flipH="1">
            <a:off x="8117665" y="353634"/>
            <a:ext cx="1830" cy="3263367"/>
          </a:xfrm>
          <a:prstGeom prst="curvedConnector3">
            <a:avLst>
              <a:gd name="adj1" fmla="val -12491803"/>
            </a:avLst>
          </a:prstGeom>
          <a:noFill/>
          <a:ln w="38100" cmpd="dbl">
            <a:solidFill>
              <a:srgbClr val="FF0000"/>
            </a:solidFill>
            <a:round/>
            <a:headEnd/>
            <a:tailEnd type="triangle" w="med" len="sm"/>
          </a:ln>
          <a:effectLst/>
        </p:spPr>
      </p:cxn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6121924"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20" name="TextBox 19">
            <a:extLst>
              <a:ext uri="{FF2B5EF4-FFF2-40B4-BE49-F238E27FC236}">
                <a16:creationId xmlns:a16="http://schemas.microsoft.com/office/drawing/2014/main" id="{2477CE87-AAD3-2146-ABE2-A468F02C4358}"/>
              </a:ext>
            </a:extLst>
          </p:cNvPr>
          <p:cNvSpPr txBox="1"/>
          <p:nvPr/>
        </p:nvSpPr>
        <p:spPr>
          <a:xfrm>
            <a:off x="1514500" y="0"/>
            <a:ext cx="91440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Types of learning mapped to the framework</a:t>
            </a:r>
          </a:p>
        </p:txBody>
      </p:sp>
      <p:sp>
        <p:nvSpPr>
          <p:cNvPr id="21" name="TextBox 20">
            <a:extLst>
              <a:ext uri="{FF2B5EF4-FFF2-40B4-BE49-F238E27FC236}">
                <a16:creationId xmlns:a16="http://schemas.microsoft.com/office/drawing/2014/main" id="{A323813C-E995-1043-96FF-E06C0FE55D5C}"/>
              </a:ext>
            </a:extLst>
          </p:cNvPr>
          <p:cNvSpPr txBox="1"/>
          <p:nvPr/>
        </p:nvSpPr>
        <p:spPr>
          <a:xfrm>
            <a:off x="4204837" y="6232766"/>
            <a:ext cx="38847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Learning through ‘discussion’</a:t>
            </a:r>
          </a:p>
        </p:txBody>
      </p:sp>
    </p:spTree>
    <p:custDataLst>
      <p:tags r:id="rId1"/>
    </p:custDataLst>
    <p:extLst>
      <p:ext uri="{BB962C8B-B14F-4D97-AF65-F5344CB8AC3E}">
        <p14:creationId xmlns:p14="http://schemas.microsoft.com/office/powerpoint/2010/main" val="11678980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left)">
                                      <p:cBhvr>
                                        <p:cTn id="11" dur="500"/>
                                        <p:tgtEl>
                                          <p:spTgt spid="47"/>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right)">
                                      <p:cBhvr>
                                        <p:cTn id="15" dur="500"/>
                                        <p:tgtEl>
                                          <p:spTgt spid="44"/>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78"/>
                                        </p:tgtEl>
                                        <p:attrNameLst>
                                          <p:attrName>style.visibility</p:attrName>
                                        </p:attrNameLst>
                                      </p:cBhvr>
                                      <p:to>
                                        <p:strVal val="visible"/>
                                      </p:to>
                                    </p:set>
                                    <p:animEffect transition="in" filter="wipe(right)">
                                      <p:cBhvr>
                                        <p:cTn id="19" dur="500"/>
                                        <p:tgtEl>
                                          <p:spTgt spid="78"/>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left)">
                                      <p:cBhvr>
                                        <p:cTn id="23" dur="500"/>
                                        <p:tgtEl>
                                          <p:spTgt spid="79"/>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right)">
                                      <p:cBhvr>
                                        <p:cTn id="31" dur="500"/>
                                        <p:tgtEl>
                                          <p:spTgt spid="44"/>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right)">
                                      <p:cBhvr>
                                        <p:cTn id="35" dur="500"/>
                                        <p:tgtEl>
                                          <p:spTgt spid="78"/>
                                        </p:tgtEl>
                                      </p:cBhvr>
                                    </p:animEffect>
                                  </p:childTnLst>
                                </p:cTn>
                              </p:par>
                            </p:childTnLst>
                          </p:cTn>
                        </p:par>
                        <p:par>
                          <p:cTn id="36" fill="hold">
                            <p:stCondLst>
                              <p:cond delay="4000"/>
                            </p:stCondLst>
                            <p:childTnLst>
                              <p:par>
                                <p:cTn id="37" presetID="1"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cxnSp>
        <p:nvCxnSpPr>
          <p:cNvPr id="44" name="AutoShape 8"/>
          <p:cNvCxnSpPr>
            <a:cxnSpLocks noChangeShapeType="1"/>
            <a:stCxn id="43" idx="2"/>
          </p:cNvCxnSpPr>
          <p:nvPr/>
        </p:nvCxnSpPr>
        <p:spPr bwMode="auto">
          <a:xfrm rot="5400000" flipH="1">
            <a:off x="8127908" y="1131623"/>
            <a:ext cx="14049" cy="3237338"/>
          </a:xfrm>
          <a:prstGeom prst="curvedConnector3">
            <a:avLst>
              <a:gd name="adj1" fmla="val -1627162"/>
            </a:avLst>
          </a:prstGeom>
          <a:noFill/>
          <a:ln w="38100" cmpd="dbl">
            <a:solidFill>
              <a:schemeClr val="tx1"/>
            </a:solidFill>
            <a:round/>
            <a:headEnd/>
            <a:tailEnd type="triangle" w="med" len="sm"/>
          </a:ln>
          <a:effectLst/>
        </p:spPr>
      </p:cxn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cxnSp>
        <p:nvCxnSpPr>
          <p:cNvPr id="51" name="AutoShape 8"/>
          <p:cNvCxnSpPr>
            <a:cxnSpLocks noChangeShapeType="1"/>
            <a:stCxn id="50" idx="2"/>
          </p:cNvCxnSpPr>
          <p:nvPr/>
        </p:nvCxnSpPr>
        <p:spPr bwMode="auto">
          <a:xfrm rot="5400000" flipH="1">
            <a:off x="8138448" y="3814524"/>
            <a:ext cx="18996" cy="3263369"/>
          </a:xfrm>
          <a:prstGeom prst="curvedConnector3">
            <a:avLst>
              <a:gd name="adj1" fmla="val -1203411"/>
            </a:avLst>
          </a:prstGeom>
          <a:noFill/>
          <a:ln w="38100" cmpd="dbl">
            <a:solidFill>
              <a:schemeClr val="tx1"/>
            </a:solidFill>
            <a:round/>
            <a:headEnd/>
            <a:tailEnd type="triangle" w="med" len="sm"/>
          </a:ln>
          <a:effectLst/>
        </p:spPr>
      </p:cxnSp>
      <p:cxnSp>
        <p:nvCxnSpPr>
          <p:cNvPr id="67" name="AutoShape 8"/>
          <p:cNvCxnSpPr>
            <a:cxnSpLocks noChangeShapeType="1"/>
            <a:endCxn id="50" idx="0"/>
          </p:cNvCxnSpPr>
          <p:nvPr/>
        </p:nvCxnSpPr>
        <p:spPr bwMode="auto">
          <a:xfrm rot="16200000" flipH="1">
            <a:off x="8145316" y="3035786"/>
            <a:ext cx="5260" cy="3263369"/>
          </a:xfrm>
          <a:prstGeom prst="curvedConnector3">
            <a:avLst>
              <a:gd name="adj1" fmla="val -4346008"/>
            </a:avLst>
          </a:prstGeom>
          <a:noFill/>
          <a:ln w="38100" cmpd="dbl">
            <a:solidFill>
              <a:srgbClr val="FF0000"/>
            </a:solidFill>
            <a:round/>
            <a:headEnd/>
            <a:tailEnd type="triangle" w="med" len="sm"/>
          </a:ln>
          <a:effectLst/>
        </p:spPr>
      </p:cxn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cxnSp>
        <p:nvCxnSpPr>
          <p:cNvPr id="70" name="AutoShape 33"/>
          <p:cNvCxnSpPr>
            <a:cxnSpLocks noChangeShapeType="1"/>
            <a:stCxn id="69" idx="0"/>
          </p:cNvCxnSpPr>
          <p:nvPr/>
        </p:nvCxnSpPr>
        <p:spPr bwMode="auto">
          <a:xfrm rot="5400000" flipH="1" flipV="1">
            <a:off x="4168525" y="3049015"/>
            <a:ext cx="5260" cy="3236910"/>
          </a:xfrm>
          <a:prstGeom prst="curvedConnector3">
            <a:avLst>
              <a:gd name="adj1" fmla="val 4446008"/>
            </a:avLst>
          </a:prstGeom>
          <a:noFill/>
          <a:ln w="38100" cap="flat" cmpd="dbl" algn="ctr">
            <a:solidFill>
              <a:schemeClr val="tx1"/>
            </a:solidFill>
            <a:prstDash val="solid"/>
            <a:round/>
            <a:headEnd type="none" w="med" len="med"/>
            <a:tailEnd type="triangle" w="med" len="sm"/>
          </a:ln>
          <a:effectLst/>
        </p:spPr>
      </p:cxnSp>
      <p:cxnSp>
        <p:nvCxnSpPr>
          <p:cNvPr id="72" name="Curved Connector 71"/>
          <p:cNvCxnSpPr>
            <a:endCxn id="69" idx="2"/>
          </p:cNvCxnSpPr>
          <p:nvPr/>
        </p:nvCxnSpPr>
        <p:spPr>
          <a:xfrm rot="5400000">
            <a:off x="4161658" y="3827753"/>
            <a:ext cx="18996" cy="3236910"/>
          </a:xfrm>
          <a:prstGeom prst="curvedConnector3">
            <a:avLst>
              <a:gd name="adj1" fmla="val 1303411"/>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71" name="Round Single Corner Rectangle 70"/>
          <p:cNvSpPr/>
          <p:nvPr/>
        </p:nvSpPr>
        <p:spPr>
          <a:xfrm>
            <a:off x="7301041" y="4600564"/>
            <a:ext cx="1687863" cy="879026"/>
          </a:xfrm>
          <a:prstGeom prst="round1Rect">
            <a:avLst/>
          </a:prstGeom>
          <a:gradFill flip="none" rotWithShape="1">
            <a:gsLst>
              <a:gs pos="25000">
                <a:srgbClr val="FFFFFF"/>
              </a:gs>
              <a:gs pos="100000">
                <a:srgbClr val="FFD36E"/>
              </a:gs>
            </a:gsLst>
            <a:path path="circle">
              <a:fillToRect l="50000" t="50000" r="50000" b="50000"/>
            </a:path>
            <a:tileRect/>
          </a:gradFill>
          <a:ln>
            <a:solidFill>
              <a:schemeClr val="accent6">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Collaborating</a:t>
            </a:r>
          </a:p>
        </p:txBody>
      </p:sp>
      <p:cxnSp>
        <p:nvCxnSpPr>
          <p:cNvPr id="47" name="AutoShape 8"/>
          <p:cNvCxnSpPr>
            <a:cxnSpLocks noChangeShapeType="1"/>
          </p:cNvCxnSpPr>
          <p:nvPr/>
        </p:nvCxnSpPr>
        <p:spPr bwMode="auto">
          <a:xfrm rot="16200000" flipH="1">
            <a:off x="8117665" y="353634"/>
            <a:ext cx="1830" cy="3263367"/>
          </a:xfrm>
          <a:prstGeom prst="curvedConnector3">
            <a:avLst>
              <a:gd name="adj1" fmla="val -12491803"/>
            </a:avLst>
          </a:prstGeom>
          <a:noFill/>
          <a:ln w="38100" cmpd="dbl">
            <a:solidFill>
              <a:srgbClr val="FF0000"/>
            </a:solidFill>
            <a:round/>
            <a:headEnd/>
            <a:tailEnd type="triangle" w="med" len="sm"/>
          </a:ln>
          <a:effectLst/>
        </p:spPr>
      </p:cxn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6121924"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6121924"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6121922" y="426737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5475464" y="2357332"/>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6816079" y="2357333"/>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28" name="TextBox 27">
            <a:extLst>
              <a:ext uri="{FF2B5EF4-FFF2-40B4-BE49-F238E27FC236}">
                <a16:creationId xmlns:a16="http://schemas.microsoft.com/office/drawing/2014/main" id="{D68DD10A-BE30-174B-A5B0-6B5E62D85EBE}"/>
              </a:ext>
            </a:extLst>
          </p:cNvPr>
          <p:cNvSpPr txBox="1"/>
          <p:nvPr/>
        </p:nvSpPr>
        <p:spPr>
          <a:xfrm>
            <a:off x="1514500" y="0"/>
            <a:ext cx="91440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Types of learning mapped to the framework</a:t>
            </a:r>
          </a:p>
        </p:txBody>
      </p:sp>
      <p:sp>
        <p:nvSpPr>
          <p:cNvPr id="29" name="TextBox 28">
            <a:extLst>
              <a:ext uri="{FF2B5EF4-FFF2-40B4-BE49-F238E27FC236}">
                <a16:creationId xmlns:a16="http://schemas.microsoft.com/office/drawing/2014/main" id="{D396E1EF-E88E-A24E-8964-D6020CAECD17}"/>
              </a:ext>
            </a:extLst>
          </p:cNvPr>
          <p:cNvSpPr txBox="1"/>
          <p:nvPr/>
        </p:nvSpPr>
        <p:spPr>
          <a:xfrm>
            <a:off x="4027897" y="6206741"/>
            <a:ext cx="418044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Learning through ‘collaboration’</a:t>
            </a:r>
          </a:p>
        </p:txBody>
      </p:sp>
    </p:spTree>
    <p:custDataLst>
      <p:tags r:id="rId1"/>
    </p:custDataLst>
    <p:extLst>
      <p:ext uri="{BB962C8B-B14F-4D97-AF65-F5344CB8AC3E}">
        <p14:creationId xmlns:p14="http://schemas.microsoft.com/office/powerpoint/2010/main" val="264233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wipe(right)">
                                      <p:cBhvr>
                                        <p:cTn id="11" dur="500"/>
                                        <p:tgtEl>
                                          <p:spTgt spid="7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left)">
                                      <p:cBhvr>
                                        <p:cTn id="19" dur="500"/>
                                        <p:tgtEl>
                                          <p:spTgt spid="81"/>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80"/>
                                        </p:tgtEl>
                                        <p:attrNameLst>
                                          <p:attrName>style.visibility</p:attrName>
                                        </p:attrNameLst>
                                      </p:cBhvr>
                                      <p:to>
                                        <p:strVal val="visible"/>
                                      </p:to>
                                    </p:set>
                                    <p:animEffect transition="in" filter="wipe(right)">
                                      <p:cBhvr>
                                        <p:cTn id="23" dur="500"/>
                                        <p:tgtEl>
                                          <p:spTgt spid="80"/>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down)">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wipe(left)">
                                      <p:cBhvr>
                                        <p:cTn id="32" dur="500"/>
                                        <p:tgtEl>
                                          <p:spTgt spid="79"/>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right)">
                                      <p:cBhvr>
                                        <p:cTn id="40" dur="500"/>
                                        <p:tgtEl>
                                          <p:spTgt spid="44"/>
                                        </p:tgtEl>
                                      </p:cBhvr>
                                    </p:animEffect>
                                  </p:childTnLst>
                                </p:cTn>
                              </p:par>
                            </p:childTnLst>
                          </p:cTn>
                        </p:par>
                        <p:par>
                          <p:cTn id="41" fill="hold">
                            <p:stCondLst>
                              <p:cond delay="1500"/>
                            </p:stCondLst>
                            <p:childTnLst>
                              <p:par>
                                <p:cTn id="42" presetID="22" presetClass="entr" presetSubtype="2" fill="hold" nodeType="after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wipe(right)">
                                      <p:cBhvr>
                                        <p:cTn id="44" dur="500"/>
                                        <p:tgtEl>
                                          <p:spTgt spid="78"/>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79"/>
                                        </p:tgtEl>
                                        <p:attrNameLst>
                                          <p:attrName>style.visibility</p:attrName>
                                        </p:attrNameLst>
                                      </p:cBhvr>
                                      <p:to>
                                        <p:strVal val="visible"/>
                                      </p:to>
                                    </p:set>
                                    <p:animEffect transition="in" filter="wipe(left)">
                                      <p:cBhvr>
                                        <p:cTn id="48" dur="500"/>
                                        <p:tgtEl>
                                          <p:spTgt spid="7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up)">
                                      <p:cBhvr>
                                        <p:cTn id="53" dur="500"/>
                                        <p:tgtEl>
                                          <p:spTgt spid="84"/>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left)">
                                      <p:cBhvr>
                                        <p:cTn id="57" dur="500"/>
                                        <p:tgtEl>
                                          <p:spTgt spid="67"/>
                                        </p:tgtEl>
                                      </p:cBhvr>
                                    </p:animEffect>
                                  </p:childTnLst>
                                </p:cTn>
                              </p:par>
                            </p:childTnLst>
                          </p:cTn>
                        </p:par>
                        <p:par>
                          <p:cTn id="58" fill="hold">
                            <p:stCondLst>
                              <p:cond delay="1000"/>
                            </p:stCondLst>
                            <p:childTnLst>
                              <p:par>
                                <p:cTn id="59" presetID="22" presetClass="entr" presetSubtype="2"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right)">
                                      <p:cBhvr>
                                        <p:cTn id="61" dur="500"/>
                                        <p:tgtEl>
                                          <p:spTgt spid="51"/>
                                        </p:tgtEl>
                                      </p:cBhvr>
                                    </p:animEffect>
                                  </p:childTnLst>
                                </p:cTn>
                              </p:par>
                            </p:childTnLst>
                          </p:cTn>
                        </p:par>
                        <p:par>
                          <p:cTn id="62" fill="hold">
                            <p:stCondLst>
                              <p:cond delay="1500"/>
                            </p:stCondLst>
                            <p:childTnLst>
                              <p:par>
                                <p:cTn id="63" presetID="22" presetClass="entr" presetSubtype="2" fill="hold" nodeType="afterEffect">
                                  <p:stCondLst>
                                    <p:cond delay="0"/>
                                  </p:stCondLst>
                                  <p:childTnLst>
                                    <p:set>
                                      <p:cBhvr>
                                        <p:cTn id="64" dur="1" fill="hold">
                                          <p:stCondLst>
                                            <p:cond delay="0"/>
                                          </p:stCondLst>
                                        </p:cTn>
                                        <p:tgtEl>
                                          <p:spTgt spid="80"/>
                                        </p:tgtEl>
                                        <p:attrNameLst>
                                          <p:attrName>style.visibility</p:attrName>
                                        </p:attrNameLst>
                                      </p:cBhvr>
                                      <p:to>
                                        <p:strVal val="visible"/>
                                      </p:to>
                                    </p:set>
                                    <p:animEffect transition="in" filter="wipe(right)">
                                      <p:cBhvr>
                                        <p:cTn id="65" dur="500"/>
                                        <p:tgtEl>
                                          <p:spTgt spid="80"/>
                                        </p:tgtEl>
                                      </p:cBhvr>
                                    </p:animEffect>
                                  </p:childTnLst>
                                </p:cTn>
                              </p:par>
                            </p:childTnLst>
                          </p:cTn>
                        </p:par>
                        <p:par>
                          <p:cTn id="66" fill="hold">
                            <p:stCondLst>
                              <p:cond delay="2000"/>
                            </p:stCondLst>
                            <p:childTnLst>
                              <p:par>
                                <p:cTn id="67" presetID="22" presetClass="entr" presetSubtype="4" fill="hold" nodeType="afterEffect">
                                  <p:stCondLst>
                                    <p:cond delay="0"/>
                                  </p:stCondLst>
                                  <p:childTnLst>
                                    <p:set>
                                      <p:cBhvr>
                                        <p:cTn id="68" dur="1" fill="hold">
                                          <p:stCondLst>
                                            <p:cond delay="0"/>
                                          </p:stCondLst>
                                        </p:cTn>
                                        <p:tgtEl>
                                          <p:spTgt spid="82"/>
                                        </p:tgtEl>
                                        <p:attrNameLst>
                                          <p:attrName>style.visibility</p:attrName>
                                        </p:attrNameLst>
                                      </p:cBhvr>
                                      <p:to>
                                        <p:strVal val="visible"/>
                                      </p:to>
                                    </p:set>
                                    <p:animEffect transition="in" filter="wipe(down)">
                                      <p:cBhvr>
                                        <p:cTn id="69" dur="500"/>
                                        <p:tgtEl>
                                          <p:spTgt spid="82"/>
                                        </p:tgtEl>
                                      </p:cBhvr>
                                    </p:animEffect>
                                  </p:childTnLst>
                                </p:cTn>
                              </p:par>
                            </p:childTnLst>
                          </p:cTn>
                        </p:par>
                        <p:par>
                          <p:cTn id="70" fill="hold">
                            <p:stCondLst>
                              <p:cond delay="2500"/>
                            </p:stCondLst>
                            <p:childTnLst>
                              <p:par>
                                <p:cTn id="71" presetID="1"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cxnSp>
        <p:nvCxnSpPr>
          <p:cNvPr id="54" name="Curved Connector 53"/>
          <p:cNvCxnSpPr>
            <a:endCxn id="36" idx="2"/>
          </p:cNvCxnSpPr>
          <p:nvPr/>
        </p:nvCxnSpPr>
        <p:spPr>
          <a:xfrm rot="5400000">
            <a:off x="4191238" y="1158942"/>
            <a:ext cx="14049" cy="3182724"/>
          </a:xfrm>
          <a:prstGeom prst="curvedConnector3">
            <a:avLst>
              <a:gd name="adj1" fmla="val 172716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48" name="Round Single Corner Rectangle 47"/>
          <p:cNvSpPr/>
          <p:nvPr/>
        </p:nvSpPr>
        <p:spPr>
          <a:xfrm>
            <a:off x="3372282" y="2852444"/>
            <a:ext cx="1754124" cy="517275"/>
          </a:xfrm>
          <a:prstGeom prst="round1Rect">
            <a:avLst/>
          </a:prstGeom>
          <a:gradFill flip="none" rotWithShape="1">
            <a:gsLst>
              <a:gs pos="25000">
                <a:srgbClr val="FFFFFF"/>
              </a:gs>
              <a:gs pos="100000">
                <a:srgbClr val="92D050"/>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Producing</a:t>
            </a:r>
          </a:p>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6121924"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6121924"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6121922" y="426737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5475464" y="2357332"/>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6816079" y="2357333"/>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23" name="TextBox 22">
            <a:extLst>
              <a:ext uri="{FF2B5EF4-FFF2-40B4-BE49-F238E27FC236}">
                <a16:creationId xmlns:a16="http://schemas.microsoft.com/office/drawing/2014/main" id="{93949819-1450-DB47-A5C6-1EAB8824FC7E}"/>
              </a:ext>
            </a:extLst>
          </p:cNvPr>
          <p:cNvSpPr txBox="1"/>
          <p:nvPr/>
        </p:nvSpPr>
        <p:spPr>
          <a:xfrm>
            <a:off x="1514500" y="0"/>
            <a:ext cx="91440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Types of learning mapped to the framework</a:t>
            </a:r>
          </a:p>
        </p:txBody>
      </p:sp>
      <p:sp>
        <p:nvSpPr>
          <p:cNvPr id="24" name="TextBox 23">
            <a:extLst>
              <a:ext uri="{FF2B5EF4-FFF2-40B4-BE49-F238E27FC236}">
                <a16:creationId xmlns:a16="http://schemas.microsoft.com/office/drawing/2014/main" id="{49E6B30B-CF2D-6E40-922B-8FFDC2E521B8}"/>
              </a:ext>
            </a:extLst>
          </p:cNvPr>
          <p:cNvSpPr txBox="1"/>
          <p:nvPr/>
        </p:nvSpPr>
        <p:spPr>
          <a:xfrm>
            <a:off x="3733164" y="6225736"/>
            <a:ext cx="399635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Learning through ‘production’</a:t>
            </a:r>
          </a:p>
        </p:txBody>
      </p:sp>
      <p:cxnSp>
        <p:nvCxnSpPr>
          <p:cNvPr id="25" name="Curved Connector 135">
            <a:extLst>
              <a:ext uri="{FF2B5EF4-FFF2-40B4-BE49-F238E27FC236}">
                <a16:creationId xmlns:a16="http://schemas.microsoft.com/office/drawing/2014/main" id="{760CB165-4F81-7942-B7B7-9AC18FEF0EF2}"/>
              </a:ext>
            </a:extLst>
          </p:cNvPr>
          <p:cNvCxnSpPr/>
          <p:nvPr/>
        </p:nvCxnSpPr>
        <p:spPr>
          <a:xfrm rot="5400000" flipH="1" flipV="1">
            <a:off x="4198105" y="380195"/>
            <a:ext cx="313" cy="3182724"/>
          </a:xfrm>
          <a:prstGeom prst="curvedConnector3">
            <a:avLst>
              <a:gd name="adj1" fmla="val 73135144"/>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526601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up)">
                                      <p:cBhvr>
                                        <p:cTn id="7" dur="500"/>
                                        <p:tgtEl>
                                          <p:spTgt spid="8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wipe(right)">
                                      <p:cBhvr>
                                        <p:cTn id="11" dur="500"/>
                                        <p:tgtEl>
                                          <p:spTgt spid="8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wipe(left)">
                                      <p:cBhvr>
                                        <p:cTn id="15" dur="500"/>
                                        <p:tgtEl>
                                          <p:spTgt spid="81"/>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wipe(right)">
                                      <p:cBhvr>
                                        <p:cTn id="19" dur="500"/>
                                        <p:tgtEl>
                                          <p:spTgt spid="8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wipe(down)">
                                      <p:cBhvr>
                                        <p:cTn id="23" dur="500"/>
                                        <p:tgtEl>
                                          <p:spTgt spid="82"/>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wipe(left)">
                                      <p:cBhvr>
                                        <p:cTn id="27" dur="500"/>
                                        <p:tgtEl>
                                          <p:spTgt spid="79"/>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wipe(right)">
                                      <p:cBhvr>
                                        <p:cTn id="31" dur="500"/>
                                        <p:tgtEl>
                                          <p:spTgt spid="7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Effect transition="in" filter="wipe(left)">
                                      <p:cBhvr>
                                        <p:cTn id="35" dur="500"/>
                                        <p:tgtEl>
                                          <p:spTgt spid="79"/>
                                        </p:tgtEl>
                                      </p:cBhvr>
                                    </p:animEffect>
                                  </p:childTnLst>
                                </p:cTn>
                              </p:par>
                            </p:childTnLst>
                          </p:cTn>
                        </p:par>
                        <p:par>
                          <p:cTn id="36" fill="hold">
                            <p:stCondLst>
                              <p:cond delay="4000"/>
                            </p:stCondLst>
                            <p:childTnLst>
                              <p:par>
                                <p:cTn id="37" presetID="22" presetClass="entr" presetSubtype="2"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Effect transition="in" filter="wipe(right)">
                                      <p:cBhvr>
                                        <p:cTn id="39" dur="500"/>
                                        <p:tgtEl>
                                          <p:spTgt spid="78"/>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right)">
                                      <p:cBhvr>
                                        <p:cTn id="43" dur="500"/>
                                        <p:tgtEl>
                                          <p:spTgt spid="54"/>
                                        </p:tgtEl>
                                      </p:cBhvr>
                                    </p:animEffect>
                                  </p:childTnLst>
                                </p:cTn>
                              </p:par>
                            </p:childTnLst>
                          </p:cTn>
                        </p:par>
                        <p:par>
                          <p:cTn id="44" fill="hold">
                            <p:stCondLst>
                              <p:cond delay="5000"/>
                            </p:stCondLst>
                            <p:childTnLst>
                              <p:par>
                                <p:cTn id="45" presetID="1"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0" name="TextBox 59"/>
          <p:cNvSpPr txBox="1"/>
          <p:nvPr/>
        </p:nvSpPr>
        <p:spPr>
          <a:xfrm>
            <a:off x="1388967" y="16911"/>
            <a:ext cx="94583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The Conversational Framework</a:t>
            </a:r>
            <a:endParaRPr kumimoji="0" lang="en-US" sz="3200" b="1" i="0" u="none" strike="noStrike" kern="1200" cap="none" spc="0" normalizeH="0" baseline="0" noProof="0">
              <a:ln>
                <a:noFill/>
              </a:ln>
              <a:solidFill>
                <a:srgbClr val="002060"/>
              </a:solidFill>
              <a:effectLst/>
              <a:uLnTx/>
              <a:uFillTx/>
              <a:latin typeface="Lucida Calligraphy" panose="03010101010101010101" pitchFamily="66" charset="77"/>
              <a:ea typeface="+mn-ea"/>
              <a:cs typeface="+mn-cs"/>
            </a:endParaRP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cxnSp>
        <p:nvCxnSpPr>
          <p:cNvPr id="44" name="AutoShape 8"/>
          <p:cNvCxnSpPr>
            <a:cxnSpLocks noChangeShapeType="1"/>
            <a:stCxn id="43" idx="2"/>
          </p:cNvCxnSpPr>
          <p:nvPr/>
        </p:nvCxnSpPr>
        <p:spPr bwMode="auto">
          <a:xfrm rot="5400000" flipH="1">
            <a:off x="8127908" y="1131623"/>
            <a:ext cx="14049" cy="3237338"/>
          </a:xfrm>
          <a:prstGeom prst="curvedConnector3">
            <a:avLst>
              <a:gd name="adj1" fmla="val -1627162"/>
            </a:avLst>
          </a:prstGeom>
          <a:noFill/>
          <a:ln w="38100" cmpd="dbl">
            <a:solidFill>
              <a:schemeClr val="tx1"/>
            </a:solidFill>
            <a:round/>
            <a:headEnd/>
            <a:tailEnd type="triangle" w="med" len="sm"/>
          </a:ln>
          <a:effectLst/>
        </p:spPr>
      </p:cxn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cxnSp>
        <p:nvCxnSpPr>
          <p:cNvPr id="51" name="AutoShape 8"/>
          <p:cNvCxnSpPr>
            <a:cxnSpLocks noChangeShapeType="1"/>
            <a:stCxn id="50" idx="2"/>
          </p:cNvCxnSpPr>
          <p:nvPr/>
        </p:nvCxnSpPr>
        <p:spPr bwMode="auto">
          <a:xfrm rot="5400000" flipH="1">
            <a:off x="8138448" y="3814524"/>
            <a:ext cx="18996" cy="3263369"/>
          </a:xfrm>
          <a:prstGeom prst="curvedConnector3">
            <a:avLst>
              <a:gd name="adj1" fmla="val -1203411"/>
            </a:avLst>
          </a:prstGeom>
          <a:noFill/>
          <a:ln w="38100" cmpd="dbl">
            <a:solidFill>
              <a:schemeClr val="tx1"/>
            </a:solidFill>
            <a:round/>
            <a:headEnd/>
            <a:tailEnd type="triangle" w="med" len="sm"/>
          </a:ln>
          <a:effectLst/>
        </p:spPr>
      </p:cxnSp>
      <p:cxnSp>
        <p:nvCxnSpPr>
          <p:cNvPr id="67" name="AutoShape 8"/>
          <p:cNvCxnSpPr>
            <a:cxnSpLocks noChangeShapeType="1"/>
            <a:endCxn id="50" idx="0"/>
          </p:cNvCxnSpPr>
          <p:nvPr/>
        </p:nvCxnSpPr>
        <p:spPr bwMode="auto">
          <a:xfrm rot="16200000" flipH="1">
            <a:off x="8145316" y="3035786"/>
            <a:ext cx="5260" cy="3263369"/>
          </a:xfrm>
          <a:prstGeom prst="curvedConnector3">
            <a:avLst>
              <a:gd name="adj1" fmla="val -4346008"/>
            </a:avLst>
          </a:prstGeom>
          <a:noFill/>
          <a:ln w="38100" cmpd="dbl">
            <a:solidFill>
              <a:srgbClr val="FF0000"/>
            </a:solidFill>
            <a:round/>
            <a:headEnd/>
            <a:tailEnd type="triangle" w="med" len="sm"/>
          </a:ln>
          <a:effectLst/>
        </p:spPr>
      </p:cxn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cxnSp>
        <p:nvCxnSpPr>
          <p:cNvPr id="70" name="AutoShape 33"/>
          <p:cNvCxnSpPr>
            <a:cxnSpLocks noChangeShapeType="1"/>
            <a:stCxn id="69" idx="0"/>
          </p:cNvCxnSpPr>
          <p:nvPr/>
        </p:nvCxnSpPr>
        <p:spPr bwMode="auto">
          <a:xfrm rot="5400000" flipH="1" flipV="1">
            <a:off x="4168525" y="3049015"/>
            <a:ext cx="5260" cy="3236910"/>
          </a:xfrm>
          <a:prstGeom prst="curvedConnector3">
            <a:avLst>
              <a:gd name="adj1" fmla="val 4446008"/>
            </a:avLst>
          </a:prstGeom>
          <a:noFill/>
          <a:ln w="38100" cap="flat" cmpd="dbl" algn="ctr">
            <a:solidFill>
              <a:schemeClr val="tx1"/>
            </a:solidFill>
            <a:prstDash val="solid"/>
            <a:round/>
            <a:headEnd type="none" w="med" len="med"/>
            <a:tailEnd type="triangle" w="med" len="sm"/>
          </a:ln>
          <a:effectLst/>
        </p:spPr>
      </p:cxnSp>
      <p:cxnSp>
        <p:nvCxnSpPr>
          <p:cNvPr id="72" name="Curved Connector 71"/>
          <p:cNvCxnSpPr>
            <a:endCxn id="69" idx="2"/>
          </p:cNvCxnSpPr>
          <p:nvPr/>
        </p:nvCxnSpPr>
        <p:spPr>
          <a:xfrm rot="5400000">
            <a:off x="4161658" y="3827753"/>
            <a:ext cx="18996" cy="3236910"/>
          </a:xfrm>
          <a:prstGeom prst="curvedConnector3">
            <a:avLst>
              <a:gd name="adj1" fmla="val 1303411"/>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4" name="Curved Connector 53"/>
          <p:cNvCxnSpPr>
            <a:endCxn id="36" idx="2"/>
          </p:cNvCxnSpPr>
          <p:nvPr/>
        </p:nvCxnSpPr>
        <p:spPr>
          <a:xfrm rot="5400000">
            <a:off x="4191238" y="1158942"/>
            <a:ext cx="14049" cy="3182724"/>
          </a:xfrm>
          <a:prstGeom prst="curvedConnector3">
            <a:avLst>
              <a:gd name="adj1" fmla="val 172716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a:stCxn id="36" idx="0"/>
          </p:cNvCxnSpPr>
          <p:nvPr/>
        </p:nvCxnSpPr>
        <p:spPr>
          <a:xfrm rot="5400000" flipH="1" flipV="1">
            <a:off x="4198105" y="380195"/>
            <a:ext cx="313" cy="3182724"/>
          </a:xfrm>
          <a:prstGeom prst="curvedConnector3">
            <a:avLst>
              <a:gd name="adj1" fmla="val 73135144"/>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193882" y="1907177"/>
            <a:ext cx="2045647"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Teacher communication cycle</a:t>
            </a:r>
          </a:p>
        </p:txBody>
      </p:sp>
      <p:sp>
        <p:nvSpPr>
          <p:cNvPr id="75" name="TextBox 74"/>
          <p:cNvSpPr txBox="1"/>
          <p:nvPr/>
        </p:nvSpPr>
        <p:spPr>
          <a:xfrm>
            <a:off x="3289907" y="4591502"/>
            <a:ext cx="1853594"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Teacher </a:t>
            </a:r>
            <a:r>
              <a:rPr kumimoji="0" lang="en-US" sz="1800" b="0" i="1" u="none" strike="noStrike" kern="1200" cap="none" spc="0" normalizeH="0" baseline="0" noProof="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cycle</a:t>
            </a:r>
          </a:p>
        </p:txBody>
      </p:sp>
      <p:sp>
        <p:nvSpPr>
          <p:cNvPr id="76" name="TextBox 75"/>
          <p:cNvSpPr txBox="1"/>
          <p:nvPr/>
        </p:nvSpPr>
        <p:spPr>
          <a:xfrm>
            <a:off x="7087210" y="4578801"/>
            <a:ext cx="2019184"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Peer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cycle</a:t>
            </a:r>
          </a:p>
        </p:txBody>
      </p:sp>
      <p:sp>
        <p:nvSpPr>
          <p:cNvPr id="2" name="Round Single Corner Rectangle 1"/>
          <p:cNvSpPr/>
          <p:nvPr/>
        </p:nvSpPr>
        <p:spPr>
          <a:xfrm>
            <a:off x="3359700" y="1993101"/>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Inquiring</a:t>
            </a:r>
          </a:p>
        </p:txBody>
      </p:sp>
      <p:sp>
        <p:nvSpPr>
          <p:cNvPr id="63" name="Round Single Corner Rectangle 62"/>
          <p:cNvSpPr/>
          <p:nvPr/>
        </p:nvSpPr>
        <p:spPr>
          <a:xfrm>
            <a:off x="3657942" y="4664828"/>
            <a:ext cx="1224137" cy="828970"/>
          </a:xfrm>
          <a:prstGeom prst="round1Rect">
            <a:avLst/>
          </a:prstGeom>
          <a:gradFill flip="none" rotWithShape="1">
            <a:gsLst>
              <a:gs pos="25000">
                <a:srgbClr val="FFFFFF"/>
              </a:gs>
              <a:gs pos="100000">
                <a:srgbClr val="A27FD2"/>
              </a:gs>
            </a:gsLst>
            <a:path path="circle">
              <a:fillToRect l="50000" t="50000" r="50000" b="50000"/>
            </a:path>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a:ea typeface="+mn-ea"/>
                <a:cs typeface="+mn-cs"/>
              </a:rPr>
              <a:t>Practising</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Round Single Corner Rectangle 70"/>
          <p:cNvSpPr/>
          <p:nvPr/>
        </p:nvSpPr>
        <p:spPr>
          <a:xfrm>
            <a:off x="7288459" y="4600565"/>
            <a:ext cx="1687863" cy="879026"/>
          </a:xfrm>
          <a:prstGeom prst="round1Rect">
            <a:avLst/>
          </a:prstGeom>
          <a:gradFill flip="none" rotWithShape="1">
            <a:gsLst>
              <a:gs pos="25000">
                <a:srgbClr val="FFFFFF"/>
              </a:gs>
              <a:gs pos="100000">
                <a:srgbClr val="FFD36E"/>
              </a:gs>
            </a:gsLst>
            <a:path path="circle">
              <a:fillToRect l="50000" t="50000" r="50000" b="50000"/>
            </a:path>
            <a:tileRect/>
          </a:gradFill>
          <a:ln>
            <a:solidFill>
              <a:schemeClr val="accent6">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Collaborating</a:t>
            </a:r>
          </a:p>
        </p:txBody>
      </p:sp>
      <p:cxnSp>
        <p:nvCxnSpPr>
          <p:cNvPr id="47" name="AutoShape 8"/>
          <p:cNvCxnSpPr>
            <a:cxnSpLocks noChangeShapeType="1"/>
          </p:cNvCxnSpPr>
          <p:nvPr/>
        </p:nvCxnSpPr>
        <p:spPr bwMode="auto">
          <a:xfrm rot="16200000" flipH="1">
            <a:off x="8117665" y="353634"/>
            <a:ext cx="1830" cy="3263367"/>
          </a:xfrm>
          <a:prstGeom prst="curvedConnector3">
            <a:avLst>
              <a:gd name="adj1" fmla="val -12491803"/>
            </a:avLst>
          </a:prstGeom>
          <a:noFill/>
          <a:ln w="38100" cmpd="dbl">
            <a:solidFill>
              <a:srgbClr val="FF0000"/>
            </a:solidFill>
            <a:round/>
            <a:headEnd/>
            <a:tailEnd type="triangle" w="med" len="sm"/>
          </a:ln>
          <a:effectLst/>
        </p:spPr>
      </p:cxnSp>
      <p:sp>
        <p:nvSpPr>
          <p:cNvPr id="59" name="Round Single Corner Rectangle 58"/>
          <p:cNvSpPr/>
          <p:nvPr/>
        </p:nvSpPr>
        <p:spPr>
          <a:xfrm>
            <a:off x="3359700" y="1315368"/>
            <a:ext cx="1754124" cy="576064"/>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Acquiring</a:t>
            </a:r>
          </a:p>
        </p:txBody>
      </p:sp>
      <p:sp>
        <p:nvSpPr>
          <p:cNvPr id="48" name="Round Single Corner Rectangle 47"/>
          <p:cNvSpPr/>
          <p:nvPr/>
        </p:nvSpPr>
        <p:spPr>
          <a:xfrm>
            <a:off x="3359700" y="2852445"/>
            <a:ext cx="1754124" cy="517275"/>
          </a:xfrm>
          <a:prstGeom prst="round1Rect">
            <a:avLst/>
          </a:prstGeom>
          <a:gradFill flip="none" rotWithShape="1">
            <a:gsLst>
              <a:gs pos="25000">
                <a:srgbClr val="FFFFFF"/>
              </a:gs>
              <a:gs pos="100000">
                <a:srgbClr val="92D050"/>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Producing</a:t>
            </a:r>
          </a:p>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6121924"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6121924"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6121922" y="426737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5475464" y="2357332"/>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6816079" y="2357333"/>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56" name="Round Single Corner Rectangle 55">
            <a:extLst>
              <a:ext uri="{FF2B5EF4-FFF2-40B4-BE49-F238E27FC236}">
                <a16:creationId xmlns:a16="http://schemas.microsoft.com/office/drawing/2014/main" id="{F2D31717-EC0C-E040-8234-A306B8EF4EC7}"/>
              </a:ext>
            </a:extLst>
          </p:cNvPr>
          <p:cNvSpPr/>
          <p:nvPr/>
        </p:nvSpPr>
        <p:spPr>
          <a:xfrm>
            <a:off x="7288459" y="1979272"/>
            <a:ext cx="1687863" cy="768919"/>
          </a:xfrm>
          <a:prstGeom prst="round1Rect">
            <a:avLst/>
          </a:prstGeom>
          <a:gradFill flip="none" rotWithShape="1">
            <a:gsLst>
              <a:gs pos="25000">
                <a:schemeClr val="bg1"/>
              </a:gs>
              <a:gs pos="100000">
                <a:srgbClr val="6392DC"/>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Discussion</a:t>
            </a:r>
          </a:p>
        </p:txBody>
      </p:sp>
      <p:sp>
        <p:nvSpPr>
          <p:cNvPr id="58" name="TextBox 57">
            <a:extLst>
              <a:ext uri="{FF2B5EF4-FFF2-40B4-BE49-F238E27FC236}">
                <a16:creationId xmlns:a16="http://schemas.microsoft.com/office/drawing/2014/main" id="{694C8B47-D2C1-0841-8C65-2254C3BD71A7}"/>
              </a:ext>
            </a:extLst>
          </p:cNvPr>
          <p:cNvSpPr txBox="1"/>
          <p:nvPr/>
        </p:nvSpPr>
        <p:spPr>
          <a:xfrm>
            <a:off x="10259206" y="6265231"/>
            <a:ext cx="1017715" cy="369332"/>
          </a:xfrm>
          <a:prstGeom prst="rect">
            <a:avLst/>
          </a:prstGeom>
          <a:solidFill>
            <a:schemeClr val="bg1">
              <a:alpha val="75000"/>
            </a:schemeClr>
          </a:solidFill>
        </p:spPr>
        <p:txBody>
          <a:bodyPr wrap="none" rtlCol="0">
            <a:spAutoFit/>
          </a:bodyPr>
          <a:lstStyle/>
          <a:p>
            <a:r>
              <a:rPr lang="en-US">
                <a:solidFill>
                  <a:srgbClr val="C00000"/>
                </a:solidFill>
              </a:rPr>
              <a:t>Vygotsky</a:t>
            </a:r>
          </a:p>
        </p:txBody>
      </p:sp>
      <p:sp>
        <p:nvSpPr>
          <p:cNvPr id="62" name="TextBox 61">
            <a:extLst>
              <a:ext uri="{FF2B5EF4-FFF2-40B4-BE49-F238E27FC236}">
                <a16:creationId xmlns:a16="http://schemas.microsoft.com/office/drawing/2014/main" id="{C2B5734D-957C-2C4B-80C3-36DCDC9F6A39}"/>
              </a:ext>
            </a:extLst>
          </p:cNvPr>
          <p:cNvSpPr txBox="1"/>
          <p:nvPr/>
        </p:nvSpPr>
        <p:spPr>
          <a:xfrm>
            <a:off x="4767653" y="6265231"/>
            <a:ext cx="765018" cy="369332"/>
          </a:xfrm>
          <a:prstGeom prst="rect">
            <a:avLst/>
          </a:prstGeom>
          <a:solidFill>
            <a:schemeClr val="bg1">
              <a:alpha val="75000"/>
            </a:schemeClr>
          </a:solidFill>
        </p:spPr>
        <p:txBody>
          <a:bodyPr wrap="none" rtlCol="0">
            <a:spAutoFit/>
          </a:bodyPr>
          <a:lstStyle/>
          <a:p>
            <a:r>
              <a:rPr lang="en-US">
                <a:solidFill>
                  <a:srgbClr val="C00000"/>
                </a:solidFill>
              </a:rPr>
              <a:t>Piaget</a:t>
            </a:r>
          </a:p>
        </p:txBody>
      </p:sp>
      <p:sp>
        <p:nvSpPr>
          <p:cNvPr id="64" name="TextBox 63">
            <a:extLst>
              <a:ext uri="{FF2B5EF4-FFF2-40B4-BE49-F238E27FC236}">
                <a16:creationId xmlns:a16="http://schemas.microsoft.com/office/drawing/2014/main" id="{7AD05082-A81F-4C49-94A7-09BF261C642B}"/>
              </a:ext>
            </a:extLst>
          </p:cNvPr>
          <p:cNvSpPr txBox="1"/>
          <p:nvPr/>
        </p:nvSpPr>
        <p:spPr>
          <a:xfrm>
            <a:off x="9320709" y="6265231"/>
            <a:ext cx="750205" cy="369332"/>
          </a:xfrm>
          <a:prstGeom prst="rect">
            <a:avLst/>
          </a:prstGeom>
          <a:solidFill>
            <a:schemeClr val="bg1">
              <a:alpha val="75000"/>
            </a:schemeClr>
          </a:solidFill>
        </p:spPr>
        <p:txBody>
          <a:bodyPr wrap="none" rtlCol="0">
            <a:spAutoFit/>
          </a:bodyPr>
          <a:lstStyle/>
          <a:p>
            <a:r>
              <a:rPr lang="en-US">
                <a:solidFill>
                  <a:srgbClr val="C00000"/>
                </a:solidFill>
              </a:rPr>
              <a:t>Senge</a:t>
            </a:r>
          </a:p>
        </p:txBody>
      </p:sp>
      <p:sp>
        <p:nvSpPr>
          <p:cNvPr id="68" name="TextBox 67">
            <a:extLst>
              <a:ext uri="{FF2B5EF4-FFF2-40B4-BE49-F238E27FC236}">
                <a16:creationId xmlns:a16="http://schemas.microsoft.com/office/drawing/2014/main" id="{02CBC2A0-D47B-F44D-BCDB-5C7F1C70E5FE}"/>
              </a:ext>
            </a:extLst>
          </p:cNvPr>
          <p:cNvSpPr txBox="1"/>
          <p:nvPr/>
        </p:nvSpPr>
        <p:spPr>
          <a:xfrm>
            <a:off x="8329120" y="6265231"/>
            <a:ext cx="803297" cy="369332"/>
          </a:xfrm>
          <a:prstGeom prst="rect">
            <a:avLst/>
          </a:prstGeom>
          <a:solidFill>
            <a:schemeClr val="bg1">
              <a:alpha val="75000"/>
            </a:schemeClr>
          </a:solidFill>
        </p:spPr>
        <p:txBody>
          <a:bodyPr wrap="none" rtlCol="0">
            <a:spAutoFit/>
          </a:bodyPr>
          <a:lstStyle/>
          <a:p>
            <a:r>
              <a:rPr lang="en-US">
                <a:solidFill>
                  <a:srgbClr val="C00000"/>
                </a:solidFill>
              </a:rPr>
              <a:t>Papert</a:t>
            </a:r>
          </a:p>
        </p:txBody>
      </p:sp>
      <p:sp>
        <p:nvSpPr>
          <p:cNvPr id="83" name="TextBox 82">
            <a:extLst>
              <a:ext uri="{FF2B5EF4-FFF2-40B4-BE49-F238E27FC236}">
                <a16:creationId xmlns:a16="http://schemas.microsoft.com/office/drawing/2014/main" id="{7DF116AF-9EF8-174B-B29E-F39566918E30}"/>
              </a:ext>
            </a:extLst>
          </p:cNvPr>
          <p:cNvSpPr txBox="1"/>
          <p:nvPr/>
        </p:nvSpPr>
        <p:spPr>
          <a:xfrm>
            <a:off x="5720963" y="6265231"/>
            <a:ext cx="890950" cy="369332"/>
          </a:xfrm>
          <a:prstGeom prst="rect">
            <a:avLst/>
          </a:prstGeom>
          <a:solidFill>
            <a:schemeClr val="bg1">
              <a:alpha val="75000"/>
            </a:schemeClr>
          </a:solidFill>
        </p:spPr>
        <p:txBody>
          <a:bodyPr wrap="none" rtlCol="0">
            <a:spAutoFit/>
          </a:bodyPr>
          <a:lstStyle/>
          <a:p>
            <a:r>
              <a:rPr lang="en-US">
                <a:solidFill>
                  <a:srgbClr val="C00000"/>
                </a:solidFill>
              </a:rPr>
              <a:t>Marton</a:t>
            </a:r>
          </a:p>
        </p:txBody>
      </p:sp>
      <p:sp>
        <p:nvSpPr>
          <p:cNvPr id="87" name="TextBox 86">
            <a:extLst>
              <a:ext uri="{FF2B5EF4-FFF2-40B4-BE49-F238E27FC236}">
                <a16:creationId xmlns:a16="http://schemas.microsoft.com/office/drawing/2014/main" id="{35C7C78D-C07C-3144-9566-7072A3846789}"/>
              </a:ext>
            </a:extLst>
          </p:cNvPr>
          <p:cNvSpPr txBox="1"/>
          <p:nvPr/>
        </p:nvSpPr>
        <p:spPr>
          <a:xfrm>
            <a:off x="1532110" y="6265231"/>
            <a:ext cx="1091517" cy="369332"/>
          </a:xfrm>
          <a:prstGeom prst="rect">
            <a:avLst/>
          </a:prstGeom>
          <a:solidFill>
            <a:schemeClr val="bg1">
              <a:alpha val="75000"/>
            </a:schemeClr>
          </a:solidFill>
        </p:spPr>
        <p:txBody>
          <a:bodyPr wrap="none" rtlCol="0">
            <a:spAutoFit/>
          </a:bodyPr>
          <a:lstStyle/>
          <a:p>
            <a:r>
              <a:rPr lang="en-US">
                <a:solidFill>
                  <a:srgbClr val="C00000"/>
                </a:solidFill>
              </a:rPr>
              <a:t>Bransford</a:t>
            </a:r>
          </a:p>
        </p:txBody>
      </p:sp>
      <p:sp>
        <p:nvSpPr>
          <p:cNvPr id="88" name="TextBox 87">
            <a:extLst>
              <a:ext uri="{FF2B5EF4-FFF2-40B4-BE49-F238E27FC236}">
                <a16:creationId xmlns:a16="http://schemas.microsoft.com/office/drawing/2014/main" id="{4D9D180A-4AF3-7E43-8C52-ECFF9BFDA1D3}"/>
              </a:ext>
            </a:extLst>
          </p:cNvPr>
          <p:cNvSpPr txBox="1"/>
          <p:nvPr/>
        </p:nvSpPr>
        <p:spPr>
          <a:xfrm>
            <a:off x="3823000" y="6265231"/>
            <a:ext cx="756361" cy="369332"/>
          </a:xfrm>
          <a:prstGeom prst="rect">
            <a:avLst/>
          </a:prstGeom>
          <a:solidFill>
            <a:schemeClr val="bg1">
              <a:alpha val="75000"/>
            </a:schemeClr>
          </a:solidFill>
        </p:spPr>
        <p:txBody>
          <a:bodyPr wrap="none" rtlCol="0">
            <a:spAutoFit/>
          </a:bodyPr>
          <a:lstStyle/>
          <a:p>
            <a:r>
              <a:rPr lang="en-US">
                <a:solidFill>
                  <a:srgbClr val="C00000"/>
                </a:solidFill>
              </a:rPr>
              <a:t>Hattie</a:t>
            </a:r>
          </a:p>
        </p:txBody>
      </p:sp>
      <p:sp>
        <p:nvSpPr>
          <p:cNvPr id="4" name="TextBox 3">
            <a:extLst>
              <a:ext uri="{FF2B5EF4-FFF2-40B4-BE49-F238E27FC236}">
                <a16:creationId xmlns:a16="http://schemas.microsoft.com/office/drawing/2014/main" id="{90AA7201-E6BB-AC44-8B1B-EDCB0FBE2587}"/>
              </a:ext>
            </a:extLst>
          </p:cNvPr>
          <p:cNvSpPr txBox="1"/>
          <p:nvPr/>
        </p:nvSpPr>
        <p:spPr>
          <a:xfrm>
            <a:off x="2811919" y="6265231"/>
            <a:ext cx="822789" cy="369332"/>
          </a:xfrm>
          <a:prstGeom prst="rect">
            <a:avLst/>
          </a:prstGeom>
          <a:solidFill>
            <a:schemeClr val="bg1">
              <a:alpha val="75000"/>
            </a:schemeClr>
          </a:solidFill>
        </p:spPr>
        <p:txBody>
          <a:bodyPr wrap="none" rtlCol="0">
            <a:spAutoFit/>
          </a:bodyPr>
          <a:lstStyle/>
          <a:p>
            <a:r>
              <a:rPr lang="en-US">
                <a:solidFill>
                  <a:srgbClr val="C00000"/>
                </a:solidFill>
              </a:rPr>
              <a:t>Dewey</a:t>
            </a:r>
          </a:p>
        </p:txBody>
      </p:sp>
      <p:sp>
        <p:nvSpPr>
          <p:cNvPr id="89" name="TextBox 88">
            <a:extLst>
              <a:ext uri="{FF2B5EF4-FFF2-40B4-BE49-F238E27FC236}">
                <a16:creationId xmlns:a16="http://schemas.microsoft.com/office/drawing/2014/main" id="{B281A71F-6065-654E-B341-DD44E4B43B33}"/>
              </a:ext>
            </a:extLst>
          </p:cNvPr>
          <p:cNvSpPr txBox="1"/>
          <p:nvPr/>
        </p:nvSpPr>
        <p:spPr>
          <a:xfrm>
            <a:off x="6800205" y="6265231"/>
            <a:ext cx="1340623" cy="369332"/>
          </a:xfrm>
          <a:prstGeom prst="rect">
            <a:avLst/>
          </a:prstGeom>
          <a:solidFill>
            <a:schemeClr val="bg1">
              <a:alpha val="75000"/>
            </a:schemeClr>
          </a:solidFill>
        </p:spPr>
        <p:txBody>
          <a:bodyPr wrap="none" rtlCol="0">
            <a:spAutoFit/>
          </a:bodyPr>
          <a:lstStyle/>
          <a:p>
            <a:r>
              <a:rPr lang="en-US">
                <a:solidFill>
                  <a:srgbClr val="C00000"/>
                </a:solidFill>
              </a:rPr>
              <a:t>Seely Brown</a:t>
            </a:r>
          </a:p>
        </p:txBody>
      </p:sp>
    </p:spTree>
    <p:custDataLst>
      <p:tags r:id="rId1"/>
    </p:custDataLst>
    <p:extLst>
      <p:ext uri="{BB962C8B-B14F-4D97-AF65-F5344CB8AC3E}">
        <p14:creationId xmlns:p14="http://schemas.microsoft.com/office/powerpoint/2010/main" val="171081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64"/>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8.33333E-7 7.40741E-7 L -0.09961 -0.74607 " pathEditMode="relative" rAng="0" ptsTypes="AA">
                                      <p:cBhvr>
                                        <p:cTn id="26" dur="2000" fill="hold"/>
                                        <p:tgtEl>
                                          <p:spTgt spid="83"/>
                                        </p:tgtEl>
                                        <p:attrNameLst>
                                          <p:attrName>ppt_x</p:attrName>
                                          <p:attrName>ppt_y</p:attrName>
                                        </p:attrNameLst>
                                      </p:cBhvr>
                                      <p:rCtr x="-4987" y="-37315"/>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0.00182 -0.00278 L 0.11081 -0.65255 " pathEditMode="relative" rAng="0" ptsTypes="AA">
                                      <p:cBhvr>
                                        <p:cTn id="30" dur="2000" fill="hold"/>
                                        <p:tgtEl>
                                          <p:spTgt spid="87"/>
                                        </p:tgtEl>
                                        <p:attrNameLst>
                                          <p:attrName>ppt_x</p:attrName>
                                          <p:attrName>ppt_y</p:attrName>
                                        </p:attrNameLst>
                                      </p:cBhvr>
                                      <p:rCtr x="5625" y="-32500"/>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grpId="0" nodeType="clickEffect">
                                  <p:stCondLst>
                                    <p:cond delay="0"/>
                                  </p:stCondLst>
                                  <p:childTnLst>
                                    <p:animMotion origin="layout" path="M -2.91667E-6 7.40741E-7 L 0.07279 -0.14329 " pathEditMode="relative" rAng="0" ptsTypes="AA">
                                      <p:cBhvr>
                                        <p:cTn id="34" dur="2000" fill="hold"/>
                                        <p:tgtEl>
                                          <p:spTgt spid="4"/>
                                        </p:tgtEl>
                                        <p:attrNameLst>
                                          <p:attrName>ppt_x</p:attrName>
                                          <p:attrName>ppt_y</p:attrName>
                                        </p:attrNameLst>
                                      </p:cBhvr>
                                      <p:rCtr x="3633" y="-7176"/>
                                    </p:animMotion>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grpId="0" nodeType="clickEffect">
                                  <p:stCondLst>
                                    <p:cond delay="0"/>
                                  </p:stCondLst>
                                  <p:childTnLst>
                                    <p:animMotion origin="layout" path="M 0.00065 -0.00023 L -0.31446 -0.24607 " pathEditMode="relative" rAng="0" ptsTypes="AA">
                                      <p:cBhvr>
                                        <p:cTn id="38" dur="2000" fill="hold"/>
                                        <p:tgtEl>
                                          <p:spTgt spid="68"/>
                                        </p:tgtEl>
                                        <p:attrNameLst>
                                          <p:attrName>ppt_x</p:attrName>
                                          <p:attrName>ppt_y</p:attrName>
                                        </p:attrNameLst>
                                      </p:cBhvr>
                                      <p:rCtr x="-15755" y="-12292"/>
                                    </p:animMotion>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0" nodeType="clickEffect">
                                  <p:stCondLst>
                                    <p:cond delay="0"/>
                                  </p:stCondLst>
                                  <p:childTnLst>
                                    <p:animMotion origin="layout" path="M -1.25E-6 7.40741E-7 L 0.0086 -0.31875 " pathEditMode="relative" rAng="0" ptsTypes="AA">
                                      <p:cBhvr>
                                        <p:cTn id="42" dur="2000" fill="hold"/>
                                        <p:tgtEl>
                                          <p:spTgt spid="88"/>
                                        </p:tgtEl>
                                        <p:attrNameLst>
                                          <p:attrName>ppt_x</p:attrName>
                                          <p:attrName>ppt_y</p:attrName>
                                        </p:attrNameLst>
                                      </p:cBhvr>
                                      <p:rCtr x="430" y="-15949"/>
                                    </p:animMotion>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0" nodeType="clickEffect">
                                  <p:stCondLst>
                                    <p:cond delay="0"/>
                                  </p:stCondLst>
                                  <p:childTnLst>
                                    <p:animMotion origin="layout" path="M -0.00508 0.0088 L 0.0802 -0.40972 " pathEditMode="relative" rAng="0" ptsTypes="AA">
                                      <p:cBhvr>
                                        <p:cTn id="46" dur="2000" fill="hold"/>
                                        <p:tgtEl>
                                          <p:spTgt spid="62"/>
                                        </p:tgtEl>
                                        <p:attrNameLst>
                                          <p:attrName>ppt_x</p:attrName>
                                          <p:attrName>ppt_y</p:attrName>
                                        </p:attrNameLst>
                                      </p:cBhvr>
                                      <p:rCtr x="4258" y="-20926"/>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grpId="0" nodeType="clickEffect">
                                  <p:stCondLst>
                                    <p:cond delay="0"/>
                                  </p:stCondLst>
                                  <p:childTnLst>
                                    <p:animMotion origin="layout" path="M -3.125E-6 7.40741E-7 L -0.16354 -0.54815 " pathEditMode="relative" rAng="0" ptsTypes="AA">
                                      <p:cBhvr>
                                        <p:cTn id="50" dur="2000" fill="hold"/>
                                        <p:tgtEl>
                                          <p:spTgt spid="58"/>
                                        </p:tgtEl>
                                        <p:attrNameLst>
                                          <p:attrName>ppt_x</p:attrName>
                                          <p:attrName>ppt_y</p:attrName>
                                        </p:attrNameLst>
                                      </p:cBhvr>
                                      <p:rCtr x="-8177" y="-27407"/>
                                    </p:animMotion>
                                  </p:childTnLst>
                                </p:cTn>
                              </p:par>
                            </p:childTnLst>
                          </p:cTn>
                        </p:par>
                      </p:childTnLst>
                    </p:cTn>
                  </p:par>
                  <p:par>
                    <p:cTn id="51" fill="hold">
                      <p:stCondLst>
                        <p:cond delay="indefinite"/>
                      </p:stCondLst>
                      <p:childTnLst>
                        <p:par>
                          <p:cTn id="52" fill="hold">
                            <p:stCondLst>
                              <p:cond delay="0"/>
                            </p:stCondLst>
                            <p:childTnLst>
                              <p:par>
                                <p:cTn id="53" presetID="0" presetClass="path" presetSubtype="0" accel="50000" decel="50000" fill="hold" grpId="0" nodeType="clickEffect">
                                  <p:stCondLst>
                                    <p:cond delay="0"/>
                                  </p:stCondLst>
                                  <p:childTnLst>
                                    <p:animMotion origin="layout" path="M -2.29167E-6 7.40741E-7 L -0.07982 -0.15486 " pathEditMode="relative" rAng="0" ptsTypes="AA">
                                      <p:cBhvr>
                                        <p:cTn id="54" dur="2000" fill="hold"/>
                                        <p:tgtEl>
                                          <p:spTgt spid="64"/>
                                        </p:tgtEl>
                                        <p:attrNameLst>
                                          <p:attrName>ppt_x</p:attrName>
                                          <p:attrName>ppt_y</p:attrName>
                                        </p:attrNameLst>
                                      </p:cBhvr>
                                      <p:rCtr x="-3997" y="-7755"/>
                                    </p:animMotion>
                                  </p:childTnLst>
                                </p:cTn>
                              </p:par>
                            </p:childTnLst>
                          </p:cTn>
                        </p:par>
                      </p:childTnLst>
                    </p:cTn>
                  </p:par>
                  <p:par>
                    <p:cTn id="55" fill="hold">
                      <p:stCondLst>
                        <p:cond delay="indefinite"/>
                      </p:stCondLst>
                      <p:childTnLst>
                        <p:par>
                          <p:cTn id="56" fill="hold">
                            <p:stCondLst>
                              <p:cond delay="0"/>
                            </p:stCondLst>
                            <p:childTnLst>
                              <p:par>
                                <p:cTn id="57" presetID="0" presetClass="path" presetSubtype="0" accel="50000" decel="50000" fill="hold" grpId="0" nodeType="clickEffect">
                                  <p:stCondLst>
                                    <p:cond delay="0"/>
                                  </p:stCondLst>
                                  <p:childTnLst>
                                    <p:animMotion origin="layout" path="M -4.16667E-7 7.40741E-7 L -0.2651 -0.4375 " pathEditMode="relative" rAng="0" ptsTypes="AA">
                                      <p:cBhvr>
                                        <p:cTn id="58" dur="2000" fill="hold"/>
                                        <p:tgtEl>
                                          <p:spTgt spid="89"/>
                                        </p:tgtEl>
                                        <p:attrNameLst>
                                          <p:attrName>ppt_x</p:attrName>
                                          <p:attrName>ppt_y</p:attrName>
                                        </p:attrNameLst>
                                      </p:cBhvr>
                                      <p:rCtr x="-13255" y="-218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8" grpId="1" animBg="1"/>
      <p:bldP spid="62" grpId="0" animBg="1"/>
      <p:bldP spid="62" grpId="1" animBg="1"/>
      <p:bldP spid="64" grpId="0" animBg="1"/>
      <p:bldP spid="64" grpId="1" animBg="1"/>
      <p:bldP spid="68" grpId="0" animBg="1"/>
      <p:bldP spid="68" grpId="1" animBg="1"/>
      <p:bldP spid="83" grpId="0" animBg="1"/>
      <p:bldP spid="83" grpId="1" animBg="1"/>
      <p:bldP spid="87" grpId="0" animBg="1"/>
      <p:bldP spid="87" grpId="1" animBg="1"/>
      <p:bldP spid="88" grpId="0" animBg="1"/>
      <p:bldP spid="88" grpId="1" animBg="1"/>
      <p:bldP spid="4" grpId="0" animBg="1"/>
      <p:bldP spid="4" grpId="1" animBg="1"/>
      <p:bldP spid="89" grpId="0" animBg="1"/>
      <p:bldP spid="8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0" name="TextBox 59"/>
          <p:cNvSpPr txBox="1"/>
          <p:nvPr/>
        </p:nvSpPr>
        <p:spPr>
          <a:xfrm>
            <a:off x="1388967" y="16911"/>
            <a:ext cx="94583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How does technology help? </a:t>
            </a:r>
            <a:r>
              <a:rPr kumimoji="0" lang="en-US" sz="2800" b="1" i="0" u="none" strike="noStrike" kern="1200" cap="none" spc="0" normalizeH="0" baseline="0" noProof="0">
                <a:ln>
                  <a:noFill/>
                </a:ln>
                <a:solidFill>
                  <a:srgbClr val="002060"/>
                </a:solidFill>
                <a:effectLst/>
                <a:uLnTx/>
                <a:uFillTx/>
                <a:latin typeface="Lucida Calligraphy" panose="03010101010101010101" pitchFamily="66" charset="77"/>
                <a:ea typeface="+mn-ea"/>
                <a:cs typeface="+mn-cs"/>
              </a:rPr>
              <a:t>Conventional methods</a:t>
            </a:r>
            <a:endParaRPr kumimoji="0" lang="en-US" sz="3200" b="1" i="0" u="none" strike="noStrike" kern="1200" cap="none" spc="0" normalizeH="0" baseline="0" noProof="0">
              <a:ln>
                <a:noFill/>
              </a:ln>
              <a:solidFill>
                <a:srgbClr val="002060"/>
              </a:solidFill>
              <a:effectLst/>
              <a:uLnTx/>
              <a:uFillTx/>
              <a:latin typeface="Lucida Calligraphy" panose="03010101010101010101" pitchFamily="66" charset="77"/>
              <a:ea typeface="+mn-ea"/>
              <a:cs typeface="+mn-cs"/>
            </a:endParaRP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cxnSp>
        <p:nvCxnSpPr>
          <p:cNvPr id="44" name="AutoShape 8"/>
          <p:cNvCxnSpPr>
            <a:cxnSpLocks noChangeShapeType="1"/>
            <a:stCxn id="43" idx="2"/>
          </p:cNvCxnSpPr>
          <p:nvPr/>
        </p:nvCxnSpPr>
        <p:spPr bwMode="auto">
          <a:xfrm rot="5400000" flipH="1">
            <a:off x="8127908" y="1131623"/>
            <a:ext cx="14049" cy="3237338"/>
          </a:xfrm>
          <a:prstGeom prst="curvedConnector3">
            <a:avLst>
              <a:gd name="adj1" fmla="val -1627162"/>
            </a:avLst>
          </a:prstGeom>
          <a:noFill/>
          <a:ln w="38100" cmpd="dbl">
            <a:solidFill>
              <a:schemeClr val="tx1"/>
            </a:solidFill>
            <a:round/>
            <a:headEnd/>
            <a:tailEnd type="triangle" w="med" len="sm"/>
          </a:ln>
          <a:effectLst/>
        </p:spPr>
      </p:cxn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cxnSp>
        <p:nvCxnSpPr>
          <p:cNvPr id="51" name="AutoShape 8"/>
          <p:cNvCxnSpPr>
            <a:cxnSpLocks noChangeShapeType="1"/>
            <a:stCxn id="50" idx="2"/>
          </p:cNvCxnSpPr>
          <p:nvPr/>
        </p:nvCxnSpPr>
        <p:spPr bwMode="auto">
          <a:xfrm rot="5400000" flipH="1">
            <a:off x="8138448" y="3814524"/>
            <a:ext cx="18996" cy="3263369"/>
          </a:xfrm>
          <a:prstGeom prst="curvedConnector3">
            <a:avLst>
              <a:gd name="adj1" fmla="val -1203411"/>
            </a:avLst>
          </a:prstGeom>
          <a:noFill/>
          <a:ln w="38100" cmpd="dbl">
            <a:solidFill>
              <a:schemeClr val="tx1"/>
            </a:solidFill>
            <a:round/>
            <a:headEnd/>
            <a:tailEnd type="triangle" w="med" len="sm"/>
          </a:ln>
          <a:effectLst/>
        </p:spPr>
      </p:cxnSp>
      <p:cxnSp>
        <p:nvCxnSpPr>
          <p:cNvPr id="67" name="AutoShape 8"/>
          <p:cNvCxnSpPr>
            <a:cxnSpLocks noChangeShapeType="1"/>
            <a:endCxn id="50" idx="0"/>
          </p:cNvCxnSpPr>
          <p:nvPr/>
        </p:nvCxnSpPr>
        <p:spPr bwMode="auto">
          <a:xfrm rot="16200000" flipH="1">
            <a:off x="8145316" y="3035786"/>
            <a:ext cx="5260" cy="3263369"/>
          </a:xfrm>
          <a:prstGeom prst="curvedConnector3">
            <a:avLst>
              <a:gd name="adj1" fmla="val -4346008"/>
            </a:avLst>
          </a:prstGeom>
          <a:noFill/>
          <a:ln w="38100" cmpd="dbl">
            <a:solidFill>
              <a:srgbClr val="FF0000"/>
            </a:solidFill>
            <a:round/>
            <a:headEnd/>
            <a:tailEnd type="triangle" w="med" len="sm"/>
          </a:ln>
          <a:effectLst/>
        </p:spPr>
      </p:cxn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cxnSp>
        <p:nvCxnSpPr>
          <p:cNvPr id="70" name="AutoShape 33"/>
          <p:cNvCxnSpPr>
            <a:cxnSpLocks noChangeShapeType="1"/>
            <a:stCxn id="69" idx="0"/>
          </p:cNvCxnSpPr>
          <p:nvPr/>
        </p:nvCxnSpPr>
        <p:spPr bwMode="auto">
          <a:xfrm rot="5400000" flipH="1" flipV="1">
            <a:off x="4168525" y="3049015"/>
            <a:ext cx="5260" cy="3236910"/>
          </a:xfrm>
          <a:prstGeom prst="curvedConnector3">
            <a:avLst>
              <a:gd name="adj1" fmla="val 4446008"/>
            </a:avLst>
          </a:prstGeom>
          <a:noFill/>
          <a:ln w="38100" cap="flat" cmpd="dbl" algn="ctr">
            <a:solidFill>
              <a:schemeClr val="tx1"/>
            </a:solidFill>
            <a:prstDash val="solid"/>
            <a:round/>
            <a:headEnd type="none" w="med" len="med"/>
            <a:tailEnd type="triangle" w="med" len="sm"/>
          </a:ln>
          <a:effectLst/>
        </p:spPr>
      </p:cxnSp>
      <p:cxnSp>
        <p:nvCxnSpPr>
          <p:cNvPr id="72" name="Curved Connector 71"/>
          <p:cNvCxnSpPr>
            <a:endCxn id="69" idx="2"/>
          </p:cNvCxnSpPr>
          <p:nvPr/>
        </p:nvCxnSpPr>
        <p:spPr>
          <a:xfrm rot="5400000">
            <a:off x="4161658" y="3827753"/>
            <a:ext cx="18996" cy="3236910"/>
          </a:xfrm>
          <a:prstGeom prst="curvedConnector3">
            <a:avLst>
              <a:gd name="adj1" fmla="val 1303411"/>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4" name="Curved Connector 53"/>
          <p:cNvCxnSpPr>
            <a:endCxn id="36" idx="2"/>
          </p:cNvCxnSpPr>
          <p:nvPr/>
        </p:nvCxnSpPr>
        <p:spPr>
          <a:xfrm rot="5400000">
            <a:off x="4191238" y="1158942"/>
            <a:ext cx="14049" cy="3182724"/>
          </a:xfrm>
          <a:prstGeom prst="curvedConnector3">
            <a:avLst>
              <a:gd name="adj1" fmla="val 172716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a:stCxn id="36" idx="0"/>
          </p:cNvCxnSpPr>
          <p:nvPr/>
        </p:nvCxnSpPr>
        <p:spPr>
          <a:xfrm rot="5400000" flipH="1" flipV="1">
            <a:off x="4198105" y="380195"/>
            <a:ext cx="313" cy="3182724"/>
          </a:xfrm>
          <a:prstGeom prst="curvedConnector3">
            <a:avLst>
              <a:gd name="adj1" fmla="val 73135144"/>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66" name="TextBox 65"/>
          <p:cNvSpPr txBox="1"/>
          <p:nvPr/>
        </p:nvSpPr>
        <p:spPr>
          <a:xfrm>
            <a:off x="3193882" y="1907177"/>
            <a:ext cx="2045647"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Teacher communication cycle</a:t>
            </a:r>
          </a:p>
        </p:txBody>
      </p:sp>
      <p:sp>
        <p:nvSpPr>
          <p:cNvPr id="75" name="TextBox 74"/>
          <p:cNvSpPr txBox="1"/>
          <p:nvPr/>
        </p:nvSpPr>
        <p:spPr>
          <a:xfrm>
            <a:off x="3289907" y="4591502"/>
            <a:ext cx="1853594"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Teacher </a:t>
            </a:r>
            <a:r>
              <a:rPr kumimoji="0" lang="en-US" sz="1800" b="0" i="1" u="none" strike="noStrike" kern="1200" cap="none" spc="0" normalizeH="0" baseline="0" noProof="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cycle</a:t>
            </a:r>
          </a:p>
        </p:txBody>
      </p:sp>
      <p:sp>
        <p:nvSpPr>
          <p:cNvPr id="76" name="TextBox 75"/>
          <p:cNvSpPr txBox="1"/>
          <p:nvPr/>
        </p:nvSpPr>
        <p:spPr>
          <a:xfrm>
            <a:off x="7087210" y="4578801"/>
            <a:ext cx="2019184"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Peer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cycle</a:t>
            </a:r>
          </a:p>
        </p:txBody>
      </p:sp>
      <p:sp>
        <p:nvSpPr>
          <p:cNvPr id="2" name="Round Single Corner Rectangle 1"/>
          <p:cNvSpPr/>
          <p:nvPr/>
        </p:nvSpPr>
        <p:spPr>
          <a:xfrm>
            <a:off x="3359700" y="1993101"/>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Inquiring</a:t>
            </a:r>
          </a:p>
        </p:txBody>
      </p:sp>
      <p:sp>
        <p:nvSpPr>
          <p:cNvPr id="63" name="Round Single Corner Rectangle 62"/>
          <p:cNvSpPr/>
          <p:nvPr/>
        </p:nvSpPr>
        <p:spPr>
          <a:xfrm>
            <a:off x="3657942" y="4664828"/>
            <a:ext cx="1224137" cy="828970"/>
          </a:xfrm>
          <a:prstGeom prst="round1Rect">
            <a:avLst/>
          </a:prstGeom>
          <a:gradFill flip="none" rotWithShape="1">
            <a:gsLst>
              <a:gs pos="25000">
                <a:srgbClr val="FFFFFF"/>
              </a:gs>
              <a:gs pos="100000">
                <a:srgbClr val="A27FD2"/>
              </a:gs>
            </a:gsLst>
            <a:path path="circle">
              <a:fillToRect l="50000" t="50000" r="50000" b="50000"/>
            </a:path>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a:ea typeface="+mn-ea"/>
                <a:cs typeface="+mn-cs"/>
              </a:rPr>
              <a:t>Practising</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1" name="Round Single Corner Rectangle 70"/>
          <p:cNvSpPr/>
          <p:nvPr/>
        </p:nvSpPr>
        <p:spPr>
          <a:xfrm>
            <a:off x="7288459" y="4600565"/>
            <a:ext cx="1687863" cy="879026"/>
          </a:xfrm>
          <a:prstGeom prst="round1Rect">
            <a:avLst/>
          </a:prstGeom>
          <a:gradFill flip="none" rotWithShape="1">
            <a:gsLst>
              <a:gs pos="25000">
                <a:srgbClr val="FFFFFF"/>
              </a:gs>
              <a:gs pos="100000">
                <a:srgbClr val="FFD36E"/>
              </a:gs>
            </a:gsLst>
            <a:path path="circle">
              <a:fillToRect l="50000" t="50000" r="50000" b="50000"/>
            </a:path>
            <a:tileRect/>
          </a:gradFill>
          <a:ln>
            <a:solidFill>
              <a:schemeClr val="accent6">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Collaborating</a:t>
            </a:r>
          </a:p>
        </p:txBody>
      </p:sp>
      <p:sp>
        <p:nvSpPr>
          <p:cNvPr id="46" name="TextBox 45"/>
          <p:cNvSpPr txBox="1"/>
          <p:nvPr/>
        </p:nvSpPr>
        <p:spPr>
          <a:xfrm>
            <a:off x="2184386" y="6040662"/>
            <a:ext cx="7917325" cy="707886"/>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800000"/>
                </a:solidFill>
                <a:effectLst/>
                <a:uLnTx/>
                <a:uFillTx/>
                <a:latin typeface="Arial" charset="0"/>
                <a:ea typeface="ＭＳ Ｐゴシック" charset="-128"/>
                <a:cs typeface="ＭＳ Ｐゴシック" charset="-128"/>
              </a:rPr>
              <a:t>These learning types are encouraged through a variety of conventional methods</a:t>
            </a:r>
          </a:p>
        </p:txBody>
      </p:sp>
      <p:cxnSp>
        <p:nvCxnSpPr>
          <p:cNvPr id="47" name="AutoShape 8"/>
          <p:cNvCxnSpPr>
            <a:cxnSpLocks noChangeShapeType="1"/>
          </p:cNvCxnSpPr>
          <p:nvPr/>
        </p:nvCxnSpPr>
        <p:spPr bwMode="auto">
          <a:xfrm rot="16200000" flipH="1">
            <a:off x="8117665" y="353634"/>
            <a:ext cx="1830" cy="3263367"/>
          </a:xfrm>
          <a:prstGeom prst="curvedConnector3">
            <a:avLst>
              <a:gd name="adj1" fmla="val -12491803"/>
            </a:avLst>
          </a:prstGeom>
          <a:noFill/>
          <a:ln w="38100" cmpd="dbl">
            <a:solidFill>
              <a:srgbClr val="FF0000"/>
            </a:solidFill>
            <a:round/>
            <a:headEnd/>
            <a:tailEnd type="triangle" w="med" len="sm"/>
          </a:ln>
          <a:effectLst/>
        </p:spPr>
      </p:cxnSp>
      <p:sp>
        <p:nvSpPr>
          <p:cNvPr id="59" name="Round Single Corner Rectangle 58"/>
          <p:cNvSpPr/>
          <p:nvPr/>
        </p:nvSpPr>
        <p:spPr>
          <a:xfrm>
            <a:off x="3359700" y="1315368"/>
            <a:ext cx="1754124" cy="576064"/>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Acquiring</a:t>
            </a:r>
          </a:p>
        </p:txBody>
      </p:sp>
      <p:sp>
        <p:nvSpPr>
          <p:cNvPr id="48" name="Round Single Corner Rectangle 47"/>
          <p:cNvSpPr/>
          <p:nvPr/>
        </p:nvSpPr>
        <p:spPr>
          <a:xfrm>
            <a:off x="3359700" y="2852445"/>
            <a:ext cx="1754124" cy="517275"/>
          </a:xfrm>
          <a:prstGeom prst="round1Rect">
            <a:avLst/>
          </a:prstGeom>
          <a:gradFill flip="none" rotWithShape="1">
            <a:gsLst>
              <a:gs pos="25000">
                <a:srgbClr val="FFFFFF"/>
              </a:gs>
              <a:gs pos="100000">
                <a:srgbClr val="92D050"/>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Producing</a:t>
            </a:r>
          </a:p>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6121924"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6121924"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6121922" y="426737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5475464" y="2357332"/>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6816079" y="2357333"/>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40" name="Round Single Corner Rectangle 39">
            <a:extLst>
              <a:ext uri="{FF2B5EF4-FFF2-40B4-BE49-F238E27FC236}">
                <a16:creationId xmlns:a16="http://schemas.microsoft.com/office/drawing/2014/main" id="{A0857846-0883-A745-B1B3-85331ADD8E18}"/>
              </a:ext>
            </a:extLst>
          </p:cNvPr>
          <p:cNvSpPr/>
          <p:nvPr/>
        </p:nvSpPr>
        <p:spPr>
          <a:xfrm>
            <a:off x="3370287" y="1282764"/>
            <a:ext cx="1754124" cy="664941"/>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lang="en-US" sz="2000">
                <a:solidFill>
                  <a:prstClr val="black"/>
                </a:solidFill>
                <a:latin typeface="Calibri"/>
              </a:rPr>
              <a:t>Lectures</a:t>
            </a: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41" name="Round Single Corner Rectangle 40">
            <a:extLst>
              <a:ext uri="{FF2B5EF4-FFF2-40B4-BE49-F238E27FC236}">
                <a16:creationId xmlns:a16="http://schemas.microsoft.com/office/drawing/2014/main" id="{A2DFAF2F-4064-514E-94BB-83CDA5BB6869}"/>
              </a:ext>
            </a:extLst>
          </p:cNvPr>
          <p:cNvSpPr/>
          <p:nvPr/>
        </p:nvSpPr>
        <p:spPr>
          <a:xfrm>
            <a:off x="3370718" y="2003415"/>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lang="en-US" sz="2000">
                <a:solidFill>
                  <a:prstClr val="black"/>
                </a:solidFill>
                <a:latin typeface="Calibri" panose="020F0502020204030204"/>
              </a:rPr>
              <a:t>T</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he library</a:t>
            </a:r>
          </a:p>
        </p:txBody>
      </p:sp>
      <p:sp>
        <p:nvSpPr>
          <p:cNvPr id="42" name="Round Single Corner Rectangle 41">
            <a:extLst>
              <a:ext uri="{FF2B5EF4-FFF2-40B4-BE49-F238E27FC236}">
                <a16:creationId xmlns:a16="http://schemas.microsoft.com/office/drawing/2014/main" id="{0E62FAA5-1086-D045-922F-D9316A280366}"/>
              </a:ext>
            </a:extLst>
          </p:cNvPr>
          <p:cNvSpPr/>
          <p:nvPr/>
        </p:nvSpPr>
        <p:spPr>
          <a:xfrm>
            <a:off x="3527703" y="4658945"/>
            <a:ext cx="1580457" cy="872512"/>
          </a:xfrm>
          <a:prstGeom prst="round1Rect">
            <a:avLst/>
          </a:prstGeom>
          <a:gradFill flip="none" rotWithShape="1">
            <a:gsLst>
              <a:gs pos="25000">
                <a:srgbClr val="FFFFFF"/>
              </a:gs>
              <a:gs pos="100000">
                <a:srgbClr val="A27FD2"/>
              </a:gs>
            </a:gsLst>
            <a:path path="circle">
              <a:fillToRect l="50000" t="50000" r="50000" b="50000"/>
            </a:path>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Labs</a:t>
            </a:r>
          </a:p>
        </p:txBody>
      </p:sp>
      <p:sp>
        <p:nvSpPr>
          <p:cNvPr id="52" name="Round Single Corner Rectangle 51">
            <a:extLst>
              <a:ext uri="{FF2B5EF4-FFF2-40B4-BE49-F238E27FC236}">
                <a16:creationId xmlns:a16="http://schemas.microsoft.com/office/drawing/2014/main" id="{F19AD712-47F6-6F41-A4BD-8E1CD3F3F657}"/>
              </a:ext>
            </a:extLst>
          </p:cNvPr>
          <p:cNvSpPr/>
          <p:nvPr/>
        </p:nvSpPr>
        <p:spPr>
          <a:xfrm>
            <a:off x="7281869" y="4597537"/>
            <a:ext cx="1687863" cy="894993"/>
          </a:xfrm>
          <a:prstGeom prst="round1Rect">
            <a:avLst/>
          </a:prstGeom>
          <a:gradFill flip="none" rotWithShape="1">
            <a:gsLst>
              <a:gs pos="25000">
                <a:srgbClr val="FFFFFF"/>
              </a:gs>
              <a:gs pos="100000">
                <a:srgbClr val="FFD36E"/>
              </a:gs>
            </a:gsLst>
            <a:path path="circle">
              <a:fillToRect l="50000" t="50000" r="50000" b="50000"/>
            </a:path>
            <a:tileRect/>
          </a:gradFill>
          <a:ln>
            <a:solidFill>
              <a:schemeClr val="accent6">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Group projects</a:t>
            </a:r>
          </a:p>
        </p:txBody>
      </p:sp>
      <p:sp>
        <p:nvSpPr>
          <p:cNvPr id="53" name="Round Single Corner Rectangle 52">
            <a:extLst>
              <a:ext uri="{FF2B5EF4-FFF2-40B4-BE49-F238E27FC236}">
                <a16:creationId xmlns:a16="http://schemas.microsoft.com/office/drawing/2014/main" id="{84B174EB-9F92-9749-8E2A-85DE75AEEB83}"/>
              </a:ext>
            </a:extLst>
          </p:cNvPr>
          <p:cNvSpPr/>
          <p:nvPr/>
        </p:nvSpPr>
        <p:spPr>
          <a:xfrm>
            <a:off x="3356460" y="2849205"/>
            <a:ext cx="1754124" cy="517275"/>
          </a:xfrm>
          <a:prstGeom prst="round1Rect">
            <a:avLst/>
          </a:prstGeom>
          <a:gradFill flip="none" rotWithShape="1">
            <a:gsLst>
              <a:gs pos="25000">
                <a:srgbClr val="FFFFFF"/>
              </a:gs>
              <a:gs pos="100000">
                <a:srgbClr val="92D050"/>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Write a report</a:t>
            </a:r>
          </a:p>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56" name="Round Single Corner Rectangle 55">
            <a:extLst>
              <a:ext uri="{FF2B5EF4-FFF2-40B4-BE49-F238E27FC236}">
                <a16:creationId xmlns:a16="http://schemas.microsoft.com/office/drawing/2014/main" id="{F2D31717-EC0C-E040-8234-A306B8EF4EC7}"/>
              </a:ext>
            </a:extLst>
          </p:cNvPr>
          <p:cNvSpPr/>
          <p:nvPr/>
        </p:nvSpPr>
        <p:spPr>
          <a:xfrm>
            <a:off x="7288459" y="1979272"/>
            <a:ext cx="1687863" cy="768919"/>
          </a:xfrm>
          <a:prstGeom prst="round1Rect">
            <a:avLst/>
          </a:prstGeom>
          <a:gradFill flip="none" rotWithShape="1">
            <a:gsLst>
              <a:gs pos="25000">
                <a:schemeClr val="bg1"/>
              </a:gs>
              <a:gs pos="100000">
                <a:srgbClr val="6392DC"/>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Discussion</a:t>
            </a:r>
          </a:p>
        </p:txBody>
      </p:sp>
      <p:sp>
        <p:nvSpPr>
          <p:cNvPr id="49" name="Round Single Corner Rectangle 48">
            <a:extLst>
              <a:ext uri="{FF2B5EF4-FFF2-40B4-BE49-F238E27FC236}">
                <a16:creationId xmlns:a16="http://schemas.microsoft.com/office/drawing/2014/main" id="{5CF77702-1BEA-AF4F-9CF6-F5BB67AB7DB8}"/>
              </a:ext>
            </a:extLst>
          </p:cNvPr>
          <p:cNvSpPr/>
          <p:nvPr/>
        </p:nvSpPr>
        <p:spPr>
          <a:xfrm>
            <a:off x="7304014" y="1987243"/>
            <a:ext cx="1687863" cy="768919"/>
          </a:xfrm>
          <a:prstGeom prst="round1Rect">
            <a:avLst/>
          </a:prstGeom>
          <a:gradFill flip="none" rotWithShape="1">
            <a:gsLst>
              <a:gs pos="25000">
                <a:schemeClr val="bg1"/>
              </a:gs>
              <a:gs pos="100000">
                <a:srgbClr val="6392DC"/>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Discussion groups</a:t>
            </a:r>
          </a:p>
        </p:txBody>
      </p:sp>
    </p:spTree>
    <p:custDataLst>
      <p:tags r:id="rId1"/>
    </p:custDataLst>
    <p:extLst>
      <p:ext uri="{BB962C8B-B14F-4D97-AF65-F5344CB8AC3E}">
        <p14:creationId xmlns:p14="http://schemas.microsoft.com/office/powerpoint/2010/main" val="11003704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p:cTn id="13" dur="500" fill="hold"/>
                                        <p:tgtEl>
                                          <p:spTgt spid="41"/>
                                        </p:tgtEl>
                                        <p:attrNameLst>
                                          <p:attrName>ppt_w</p:attrName>
                                        </p:attrNameLst>
                                      </p:cBhvr>
                                      <p:tavLst>
                                        <p:tav tm="0">
                                          <p:val>
                                            <p:fltVal val="0"/>
                                          </p:val>
                                        </p:tav>
                                        <p:tav tm="100000">
                                          <p:val>
                                            <p:strVal val="#ppt_w"/>
                                          </p:val>
                                        </p:tav>
                                      </p:tavLst>
                                    </p:anim>
                                    <p:anim calcmode="lin" valueType="num">
                                      <p:cBhvr>
                                        <p:cTn id="14"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500" fill="hold"/>
                                        <p:tgtEl>
                                          <p:spTgt spid="42"/>
                                        </p:tgtEl>
                                        <p:attrNameLst>
                                          <p:attrName>ppt_w</p:attrName>
                                        </p:attrNameLst>
                                      </p:cBhvr>
                                      <p:tavLst>
                                        <p:tav tm="0">
                                          <p:val>
                                            <p:fltVal val="0"/>
                                          </p:val>
                                        </p:tav>
                                        <p:tav tm="100000">
                                          <p:val>
                                            <p:strVal val="#ppt_w"/>
                                          </p:val>
                                        </p:tav>
                                      </p:tavLst>
                                    </p:anim>
                                    <p:anim calcmode="lin" valueType="num">
                                      <p:cBhvr>
                                        <p:cTn id="20"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p:cTn id="25" dur="500" fill="hold"/>
                                        <p:tgtEl>
                                          <p:spTgt spid="49"/>
                                        </p:tgtEl>
                                        <p:attrNameLst>
                                          <p:attrName>ppt_w</p:attrName>
                                        </p:attrNameLst>
                                      </p:cBhvr>
                                      <p:tavLst>
                                        <p:tav tm="0">
                                          <p:val>
                                            <p:fltVal val="0"/>
                                          </p:val>
                                        </p:tav>
                                        <p:tav tm="100000">
                                          <p:val>
                                            <p:strVal val="#ppt_w"/>
                                          </p:val>
                                        </p:tav>
                                      </p:tavLst>
                                    </p:anim>
                                    <p:anim calcmode="lin" valueType="num">
                                      <p:cBhvr>
                                        <p:cTn id="26"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p:cTn id="31" dur="500" fill="hold"/>
                                        <p:tgtEl>
                                          <p:spTgt spid="52"/>
                                        </p:tgtEl>
                                        <p:attrNameLst>
                                          <p:attrName>ppt_w</p:attrName>
                                        </p:attrNameLst>
                                      </p:cBhvr>
                                      <p:tavLst>
                                        <p:tav tm="0">
                                          <p:val>
                                            <p:fltVal val="0"/>
                                          </p:val>
                                        </p:tav>
                                        <p:tav tm="100000">
                                          <p:val>
                                            <p:strVal val="#ppt_w"/>
                                          </p:val>
                                        </p:tav>
                                      </p:tavLst>
                                    </p:anim>
                                    <p:anim calcmode="lin" valueType="num">
                                      <p:cBhvr>
                                        <p:cTn id="32"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p:cTn id="37" dur="500" fill="hold"/>
                                        <p:tgtEl>
                                          <p:spTgt spid="53"/>
                                        </p:tgtEl>
                                        <p:attrNameLst>
                                          <p:attrName>ppt_w</p:attrName>
                                        </p:attrNameLst>
                                      </p:cBhvr>
                                      <p:tavLst>
                                        <p:tav tm="0">
                                          <p:val>
                                            <p:fltVal val="0"/>
                                          </p:val>
                                        </p:tav>
                                        <p:tav tm="100000">
                                          <p:val>
                                            <p:strVal val="#ppt_w"/>
                                          </p:val>
                                        </p:tav>
                                      </p:tavLst>
                                    </p:anim>
                                    <p:anim calcmode="lin" valueType="num">
                                      <p:cBhvr>
                                        <p:cTn id="38" dur="500" fill="hold"/>
                                        <p:tgtEl>
                                          <p:spTgt spid="5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52" grpId="0" animBg="1"/>
      <p:bldP spid="53" grpId="0" animBg="1"/>
      <p:bldP spid="4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0" name="AutoShape 33"/>
          <p:cNvCxnSpPr>
            <a:cxnSpLocks noChangeShapeType="1"/>
            <a:stCxn id="69" idx="0"/>
          </p:cNvCxnSpPr>
          <p:nvPr/>
        </p:nvCxnSpPr>
        <p:spPr bwMode="auto">
          <a:xfrm rot="5400000" flipH="1" flipV="1">
            <a:off x="4168525" y="3049015"/>
            <a:ext cx="5260" cy="3236910"/>
          </a:xfrm>
          <a:prstGeom prst="curvedConnector3">
            <a:avLst>
              <a:gd name="adj1" fmla="val 4446008"/>
            </a:avLst>
          </a:prstGeom>
          <a:noFill/>
          <a:ln w="38100" cap="flat" cmpd="dbl" algn="ctr">
            <a:solidFill>
              <a:schemeClr val="tx1"/>
            </a:solidFill>
            <a:prstDash val="solid"/>
            <a:round/>
            <a:headEnd type="none" w="med" len="med"/>
            <a:tailEnd type="triangle" w="med" len="sm"/>
          </a:ln>
          <a:effectLst/>
        </p:spPr>
      </p:cxnSp>
      <p:cxnSp>
        <p:nvCxnSpPr>
          <p:cNvPr id="72" name="Curved Connector 71"/>
          <p:cNvCxnSpPr>
            <a:endCxn id="69" idx="2"/>
          </p:cNvCxnSpPr>
          <p:nvPr/>
        </p:nvCxnSpPr>
        <p:spPr>
          <a:xfrm rot="5400000">
            <a:off x="4161658" y="3827753"/>
            <a:ext cx="18996" cy="3236910"/>
          </a:xfrm>
          <a:prstGeom prst="curvedConnector3">
            <a:avLst>
              <a:gd name="adj1" fmla="val 1303411"/>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4" name="Curved Connector 53"/>
          <p:cNvCxnSpPr>
            <a:endCxn id="36" idx="2"/>
          </p:cNvCxnSpPr>
          <p:nvPr/>
        </p:nvCxnSpPr>
        <p:spPr>
          <a:xfrm rot="5400000">
            <a:off x="4191238" y="1158942"/>
            <a:ext cx="14049" cy="3182724"/>
          </a:xfrm>
          <a:prstGeom prst="curvedConnector3">
            <a:avLst>
              <a:gd name="adj1" fmla="val 172716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a:stCxn id="36" idx="0"/>
          </p:cNvCxnSpPr>
          <p:nvPr/>
        </p:nvCxnSpPr>
        <p:spPr>
          <a:xfrm rot="5400000" flipH="1" flipV="1">
            <a:off x="4198105" y="380195"/>
            <a:ext cx="313" cy="3182724"/>
          </a:xfrm>
          <a:prstGeom prst="curvedConnector3">
            <a:avLst>
              <a:gd name="adj1" fmla="val 73135144"/>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2" name="Round Single Corner Rectangle 1"/>
          <p:cNvSpPr/>
          <p:nvPr/>
        </p:nvSpPr>
        <p:spPr>
          <a:xfrm>
            <a:off x="3359700" y="1993101"/>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Inquiring</a:t>
            </a:r>
          </a:p>
        </p:txBody>
      </p:sp>
      <p:sp>
        <p:nvSpPr>
          <p:cNvPr id="63" name="Round Single Corner Rectangle 62"/>
          <p:cNvSpPr/>
          <p:nvPr/>
        </p:nvSpPr>
        <p:spPr>
          <a:xfrm>
            <a:off x="3624692" y="4664828"/>
            <a:ext cx="1224137" cy="828970"/>
          </a:xfrm>
          <a:prstGeom prst="round1Rect">
            <a:avLst/>
          </a:prstGeom>
          <a:gradFill flip="none" rotWithShape="1">
            <a:gsLst>
              <a:gs pos="25000">
                <a:srgbClr val="FFFFFF"/>
              </a:gs>
              <a:gs pos="100000">
                <a:srgbClr val="A27FD2"/>
              </a:gs>
            </a:gsLst>
            <a:path path="circle">
              <a:fillToRect l="50000" t="50000" r="50000" b="50000"/>
            </a:path>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a:ea typeface="+mn-ea"/>
                <a:cs typeface="+mn-cs"/>
              </a:rPr>
              <a:t>Practising</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Round Single Corner Rectangle 58"/>
          <p:cNvSpPr/>
          <p:nvPr/>
        </p:nvSpPr>
        <p:spPr>
          <a:xfrm>
            <a:off x="3359700" y="1315368"/>
            <a:ext cx="1754124" cy="576064"/>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Acquiring</a:t>
            </a:r>
          </a:p>
        </p:txBody>
      </p:sp>
      <p:sp>
        <p:nvSpPr>
          <p:cNvPr id="48" name="Round Single Corner Rectangle 47"/>
          <p:cNvSpPr/>
          <p:nvPr/>
        </p:nvSpPr>
        <p:spPr>
          <a:xfrm>
            <a:off x="3359700" y="2852445"/>
            <a:ext cx="1754124" cy="517275"/>
          </a:xfrm>
          <a:prstGeom prst="round1Rect">
            <a:avLst/>
          </a:prstGeom>
          <a:gradFill flip="none" rotWithShape="1">
            <a:gsLst>
              <a:gs pos="25000">
                <a:srgbClr val="FFFFFF"/>
              </a:gs>
              <a:gs pos="100000">
                <a:srgbClr val="92D050"/>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Producing</a:t>
            </a:r>
          </a:p>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60" name="TextBox 59"/>
          <p:cNvSpPr txBox="1"/>
          <p:nvPr/>
        </p:nvSpPr>
        <p:spPr>
          <a:xfrm>
            <a:off x="393700" y="0"/>
            <a:ext cx="112903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How does technology help online pedagogy? </a:t>
            </a:r>
            <a:r>
              <a:rPr kumimoji="0" lang="en-US" sz="2800" b="0" i="0" u="none" strike="noStrike" kern="1200" cap="none" spc="0" normalizeH="0" baseline="0" noProof="0">
                <a:ln>
                  <a:noFill/>
                </a:ln>
                <a:solidFill>
                  <a:srgbClr val="002060"/>
                </a:solidFill>
                <a:effectLst/>
                <a:uLnTx/>
                <a:uFillTx/>
                <a:latin typeface="Krungthep" panose="02000400000000000000" pitchFamily="2" charset="-34"/>
                <a:ea typeface="Krungthep" panose="02000400000000000000" pitchFamily="2" charset="-34"/>
                <a:cs typeface="Krungthep" panose="02000400000000000000" pitchFamily="2" charset="-34"/>
              </a:rPr>
              <a:t>Digital methods</a:t>
            </a:r>
            <a:endParaRPr kumimoji="0" lang="en-US" sz="3200" b="0" i="0" u="none" strike="noStrike" kern="1200" cap="none" spc="0" normalizeH="0" baseline="0" noProof="0">
              <a:ln>
                <a:noFill/>
              </a:ln>
              <a:solidFill>
                <a:srgbClr val="002060"/>
              </a:solidFill>
              <a:effectLst/>
              <a:uLnTx/>
              <a:uFillTx/>
              <a:latin typeface="Krungthep" panose="02000400000000000000" pitchFamily="2" charset="-34"/>
              <a:ea typeface="Krungthep" panose="02000400000000000000" pitchFamily="2" charset="-34"/>
              <a:cs typeface="Krungthep" panose="02000400000000000000" pitchFamily="2" charset="-34"/>
            </a:endParaRPr>
          </a:p>
        </p:txBody>
      </p:sp>
      <p:sp>
        <p:nvSpPr>
          <p:cNvPr id="40" name="Round Single Corner Rectangle 39">
            <a:extLst>
              <a:ext uri="{FF2B5EF4-FFF2-40B4-BE49-F238E27FC236}">
                <a16:creationId xmlns:a16="http://schemas.microsoft.com/office/drawing/2014/main" id="{A0857846-0883-A745-B1B3-85331ADD8E18}"/>
              </a:ext>
            </a:extLst>
          </p:cNvPr>
          <p:cNvSpPr/>
          <p:nvPr/>
        </p:nvSpPr>
        <p:spPr>
          <a:xfrm>
            <a:off x="3356460" y="1154003"/>
            <a:ext cx="1754124" cy="734189"/>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Digital images, videos</a:t>
            </a:r>
          </a:p>
        </p:txBody>
      </p:sp>
      <p:sp>
        <p:nvSpPr>
          <p:cNvPr id="41" name="Round Single Corner Rectangle 40">
            <a:extLst>
              <a:ext uri="{FF2B5EF4-FFF2-40B4-BE49-F238E27FC236}">
                <a16:creationId xmlns:a16="http://schemas.microsoft.com/office/drawing/2014/main" id="{A2DFAF2F-4064-514E-94BB-83CDA5BB6869}"/>
              </a:ext>
            </a:extLst>
          </p:cNvPr>
          <p:cNvSpPr/>
          <p:nvPr/>
        </p:nvSpPr>
        <p:spPr>
          <a:xfrm>
            <a:off x="3357339" y="1972667"/>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Explore the internet</a:t>
            </a:r>
          </a:p>
        </p:txBody>
      </p:sp>
      <p:sp>
        <p:nvSpPr>
          <p:cNvPr id="42" name="Round Single Corner Rectangle 41">
            <a:extLst>
              <a:ext uri="{FF2B5EF4-FFF2-40B4-BE49-F238E27FC236}">
                <a16:creationId xmlns:a16="http://schemas.microsoft.com/office/drawing/2014/main" id="{0E62FAA5-1086-D045-922F-D9316A280366}"/>
              </a:ext>
            </a:extLst>
          </p:cNvPr>
          <p:cNvSpPr/>
          <p:nvPr/>
        </p:nvSpPr>
        <p:spPr>
          <a:xfrm>
            <a:off x="3493236" y="4650715"/>
            <a:ext cx="1480571" cy="828970"/>
          </a:xfrm>
          <a:prstGeom prst="round1Rect">
            <a:avLst/>
          </a:prstGeom>
          <a:gradFill flip="none" rotWithShape="1">
            <a:gsLst>
              <a:gs pos="25000">
                <a:srgbClr val="FFFFFF"/>
              </a:gs>
              <a:gs pos="100000">
                <a:srgbClr val="A27FD2"/>
              </a:gs>
            </a:gsLst>
            <a:path path="circle">
              <a:fillToRect l="50000" t="50000" r="50000" b="50000"/>
            </a:path>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lvl="0" algn="ctr" defTabSz="457193">
              <a:defRPr/>
            </a:pPr>
            <a:r>
              <a:rPr lang="en-US">
                <a:solidFill>
                  <a:prstClr val="black"/>
                </a:solidFill>
              </a:rPr>
              <a:t>Test a digital model</a:t>
            </a:r>
          </a:p>
        </p:txBody>
      </p:sp>
      <p:sp>
        <p:nvSpPr>
          <p:cNvPr id="53" name="Round Single Corner Rectangle 52">
            <a:extLst>
              <a:ext uri="{FF2B5EF4-FFF2-40B4-BE49-F238E27FC236}">
                <a16:creationId xmlns:a16="http://schemas.microsoft.com/office/drawing/2014/main" id="{84B174EB-9F92-9749-8E2A-85DE75AEEB83}"/>
              </a:ext>
            </a:extLst>
          </p:cNvPr>
          <p:cNvSpPr/>
          <p:nvPr/>
        </p:nvSpPr>
        <p:spPr>
          <a:xfrm>
            <a:off x="3356460" y="2849205"/>
            <a:ext cx="1754124" cy="681880"/>
          </a:xfrm>
          <a:prstGeom prst="round1Rect">
            <a:avLst/>
          </a:prstGeom>
          <a:gradFill flip="none" rotWithShape="1">
            <a:gsLst>
              <a:gs pos="25000">
                <a:srgbClr val="FFFFFF"/>
              </a:gs>
              <a:gs pos="100000">
                <a:srgbClr val="92D050"/>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Make website</a:t>
            </a:r>
          </a:p>
        </p:txBody>
      </p:sp>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cxnSp>
        <p:nvCxnSpPr>
          <p:cNvPr id="44" name="AutoShape 8"/>
          <p:cNvCxnSpPr>
            <a:cxnSpLocks noChangeShapeType="1"/>
            <a:stCxn id="43" idx="2"/>
          </p:cNvCxnSpPr>
          <p:nvPr/>
        </p:nvCxnSpPr>
        <p:spPr bwMode="auto">
          <a:xfrm rot="5400000" flipH="1">
            <a:off x="8127908" y="1131623"/>
            <a:ext cx="14049" cy="3237338"/>
          </a:xfrm>
          <a:prstGeom prst="curvedConnector3">
            <a:avLst>
              <a:gd name="adj1" fmla="val -1627162"/>
            </a:avLst>
          </a:prstGeom>
          <a:noFill/>
          <a:ln w="38100" cmpd="dbl">
            <a:solidFill>
              <a:schemeClr val="tx1"/>
            </a:solidFill>
            <a:round/>
            <a:headEnd/>
            <a:tailEnd type="triangle" w="med" len="sm"/>
          </a:ln>
          <a:effectLst/>
        </p:spPr>
      </p:cxn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cxnSp>
        <p:nvCxnSpPr>
          <p:cNvPr id="51" name="AutoShape 8"/>
          <p:cNvCxnSpPr>
            <a:cxnSpLocks noChangeShapeType="1"/>
            <a:stCxn id="50" idx="2"/>
          </p:cNvCxnSpPr>
          <p:nvPr/>
        </p:nvCxnSpPr>
        <p:spPr bwMode="auto">
          <a:xfrm rot="5400000" flipH="1">
            <a:off x="8138448" y="3814524"/>
            <a:ext cx="18996" cy="3263369"/>
          </a:xfrm>
          <a:prstGeom prst="curvedConnector3">
            <a:avLst>
              <a:gd name="adj1" fmla="val -1203411"/>
            </a:avLst>
          </a:prstGeom>
          <a:noFill/>
          <a:ln w="38100" cmpd="dbl">
            <a:solidFill>
              <a:schemeClr val="tx1"/>
            </a:solidFill>
            <a:round/>
            <a:headEnd/>
            <a:tailEnd type="triangle" w="med" len="sm"/>
          </a:ln>
          <a:effectLst/>
        </p:spPr>
      </p:cxnSp>
      <p:cxnSp>
        <p:nvCxnSpPr>
          <p:cNvPr id="67" name="AutoShape 8"/>
          <p:cNvCxnSpPr>
            <a:cxnSpLocks noChangeShapeType="1"/>
            <a:endCxn id="50" idx="0"/>
          </p:cNvCxnSpPr>
          <p:nvPr/>
        </p:nvCxnSpPr>
        <p:spPr bwMode="auto">
          <a:xfrm rot="16200000" flipH="1">
            <a:off x="8145316" y="3035786"/>
            <a:ext cx="5260" cy="3263369"/>
          </a:xfrm>
          <a:prstGeom prst="curvedConnector3">
            <a:avLst>
              <a:gd name="adj1" fmla="val -4346008"/>
            </a:avLst>
          </a:prstGeom>
          <a:noFill/>
          <a:ln w="38100" cmpd="dbl">
            <a:solidFill>
              <a:srgbClr val="FF0000"/>
            </a:solidFill>
            <a:round/>
            <a:headEnd/>
            <a:tailEnd type="triangle" w="med" len="sm"/>
          </a:ln>
          <a:effectLst/>
        </p:spPr>
      </p:cxn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sp>
        <p:nvSpPr>
          <p:cNvPr id="75" name="TextBox 74"/>
          <p:cNvSpPr txBox="1"/>
          <p:nvPr/>
        </p:nvSpPr>
        <p:spPr>
          <a:xfrm>
            <a:off x="5142767" y="4591502"/>
            <a:ext cx="1853594"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Teacher </a:t>
            </a:r>
            <a:r>
              <a:rPr kumimoji="0" lang="en-US" sz="1800" b="0" i="1" u="none" strike="noStrike" kern="1200" cap="none" spc="0" normalizeH="0" baseline="0" noProof="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cycle</a:t>
            </a:r>
          </a:p>
        </p:txBody>
      </p:sp>
      <p:sp>
        <p:nvSpPr>
          <p:cNvPr id="76" name="TextBox 75"/>
          <p:cNvSpPr txBox="1"/>
          <p:nvPr/>
        </p:nvSpPr>
        <p:spPr>
          <a:xfrm>
            <a:off x="7087210" y="4578801"/>
            <a:ext cx="2019184"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Peer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cycle</a:t>
            </a:r>
          </a:p>
        </p:txBody>
      </p:sp>
      <p:sp>
        <p:nvSpPr>
          <p:cNvPr id="58" name="Round Single Corner Rectangle 57"/>
          <p:cNvSpPr/>
          <p:nvPr/>
        </p:nvSpPr>
        <p:spPr>
          <a:xfrm>
            <a:off x="7291846" y="1950464"/>
            <a:ext cx="1687863" cy="768919"/>
          </a:xfrm>
          <a:prstGeom prst="round1Rect">
            <a:avLst/>
          </a:prstGeom>
          <a:gradFill flip="none" rotWithShape="1">
            <a:gsLst>
              <a:gs pos="25000">
                <a:schemeClr val="bg1"/>
              </a:gs>
              <a:gs pos="100000">
                <a:srgbClr val="6392DC"/>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Discussion</a:t>
            </a:r>
          </a:p>
        </p:txBody>
      </p:sp>
      <p:sp>
        <p:nvSpPr>
          <p:cNvPr id="71" name="Round Single Corner Rectangle 70"/>
          <p:cNvSpPr/>
          <p:nvPr/>
        </p:nvSpPr>
        <p:spPr>
          <a:xfrm>
            <a:off x="7288459" y="4600565"/>
            <a:ext cx="1687863" cy="879026"/>
          </a:xfrm>
          <a:prstGeom prst="round1Rect">
            <a:avLst/>
          </a:prstGeom>
          <a:gradFill flip="none" rotWithShape="1">
            <a:gsLst>
              <a:gs pos="25000">
                <a:srgbClr val="FFFFFF"/>
              </a:gs>
              <a:gs pos="100000">
                <a:srgbClr val="FFD36E"/>
              </a:gs>
            </a:gsLst>
            <a:path path="circle">
              <a:fillToRect l="50000" t="50000" r="50000" b="50000"/>
            </a:path>
            <a:tileRect/>
          </a:gradFill>
          <a:ln>
            <a:solidFill>
              <a:schemeClr val="accent6">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Collaborating</a:t>
            </a:r>
          </a:p>
        </p:txBody>
      </p:sp>
      <p:sp>
        <p:nvSpPr>
          <p:cNvPr id="46" name="TextBox 45"/>
          <p:cNvSpPr txBox="1"/>
          <p:nvPr/>
        </p:nvSpPr>
        <p:spPr>
          <a:xfrm>
            <a:off x="2184386" y="6040662"/>
            <a:ext cx="7917325" cy="707886"/>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800000"/>
                </a:solidFill>
                <a:effectLst/>
                <a:uLnTx/>
                <a:uFillTx/>
                <a:latin typeface="Arial" charset="0"/>
                <a:ea typeface="ＭＳ Ｐゴシック" charset="-128"/>
                <a:cs typeface="ＭＳ Ｐゴシック" charset="-128"/>
              </a:rPr>
              <a:t>The same learning types are encouraged also through a variety of digital methods</a:t>
            </a:r>
          </a:p>
        </p:txBody>
      </p:sp>
      <p:cxnSp>
        <p:nvCxnSpPr>
          <p:cNvPr id="47" name="AutoShape 8"/>
          <p:cNvCxnSpPr>
            <a:cxnSpLocks noChangeShapeType="1"/>
          </p:cNvCxnSpPr>
          <p:nvPr/>
        </p:nvCxnSpPr>
        <p:spPr bwMode="auto">
          <a:xfrm rot="16200000" flipH="1">
            <a:off x="8117665" y="353634"/>
            <a:ext cx="1830" cy="3263367"/>
          </a:xfrm>
          <a:prstGeom prst="curvedConnector3">
            <a:avLst>
              <a:gd name="adj1" fmla="val -12491803"/>
            </a:avLst>
          </a:prstGeom>
          <a:noFill/>
          <a:ln w="38100" cmpd="dbl">
            <a:solidFill>
              <a:srgbClr val="FF0000"/>
            </a:solidFill>
            <a:round/>
            <a:headEnd/>
            <a:tailEnd type="triangle" w="med" len="sm"/>
          </a:ln>
          <a:effectLst/>
        </p:spPr>
      </p:cxn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6121924"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6121924"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6121922" y="426737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5475464" y="2357332"/>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6816079" y="2357333"/>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49" name="Round Single Corner Rectangle 48">
            <a:extLst>
              <a:ext uri="{FF2B5EF4-FFF2-40B4-BE49-F238E27FC236}">
                <a16:creationId xmlns:a16="http://schemas.microsoft.com/office/drawing/2014/main" id="{5CF77702-1BEA-AF4F-9CF6-F5BB67AB7DB8}"/>
              </a:ext>
            </a:extLst>
          </p:cNvPr>
          <p:cNvSpPr/>
          <p:nvPr/>
        </p:nvSpPr>
        <p:spPr>
          <a:xfrm>
            <a:off x="7309869" y="1969180"/>
            <a:ext cx="1687863" cy="768919"/>
          </a:xfrm>
          <a:prstGeom prst="round1Rect">
            <a:avLst/>
          </a:prstGeom>
          <a:gradFill flip="none" rotWithShape="1">
            <a:gsLst>
              <a:gs pos="25000">
                <a:schemeClr val="bg1"/>
              </a:gs>
              <a:gs pos="100000">
                <a:srgbClr val="6392DC"/>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Text chat</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Menti</a:t>
            </a:r>
          </a:p>
        </p:txBody>
      </p:sp>
      <p:sp>
        <p:nvSpPr>
          <p:cNvPr id="52" name="Round Single Corner Rectangle 51">
            <a:extLst>
              <a:ext uri="{FF2B5EF4-FFF2-40B4-BE49-F238E27FC236}">
                <a16:creationId xmlns:a16="http://schemas.microsoft.com/office/drawing/2014/main" id="{F19AD712-47F6-6F41-A4BD-8E1CD3F3F657}"/>
              </a:ext>
            </a:extLst>
          </p:cNvPr>
          <p:cNvSpPr/>
          <p:nvPr/>
        </p:nvSpPr>
        <p:spPr>
          <a:xfrm>
            <a:off x="7284813" y="4605957"/>
            <a:ext cx="1687863" cy="902199"/>
          </a:xfrm>
          <a:prstGeom prst="round1Rect">
            <a:avLst/>
          </a:prstGeom>
          <a:gradFill flip="none" rotWithShape="1">
            <a:gsLst>
              <a:gs pos="25000">
                <a:srgbClr val="FFFFFF"/>
              </a:gs>
              <a:gs pos="100000">
                <a:srgbClr val="FFD36E"/>
              </a:gs>
            </a:gsLst>
            <a:path path="circle">
              <a:fillToRect l="50000" t="50000" r="50000" b="50000"/>
            </a:path>
            <a:tileRect/>
          </a:gradFill>
          <a:ln>
            <a:solidFill>
              <a:schemeClr val="accent6">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Draft a wiki</a:t>
            </a:r>
          </a:p>
        </p:txBody>
      </p:sp>
      <p:pic>
        <p:nvPicPr>
          <p:cNvPr id="56" name="Picture 55">
            <a:extLst>
              <a:ext uri="{FF2B5EF4-FFF2-40B4-BE49-F238E27FC236}">
                <a16:creationId xmlns:a16="http://schemas.microsoft.com/office/drawing/2014/main" id="{40ABAD86-46EE-FB47-9C44-1DC21E4784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6328" y="844595"/>
            <a:ext cx="1613709" cy="1353033"/>
          </a:xfrm>
          <a:prstGeom prst="rect">
            <a:avLst/>
          </a:prstGeom>
          <a:ln>
            <a:solidFill>
              <a:schemeClr val="accent1"/>
            </a:solidFill>
          </a:ln>
        </p:spPr>
      </p:pic>
      <p:pic>
        <p:nvPicPr>
          <p:cNvPr id="62" name="Picture 61">
            <a:extLst>
              <a:ext uri="{FF2B5EF4-FFF2-40B4-BE49-F238E27FC236}">
                <a16:creationId xmlns:a16="http://schemas.microsoft.com/office/drawing/2014/main" id="{E63A4C9F-DEF1-F94F-991F-806631BFA23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9758" y="1232648"/>
            <a:ext cx="2046848" cy="1627065"/>
          </a:xfrm>
          <a:prstGeom prst="rect">
            <a:avLst/>
          </a:prstGeom>
          <a:ln>
            <a:solidFill>
              <a:schemeClr val="accent1"/>
            </a:solidFill>
          </a:ln>
        </p:spPr>
      </p:pic>
      <p:pic>
        <p:nvPicPr>
          <p:cNvPr id="64" name="Picture 63">
            <a:extLst>
              <a:ext uri="{FF2B5EF4-FFF2-40B4-BE49-F238E27FC236}">
                <a16:creationId xmlns:a16="http://schemas.microsoft.com/office/drawing/2014/main" id="{0ED41B6F-D417-2E41-AE69-FB8A79DE821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8102" y="4229887"/>
            <a:ext cx="2530160" cy="1558432"/>
          </a:xfrm>
          <a:prstGeom prst="rect">
            <a:avLst/>
          </a:prstGeom>
        </p:spPr>
      </p:pic>
      <p:pic>
        <p:nvPicPr>
          <p:cNvPr id="65" name="Picture 64">
            <a:extLst>
              <a:ext uri="{FF2B5EF4-FFF2-40B4-BE49-F238E27FC236}">
                <a16:creationId xmlns:a16="http://schemas.microsoft.com/office/drawing/2014/main" id="{FDDF4723-63F4-6F4F-A0A6-B17F72A596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51011" y="1338653"/>
            <a:ext cx="2578551" cy="1887647"/>
          </a:xfrm>
          <a:prstGeom prst="rect">
            <a:avLst/>
          </a:prstGeom>
          <a:ln>
            <a:solidFill>
              <a:schemeClr val="accent1"/>
            </a:solidFill>
          </a:ln>
        </p:spPr>
      </p:pic>
      <p:pic>
        <p:nvPicPr>
          <p:cNvPr id="66" name="Picture 65">
            <a:extLst>
              <a:ext uri="{FF2B5EF4-FFF2-40B4-BE49-F238E27FC236}">
                <a16:creationId xmlns:a16="http://schemas.microsoft.com/office/drawing/2014/main" id="{244BB860-1D15-864E-AD6E-49FC733921A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55952" y="3999256"/>
            <a:ext cx="1631096" cy="1803717"/>
          </a:xfrm>
          <a:prstGeom prst="rect">
            <a:avLst/>
          </a:prstGeom>
          <a:ln>
            <a:solidFill>
              <a:schemeClr val="accent1"/>
            </a:solidFill>
          </a:ln>
        </p:spPr>
      </p:pic>
      <p:pic>
        <p:nvPicPr>
          <p:cNvPr id="68" name="Picture 67">
            <a:extLst>
              <a:ext uri="{FF2B5EF4-FFF2-40B4-BE49-F238E27FC236}">
                <a16:creationId xmlns:a16="http://schemas.microsoft.com/office/drawing/2014/main" id="{CB930043-688D-0E44-8E0D-371D59FFB01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67188" y="2415419"/>
            <a:ext cx="2151989" cy="1613992"/>
          </a:xfrm>
          <a:prstGeom prst="rect">
            <a:avLst/>
          </a:prstGeom>
        </p:spPr>
      </p:pic>
    </p:spTree>
    <p:custDataLst>
      <p:tags r:id="rId1"/>
    </p:custDataLst>
    <p:extLst>
      <p:ext uri="{BB962C8B-B14F-4D97-AF65-F5344CB8AC3E}">
        <p14:creationId xmlns:p14="http://schemas.microsoft.com/office/powerpoint/2010/main" val="24929021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nodeType="clickEffect">
                                  <p:stCondLst>
                                    <p:cond delay="0"/>
                                  </p:stCondLst>
                                  <p:childTnLst>
                                    <p:set>
                                      <p:cBhvr>
                                        <p:cTn id="19" dur="1" fill="hold">
                                          <p:stCondLst>
                                            <p:cond delay="0"/>
                                          </p:stCondLst>
                                        </p:cTn>
                                        <p:tgtEl>
                                          <p:spTgt spid="5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p:cTn id="30" dur="500" fill="hold"/>
                                        <p:tgtEl>
                                          <p:spTgt spid="62"/>
                                        </p:tgtEl>
                                        <p:attrNameLst>
                                          <p:attrName>ppt_w</p:attrName>
                                        </p:attrNameLst>
                                      </p:cBhvr>
                                      <p:tavLst>
                                        <p:tav tm="0">
                                          <p:val>
                                            <p:fltVal val="0"/>
                                          </p:val>
                                        </p:tav>
                                        <p:tav tm="100000">
                                          <p:val>
                                            <p:strVal val="#ppt_w"/>
                                          </p:val>
                                        </p:tav>
                                      </p:tavLst>
                                    </p:anim>
                                    <p:anim calcmode="lin" valueType="num">
                                      <p:cBhvr>
                                        <p:cTn id="31" dur="500" fill="hold"/>
                                        <p:tgtEl>
                                          <p:spTgt spid="62"/>
                                        </p:tgtEl>
                                        <p:attrNameLst>
                                          <p:attrName>ppt_h</p:attrName>
                                        </p:attrNameLst>
                                      </p:cBhvr>
                                      <p:tavLst>
                                        <p:tav tm="0">
                                          <p:val>
                                            <p:fltVal val="0"/>
                                          </p:val>
                                        </p:tav>
                                        <p:tav tm="100000">
                                          <p:val>
                                            <p:strVal val="#ppt_h"/>
                                          </p:val>
                                        </p:tav>
                                      </p:tavLst>
                                    </p:anim>
                                    <p:animEffect transition="in" filter="fade">
                                      <p:cBhvr>
                                        <p:cTn id="32" dur="500"/>
                                        <p:tgtEl>
                                          <p:spTgt spid="6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6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ppt_w</p:attrName>
                                        </p:attrNameLst>
                                      </p:cBhvr>
                                      <p:tavLst>
                                        <p:tav tm="0">
                                          <p:val>
                                            <p:fltVal val="0"/>
                                          </p:val>
                                        </p:tav>
                                        <p:tav tm="100000">
                                          <p:val>
                                            <p:strVal val="#ppt_w"/>
                                          </p:val>
                                        </p:tav>
                                      </p:tavLst>
                                    </p:anim>
                                    <p:anim calcmode="lin" valueType="num">
                                      <p:cBhvr>
                                        <p:cTn id="42" dur="500" fill="hold"/>
                                        <p:tgtEl>
                                          <p:spTgt spid="4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64"/>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3" presetClass="entr" presetSubtype="16" fill="hold" grpId="0" nodeType="click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nodeType="click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500" fill="hold"/>
                                        <p:tgtEl>
                                          <p:spTgt spid="65"/>
                                        </p:tgtEl>
                                        <p:attrNameLst>
                                          <p:attrName>ppt_w</p:attrName>
                                        </p:attrNameLst>
                                      </p:cBhvr>
                                      <p:tavLst>
                                        <p:tav tm="0">
                                          <p:val>
                                            <p:fltVal val="0"/>
                                          </p:val>
                                        </p:tav>
                                        <p:tav tm="100000">
                                          <p:val>
                                            <p:strVal val="#ppt_w"/>
                                          </p:val>
                                        </p:tav>
                                      </p:tavLst>
                                    </p:anim>
                                    <p:anim calcmode="lin" valueType="num">
                                      <p:cBhvr>
                                        <p:cTn id="65" dur="500" fill="hold"/>
                                        <p:tgtEl>
                                          <p:spTgt spid="65"/>
                                        </p:tgtEl>
                                        <p:attrNameLst>
                                          <p:attrName>ppt_h</p:attrName>
                                        </p:attrNameLst>
                                      </p:cBhvr>
                                      <p:tavLst>
                                        <p:tav tm="0">
                                          <p:val>
                                            <p:fltVal val="0"/>
                                          </p:val>
                                        </p:tav>
                                        <p:tav tm="100000">
                                          <p:val>
                                            <p:strVal val="#ppt_h"/>
                                          </p:val>
                                        </p:tav>
                                      </p:tavLst>
                                    </p:anim>
                                    <p:animEffect transition="in" filter="fade">
                                      <p:cBhvr>
                                        <p:cTn id="66" dur="500"/>
                                        <p:tgtEl>
                                          <p:spTgt spid="65"/>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65"/>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p:cTn id="75" dur="500" fill="hold"/>
                                        <p:tgtEl>
                                          <p:spTgt spid="52"/>
                                        </p:tgtEl>
                                        <p:attrNameLst>
                                          <p:attrName>ppt_w</p:attrName>
                                        </p:attrNameLst>
                                      </p:cBhvr>
                                      <p:tavLst>
                                        <p:tav tm="0">
                                          <p:val>
                                            <p:fltVal val="0"/>
                                          </p:val>
                                        </p:tav>
                                        <p:tav tm="100000">
                                          <p:val>
                                            <p:strVal val="#ppt_w"/>
                                          </p:val>
                                        </p:tav>
                                      </p:tavLst>
                                    </p:anim>
                                    <p:anim calcmode="lin" valueType="num">
                                      <p:cBhvr>
                                        <p:cTn id="76" dur="500" fill="hold"/>
                                        <p:tgtEl>
                                          <p:spTgt spid="52"/>
                                        </p:tgtEl>
                                        <p:attrNameLst>
                                          <p:attrName>ppt_h</p:attrName>
                                        </p:attrNameLst>
                                      </p:cBhvr>
                                      <p:tavLst>
                                        <p:tav tm="0">
                                          <p:val>
                                            <p:fltVal val="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66"/>
                                        </p:tgtEl>
                                        <p:attrNameLst>
                                          <p:attrName>style.visibility</p:attrName>
                                        </p:attrNameLst>
                                      </p:cBhvr>
                                      <p:to>
                                        <p:strVal val="visible"/>
                                      </p:to>
                                    </p:set>
                                    <p:anim calcmode="lin" valueType="num">
                                      <p:cBhvr>
                                        <p:cTn id="81" dur="500" fill="hold"/>
                                        <p:tgtEl>
                                          <p:spTgt spid="66"/>
                                        </p:tgtEl>
                                        <p:attrNameLst>
                                          <p:attrName>ppt_w</p:attrName>
                                        </p:attrNameLst>
                                      </p:cBhvr>
                                      <p:tavLst>
                                        <p:tav tm="0">
                                          <p:val>
                                            <p:fltVal val="0"/>
                                          </p:val>
                                        </p:tav>
                                        <p:tav tm="100000">
                                          <p:val>
                                            <p:strVal val="#ppt_w"/>
                                          </p:val>
                                        </p:tav>
                                      </p:tavLst>
                                    </p:anim>
                                    <p:anim calcmode="lin" valueType="num">
                                      <p:cBhvr>
                                        <p:cTn id="82" dur="500" fill="hold"/>
                                        <p:tgtEl>
                                          <p:spTgt spid="66"/>
                                        </p:tgtEl>
                                        <p:attrNameLst>
                                          <p:attrName>ppt_h</p:attrName>
                                        </p:attrNameLst>
                                      </p:cBhvr>
                                      <p:tavLst>
                                        <p:tav tm="0">
                                          <p:val>
                                            <p:fltVal val="0"/>
                                          </p:val>
                                        </p:tav>
                                        <p:tav tm="100000">
                                          <p:val>
                                            <p:strVal val="#ppt_h"/>
                                          </p:val>
                                        </p:tav>
                                      </p:tavLst>
                                    </p:anim>
                                    <p:animEffect transition="in" filter="fade">
                                      <p:cBhvr>
                                        <p:cTn id="83" dur="500"/>
                                        <p:tgtEl>
                                          <p:spTgt spid="66"/>
                                        </p:tgtEl>
                                      </p:cBhvr>
                                    </p:animEffect>
                                  </p:childTnLst>
                                </p:cTn>
                              </p:par>
                            </p:childTnLst>
                          </p:cTn>
                        </p:par>
                      </p:childTnLst>
                    </p:cTn>
                  </p:par>
                  <p:par>
                    <p:cTn id="84" fill="hold">
                      <p:stCondLst>
                        <p:cond delay="indefinite"/>
                      </p:stCondLst>
                      <p:childTnLst>
                        <p:par>
                          <p:cTn id="85" fill="hold">
                            <p:stCondLst>
                              <p:cond delay="0"/>
                            </p:stCondLst>
                            <p:childTnLst>
                              <p:par>
                                <p:cTn id="86" presetID="1" presetClass="exit" presetSubtype="0" fill="hold" nodeType="clickEffect">
                                  <p:stCondLst>
                                    <p:cond delay="0"/>
                                  </p:stCondLst>
                                  <p:childTnLst>
                                    <p:set>
                                      <p:cBhvr>
                                        <p:cTn id="87" dur="1" fill="hold">
                                          <p:stCondLst>
                                            <p:cond delay="0"/>
                                          </p:stCondLst>
                                        </p:cTn>
                                        <p:tgtEl>
                                          <p:spTgt spid="6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3" presetClass="entr" presetSubtype="16" fill="hold" grpId="0" nodeType="clickEffect">
                                  <p:stCondLst>
                                    <p:cond delay="0"/>
                                  </p:stCondLst>
                                  <p:childTnLst>
                                    <p:set>
                                      <p:cBhvr>
                                        <p:cTn id="91" dur="1" fill="hold">
                                          <p:stCondLst>
                                            <p:cond delay="0"/>
                                          </p:stCondLst>
                                        </p:cTn>
                                        <p:tgtEl>
                                          <p:spTgt spid="53"/>
                                        </p:tgtEl>
                                        <p:attrNameLst>
                                          <p:attrName>style.visibility</p:attrName>
                                        </p:attrNameLst>
                                      </p:cBhvr>
                                      <p:to>
                                        <p:strVal val="visible"/>
                                      </p:to>
                                    </p:set>
                                    <p:anim calcmode="lin" valueType="num">
                                      <p:cBhvr>
                                        <p:cTn id="92" dur="500" fill="hold"/>
                                        <p:tgtEl>
                                          <p:spTgt spid="53"/>
                                        </p:tgtEl>
                                        <p:attrNameLst>
                                          <p:attrName>ppt_w</p:attrName>
                                        </p:attrNameLst>
                                      </p:cBhvr>
                                      <p:tavLst>
                                        <p:tav tm="0">
                                          <p:val>
                                            <p:fltVal val="0"/>
                                          </p:val>
                                        </p:tav>
                                        <p:tav tm="100000">
                                          <p:val>
                                            <p:strVal val="#ppt_w"/>
                                          </p:val>
                                        </p:tav>
                                      </p:tavLst>
                                    </p:anim>
                                    <p:anim calcmode="lin" valueType="num">
                                      <p:cBhvr>
                                        <p:cTn id="93" dur="500" fill="hold"/>
                                        <p:tgtEl>
                                          <p:spTgt spid="53"/>
                                        </p:tgtEl>
                                        <p:attrNameLst>
                                          <p:attrName>ppt_h</p:attrName>
                                        </p:attrNameLst>
                                      </p:cBhvr>
                                      <p:tavLst>
                                        <p:tav tm="0">
                                          <p:val>
                                            <p:fltVal val="0"/>
                                          </p:val>
                                        </p:tav>
                                        <p:tav tm="100000">
                                          <p:val>
                                            <p:strVal val="#ppt_h"/>
                                          </p:val>
                                        </p:tav>
                                      </p:tavLst>
                                    </p:anim>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68"/>
                                        </p:tgtEl>
                                        <p:attrNameLst>
                                          <p:attrName>style.visibility</p:attrName>
                                        </p:attrNameLst>
                                      </p:cBhvr>
                                      <p:to>
                                        <p:strVal val="visible"/>
                                      </p:to>
                                    </p:set>
                                    <p:anim calcmode="lin" valueType="num">
                                      <p:cBhvr>
                                        <p:cTn id="98" dur="500" fill="hold"/>
                                        <p:tgtEl>
                                          <p:spTgt spid="68"/>
                                        </p:tgtEl>
                                        <p:attrNameLst>
                                          <p:attrName>ppt_w</p:attrName>
                                        </p:attrNameLst>
                                      </p:cBhvr>
                                      <p:tavLst>
                                        <p:tav tm="0">
                                          <p:val>
                                            <p:fltVal val="0"/>
                                          </p:val>
                                        </p:tav>
                                        <p:tav tm="100000">
                                          <p:val>
                                            <p:strVal val="#ppt_w"/>
                                          </p:val>
                                        </p:tav>
                                      </p:tavLst>
                                    </p:anim>
                                    <p:anim calcmode="lin" valueType="num">
                                      <p:cBhvr>
                                        <p:cTn id="99" dur="500" fill="hold"/>
                                        <p:tgtEl>
                                          <p:spTgt spid="68"/>
                                        </p:tgtEl>
                                        <p:attrNameLst>
                                          <p:attrName>ppt_h</p:attrName>
                                        </p:attrNameLst>
                                      </p:cBhvr>
                                      <p:tavLst>
                                        <p:tav tm="0">
                                          <p:val>
                                            <p:fltVal val="0"/>
                                          </p:val>
                                        </p:tav>
                                        <p:tav tm="100000">
                                          <p:val>
                                            <p:strVal val="#ppt_h"/>
                                          </p:val>
                                        </p:tav>
                                      </p:tavLst>
                                    </p:anim>
                                    <p:animEffect transition="in" filter="fade">
                                      <p:cBhvr>
                                        <p:cTn id="100" dur="500"/>
                                        <p:tgtEl>
                                          <p:spTgt spid="68"/>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nodeType="clickEffect">
                                  <p:stCondLst>
                                    <p:cond delay="0"/>
                                  </p:stCondLst>
                                  <p:childTnLst>
                                    <p:set>
                                      <p:cBhvr>
                                        <p:cTn id="104"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53" grpId="0" animBg="1"/>
      <p:bldP spid="49"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70" name="AutoShape 33"/>
          <p:cNvCxnSpPr>
            <a:cxnSpLocks noChangeShapeType="1"/>
            <a:stCxn id="69" idx="0"/>
          </p:cNvCxnSpPr>
          <p:nvPr/>
        </p:nvCxnSpPr>
        <p:spPr bwMode="auto">
          <a:xfrm rot="5400000" flipH="1" flipV="1">
            <a:off x="4168525" y="3049015"/>
            <a:ext cx="5260" cy="3236910"/>
          </a:xfrm>
          <a:prstGeom prst="curvedConnector3">
            <a:avLst>
              <a:gd name="adj1" fmla="val 4446008"/>
            </a:avLst>
          </a:prstGeom>
          <a:noFill/>
          <a:ln w="38100" cap="flat" cmpd="dbl" algn="ctr">
            <a:solidFill>
              <a:schemeClr val="tx1"/>
            </a:solidFill>
            <a:prstDash val="solid"/>
            <a:round/>
            <a:headEnd type="none" w="med" len="med"/>
            <a:tailEnd type="triangle" w="med" len="sm"/>
          </a:ln>
          <a:effectLst/>
        </p:spPr>
      </p:cxnSp>
      <p:cxnSp>
        <p:nvCxnSpPr>
          <p:cNvPr id="72" name="Curved Connector 71"/>
          <p:cNvCxnSpPr>
            <a:endCxn id="69" idx="2"/>
          </p:cNvCxnSpPr>
          <p:nvPr/>
        </p:nvCxnSpPr>
        <p:spPr>
          <a:xfrm rot="5400000">
            <a:off x="4161658" y="3827753"/>
            <a:ext cx="18996" cy="3236910"/>
          </a:xfrm>
          <a:prstGeom prst="curvedConnector3">
            <a:avLst>
              <a:gd name="adj1" fmla="val 1303411"/>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4" name="Curved Connector 53"/>
          <p:cNvCxnSpPr>
            <a:endCxn id="36" idx="2"/>
          </p:cNvCxnSpPr>
          <p:nvPr/>
        </p:nvCxnSpPr>
        <p:spPr>
          <a:xfrm rot="5400000">
            <a:off x="4191238" y="1158942"/>
            <a:ext cx="14049" cy="3182724"/>
          </a:xfrm>
          <a:prstGeom prst="curvedConnector3">
            <a:avLst>
              <a:gd name="adj1" fmla="val 172716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a:stCxn id="36" idx="0"/>
          </p:cNvCxnSpPr>
          <p:nvPr/>
        </p:nvCxnSpPr>
        <p:spPr>
          <a:xfrm rot="5400000" flipH="1" flipV="1">
            <a:off x="4198105" y="380195"/>
            <a:ext cx="313" cy="3182724"/>
          </a:xfrm>
          <a:prstGeom prst="curvedConnector3">
            <a:avLst>
              <a:gd name="adj1" fmla="val 73135144"/>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2" name="Round Single Corner Rectangle 1"/>
          <p:cNvSpPr/>
          <p:nvPr/>
        </p:nvSpPr>
        <p:spPr>
          <a:xfrm>
            <a:off x="3359700" y="1993101"/>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Inquiring</a:t>
            </a:r>
          </a:p>
        </p:txBody>
      </p:sp>
      <p:sp>
        <p:nvSpPr>
          <p:cNvPr id="63" name="Round Single Corner Rectangle 62"/>
          <p:cNvSpPr/>
          <p:nvPr/>
        </p:nvSpPr>
        <p:spPr>
          <a:xfrm>
            <a:off x="3624692" y="4664828"/>
            <a:ext cx="1224137" cy="828970"/>
          </a:xfrm>
          <a:prstGeom prst="round1Rect">
            <a:avLst/>
          </a:prstGeom>
          <a:gradFill flip="none" rotWithShape="1">
            <a:gsLst>
              <a:gs pos="25000">
                <a:srgbClr val="FFFFFF"/>
              </a:gs>
              <a:gs pos="100000">
                <a:srgbClr val="A27FD2"/>
              </a:gs>
            </a:gsLst>
            <a:path path="circle">
              <a:fillToRect l="50000" t="50000" r="50000" b="50000"/>
            </a:path>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a:ea typeface="+mn-ea"/>
                <a:cs typeface="+mn-cs"/>
              </a:rPr>
              <a:t>Practising</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Round Single Corner Rectangle 58"/>
          <p:cNvSpPr/>
          <p:nvPr/>
        </p:nvSpPr>
        <p:spPr>
          <a:xfrm>
            <a:off x="3359700" y="1315368"/>
            <a:ext cx="1754124" cy="576064"/>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Acquiring</a:t>
            </a:r>
          </a:p>
        </p:txBody>
      </p:sp>
      <p:sp>
        <p:nvSpPr>
          <p:cNvPr id="48" name="Round Single Corner Rectangle 47"/>
          <p:cNvSpPr/>
          <p:nvPr/>
        </p:nvSpPr>
        <p:spPr>
          <a:xfrm>
            <a:off x="3359700" y="2852445"/>
            <a:ext cx="1754124" cy="517275"/>
          </a:xfrm>
          <a:prstGeom prst="round1Rect">
            <a:avLst/>
          </a:prstGeom>
          <a:gradFill flip="none" rotWithShape="1">
            <a:gsLst>
              <a:gs pos="25000">
                <a:srgbClr val="FFFFFF"/>
              </a:gs>
              <a:gs pos="100000">
                <a:srgbClr val="92D050"/>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Producing</a:t>
            </a:r>
          </a:p>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a:ea typeface="+mn-ea"/>
              <a:cs typeface="+mn-cs"/>
            </a:endParaRPr>
          </a:p>
        </p:txBody>
      </p:sp>
      <p:sp>
        <p:nvSpPr>
          <p:cNvPr id="60" name="TextBox 59"/>
          <p:cNvSpPr txBox="1"/>
          <p:nvPr/>
        </p:nvSpPr>
        <p:spPr>
          <a:xfrm>
            <a:off x="393700" y="0"/>
            <a:ext cx="112903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The Conversational Framework: </a:t>
            </a:r>
            <a:r>
              <a:rPr kumimoji="0" lang="en-US" sz="2800" b="0" i="0" u="none" strike="noStrike" kern="1200" cap="none" spc="0" normalizeH="0" baseline="0" noProof="0">
                <a:ln>
                  <a:noFill/>
                </a:ln>
                <a:solidFill>
                  <a:srgbClr val="002060"/>
                </a:solidFill>
                <a:effectLst/>
                <a:uLnTx/>
                <a:uFillTx/>
                <a:latin typeface="Krungthep" panose="02000400000000000000" pitchFamily="2" charset="-34"/>
                <a:ea typeface="Krungthep" panose="02000400000000000000" pitchFamily="2" charset="-34"/>
                <a:cs typeface="Krungthep" panose="02000400000000000000" pitchFamily="2" charset="-34"/>
              </a:rPr>
              <a:t>Digital methods</a:t>
            </a:r>
            <a:endParaRPr kumimoji="0" lang="en-US" sz="3200" b="0" i="0" u="none" strike="noStrike" kern="1200" cap="none" spc="0" normalizeH="0" baseline="0" noProof="0">
              <a:ln>
                <a:noFill/>
              </a:ln>
              <a:solidFill>
                <a:srgbClr val="002060"/>
              </a:solidFill>
              <a:effectLst/>
              <a:uLnTx/>
              <a:uFillTx/>
              <a:latin typeface="Krungthep" panose="02000400000000000000" pitchFamily="2" charset="-34"/>
              <a:ea typeface="Krungthep" panose="02000400000000000000" pitchFamily="2" charset="-34"/>
              <a:cs typeface="Krungthep" panose="02000400000000000000" pitchFamily="2" charset="-34"/>
            </a:endParaRPr>
          </a:p>
        </p:txBody>
      </p:sp>
      <p:sp>
        <p:nvSpPr>
          <p:cNvPr id="40" name="Round Single Corner Rectangle 39">
            <a:extLst>
              <a:ext uri="{FF2B5EF4-FFF2-40B4-BE49-F238E27FC236}">
                <a16:creationId xmlns:a16="http://schemas.microsoft.com/office/drawing/2014/main" id="{A0857846-0883-A745-B1B3-85331ADD8E18}"/>
              </a:ext>
            </a:extLst>
          </p:cNvPr>
          <p:cNvSpPr/>
          <p:nvPr/>
        </p:nvSpPr>
        <p:spPr>
          <a:xfrm>
            <a:off x="3356460" y="1154003"/>
            <a:ext cx="1754124" cy="734189"/>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Digital images, videos</a:t>
            </a:r>
          </a:p>
        </p:txBody>
      </p:sp>
      <p:sp>
        <p:nvSpPr>
          <p:cNvPr id="41" name="Round Single Corner Rectangle 40">
            <a:extLst>
              <a:ext uri="{FF2B5EF4-FFF2-40B4-BE49-F238E27FC236}">
                <a16:creationId xmlns:a16="http://schemas.microsoft.com/office/drawing/2014/main" id="{A2DFAF2F-4064-514E-94BB-83CDA5BB6869}"/>
              </a:ext>
            </a:extLst>
          </p:cNvPr>
          <p:cNvSpPr/>
          <p:nvPr/>
        </p:nvSpPr>
        <p:spPr>
          <a:xfrm>
            <a:off x="3357339" y="1972667"/>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Explore the internet</a:t>
            </a:r>
          </a:p>
        </p:txBody>
      </p:sp>
      <p:sp>
        <p:nvSpPr>
          <p:cNvPr id="42" name="Round Single Corner Rectangle 41">
            <a:extLst>
              <a:ext uri="{FF2B5EF4-FFF2-40B4-BE49-F238E27FC236}">
                <a16:creationId xmlns:a16="http://schemas.microsoft.com/office/drawing/2014/main" id="{0E62FAA5-1086-D045-922F-D9316A280366}"/>
              </a:ext>
            </a:extLst>
          </p:cNvPr>
          <p:cNvSpPr/>
          <p:nvPr/>
        </p:nvSpPr>
        <p:spPr>
          <a:xfrm>
            <a:off x="3493236" y="4650715"/>
            <a:ext cx="1480571" cy="828970"/>
          </a:xfrm>
          <a:prstGeom prst="round1Rect">
            <a:avLst/>
          </a:prstGeom>
          <a:gradFill flip="none" rotWithShape="1">
            <a:gsLst>
              <a:gs pos="25000">
                <a:srgbClr val="FFFFFF"/>
              </a:gs>
              <a:gs pos="100000">
                <a:srgbClr val="A27FD2"/>
              </a:gs>
            </a:gsLst>
            <a:path path="circle">
              <a:fillToRect l="50000" t="50000" r="50000" b="50000"/>
            </a:path>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lvl="0" algn="ctr" defTabSz="457193">
              <a:defRPr/>
            </a:pPr>
            <a:r>
              <a:rPr lang="en-US">
                <a:solidFill>
                  <a:prstClr val="black"/>
                </a:solidFill>
              </a:rPr>
              <a:t>Test a digital model</a:t>
            </a:r>
          </a:p>
        </p:txBody>
      </p:sp>
      <p:sp>
        <p:nvSpPr>
          <p:cNvPr id="53" name="Round Single Corner Rectangle 52">
            <a:extLst>
              <a:ext uri="{FF2B5EF4-FFF2-40B4-BE49-F238E27FC236}">
                <a16:creationId xmlns:a16="http://schemas.microsoft.com/office/drawing/2014/main" id="{84B174EB-9F92-9749-8E2A-85DE75AEEB83}"/>
              </a:ext>
            </a:extLst>
          </p:cNvPr>
          <p:cNvSpPr/>
          <p:nvPr/>
        </p:nvSpPr>
        <p:spPr>
          <a:xfrm>
            <a:off x="3356460" y="2849205"/>
            <a:ext cx="1754124" cy="681880"/>
          </a:xfrm>
          <a:prstGeom prst="round1Rect">
            <a:avLst/>
          </a:prstGeom>
          <a:gradFill flip="none" rotWithShape="1">
            <a:gsLst>
              <a:gs pos="25000">
                <a:srgbClr val="FFFFFF"/>
              </a:gs>
              <a:gs pos="100000">
                <a:srgbClr val="92D050"/>
              </a:gs>
            </a:gsLst>
            <a:path path="circle">
              <a:fillToRect l="50000" t="50000" r="50000" b="50000"/>
            </a:path>
            <a:tileRect/>
          </a:gradFill>
          <a:ln>
            <a:solidFill>
              <a:srgbClr val="008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Make website</a:t>
            </a:r>
          </a:p>
        </p:txBody>
      </p:sp>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cxnSp>
        <p:nvCxnSpPr>
          <p:cNvPr id="44" name="AutoShape 8"/>
          <p:cNvCxnSpPr>
            <a:cxnSpLocks noChangeShapeType="1"/>
            <a:stCxn id="43" idx="2"/>
          </p:cNvCxnSpPr>
          <p:nvPr/>
        </p:nvCxnSpPr>
        <p:spPr bwMode="auto">
          <a:xfrm rot="5400000" flipH="1">
            <a:off x="8127908" y="1131623"/>
            <a:ext cx="14049" cy="3237338"/>
          </a:xfrm>
          <a:prstGeom prst="curvedConnector3">
            <a:avLst>
              <a:gd name="adj1" fmla="val -1627162"/>
            </a:avLst>
          </a:prstGeom>
          <a:noFill/>
          <a:ln w="38100" cmpd="dbl">
            <a:solidFill>
              <a:schemeClr val="tx1"/>
            </a:solidFill>
            <a:round/>
            <a:headEnd/>
            <a:tailEnd type="triangle" w="med" len="sm"/>
          </a:ln>
          <a:effectLst/>
        </p:spPr>
      </p:cxn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cxnSp>
        <p:nvCxnSpPr>
          <p:cNvPr id="51" name="AutoShape 8"/>
          <p:cNvCxnSpPr>
            <a:cxnSpLocks noChangeShapeType="1"/>
            <a:stCxn id="50" idx="2"/>
          </p:cNvCxnSpPr>
          <p:nvPr/>
        </p:nvCxnSpPr>
        <p:spPr bwMode="auto">
          <a:xfrm rot="5400000" flipH="1">
            <a:off x="8138448" y="3814524"/>
            <a:ext cx="18996" cy="3263369"/>
          </a:xfrm>
          <a:prstGeom prst="curvedConnector3">
            <a:avLst>
              <a:gd name="adj1" fmla="val -1203411"/>
            </a:avLst>
          </a:prstGeom>
          <a:noFill/>
          <a:ln w="38100" cmpd="dbl">
            <a:solidFill>
              <a:schemeClr val="tx1"/>
            </a:solidFill>
            <a:round/>
            <a:headEnd/>
            <a:tailEnd type="triangle" w="med" len="sm"/>
          </a:ln>
          <a:effectLst/>
        </p:spPr>
      </p:cxnSp>
      <p:cxnSp>
        <p:nvCxnSpPr>
          <p:cNvPr id="67" name="AutoShape 8"/>
          <p:cNvCxnSpPr>
            <a:cxnSpLocks noChangeShapeType="1"/>
            <a:endCxn id="50" idx="0"/>
          </p:cNvCxnSpPr>
          <p:nvPr/>
        </p:nvCxnSpPr>
        <p:spPr bwMode="auto">
          <a:xfrm rot="16200000" flipH="1">
            <a:off x="8145316" y="3035786"/>
            <a:ext cx="5260" cy="3263369"/>
          </a:xfrm>
          <a:prstGeom prst="curvedConnector3">
            <a:avLst>
              <a:gd name="adj1" fmla="val -4346008"/>
            </a:avLst>
          </a:prstGeom>
          <a:noFill/>
          <a:ln w="38100" cmpd="dbl">
            <a:solidFill>
              <a:srgbClr val="FF0000"/>
            </a:solidFill>
            <a:round/>
            <a:headEnd/>
            <a:tailEnd type="triangle" w="med" len="sm"/>
          </a:ln>
          <a:effectLst/>
        </p:spPr>
      </p:cxn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sp>
        <p:nvSpPr>
          <p:cNvPr id="75" name="TextBox 74"/>
          <p:cNvSpPr txBox="1"/>
          <p:nvPr/>
        </p:nvSpPr>
        <p:spPr>
          <a:xfrm>
            <a:off x="5142767" y="4591502"/>
            <a:ext cx="1853594"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Teacher </a:t>
            </a:r>
            <a:r>
              <a:rPr kumimoji="0" lang="en-US" sz="1800" b="0" i="1" u="none" strike="noStrike" kern="1200" cap="none" spc="0" normalizeH="0" baseline="0" noProof="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cycle</a:t>
            </a:r>
          </a:p>
        </p:txBody>
      </p:sp>
      <p:sp>
        <p:nvSpPr>
          <p:cNvPr id="76" name="TextBox 75"/>
          <p:cNvSpPr txBox="1"/>
          <p:nvPr/>
        </p:nvSpPr>
        <p:spPr>
          <a:xfrm>
            <a:off x="7087210" y="4578801"/>
            <a:ext cx="2019184"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Peer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cycle</a:t>
            </a:r>
          </a:p>
        </p:txBody>
      </p:sp>
      <p:sp>
        <p:nvSpPr>
          <p:cNvPr id="58" name="Round Single Corner Rectangle 57"/>
          <p:cNvSpPr/>
          <p:nvPr/>
        </p:nvSpPr>
        <p:spPr>
          <a:xfrm>
            <a:off x="7291846" y="1950464"/>
            <a:ext cx="1687863" cy="768919"/>
          </a:xfrm>
          <a:prstGeom prst="round1Rect">
            <a:avLst/>
          </a:prstGeom>
          <a:gradFill flip="none" rotWithShape="1">
            <a:gsLst>
              <a:gs pos="25000">
                <a:schemeClr val="bg1"/>
              </a:gs>
              <a:gs pos="100000">
                <a:srgbClr val="6392DC"/>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Discussion</a:t>
            </a:r>
          </a:p>
        </p:txBody>
      </p:sp>
      <p:sp>
        <p:nvSpPr>
          <p:cNvPr id="71" name="Round Single Corner Rectangle 70"/>
          <p:cNvSpPr/>
          <p:nvPr/>
        </p:nvSpPr>
        <p:spPr>
          <a:xfrm>
            <a:off x="7288459" y="4600565"/>
            <a:ext cx="1687863" cy="879026"/>
          </a:xfrm>
          <a:prstGeom prst="round1Rect">
            <a:avLst/>
          </a:prstGeom>
          <a:gradFill flip="none" rotWithShape="1">
            <a:gsLst>
              <a:gs pos="25000">
                <a:srgbClr val="FFFFFF"/>
              </a:gs>
              <a:gs pos="100000">
                <a:srgbClr val="FFD36E"/>
              </a:gs>
            </a:gsLst>
            <a:path path="circle">
              <a:fillToRect l="50000" t="50000" r="50000" b="50000"/>
            </a:path>
            <a:tileRect/>
          </a:gradFill>
          <a:ln>
            <a:solidFill>
              <a:schemeClr val="accent6">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Collaborating</a:t>
            </a:r>
          </a:p>
        </p:txBody>
      </p:sp>
      <p:sp>
        <p:nvSpPr>
          <p:cNvPr id="46" name="TextBox 45"/>
          <p:cNvSpPr txBox="1"/>
          <p:nvPr/>
        </p:nvSpPr>
        <p:spPr>
          <a:xfrm>
            <a:off x="2184386" y="5991675"/>
            <a:ext cx="7917325" cy="830997"/>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a:ln>
                  <a:noFill/>
                </a:ln>
                <a:solidFill>
                  <a:srgbClr val="800000"/>
                </a:solidFill>
                <a:effectLst/>
                <a:uLnTx/>
                <a:uFillTx/>
                <a:latin typeface="Arial" charset="0"/>
                <a:ea typeface="ＭＳ Ｐゴシック" charset="-128"/>
                <a:cs typeface="ＭＳ Ｐゴシック" charset="-128"/>
              </a:rPr>
              <a:t>Can you see how to map your students’ learning activities to the framework?</a:t>
            </a:r>
          </a:p>
        </p:txBody>
      </p:sp>
      <p:cxnSp>
        <p:nvCxnSpPr>
          <p:cNvPr id="47" name="AutoShape 8"/>
          <p:cNvCxnSpPr>
            <a:cxnSpLocks noChangeShapeType="1"/>
          </p:cNvCxnSpPr>
          <p:nvPr/>
        </p:nvCxnSpPr>
        <p:spPr bwMode="auto">
          <a:xfrm rot="16200000" flipH="1">
            <a:off x="8117665" y="353634"/>
            <a:ext cx="1830" cy="3263367"/>
          </a:xfrm>
          <a:prstGeom prst="curvedConnector3">
            <a:avLst>
              <a:gd name="adj1" fmla="val -12491803"/>
            </a:avLst>
          </a:prstGeom>
          <a:noFill/>
          <a:ln w="38100" cmpd="dbl">
            <a:solidFill>
              <a:srgbClr val="FF0000"/>
            </a:solidFill>
            <a:round/>
            <a:headEnd/>
            <a:tailEnd type="triangle" w="med" len="sm"/>
          </a:ln>
          <a:effectLst/>
        </p:spPr>
      </p:cxn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6121924"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6121924"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6121922" y="426737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5475464" y="2357332"/>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6816079" y="2357333"/>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49" name="Round Single Corner Rectangle 48">
            <a:extLst>
              <a:ext uri="{FF2B5EF4-FFF2-40B4-BE49-F238E27FC236}">
                <a16:creationId xmlns:a16="http://schemas.microsoft.com/office/drawing/2014/main" id="{5CF77702-1BEA-AF4F-9CF6-F5BB67AB7DB8}"/>
              </a:ext>
            </a:extLst>
          </p:cNvPr>
          <p:cNvSpPr/>
          <p:nvPr/>
        </p:nvSpPr>
        <p:spPr>
          <a:xfrm>
            <a:off x="7309869" y="1969180"/>
            <a:ext cx="1687863" cy="768919"/>
          </a:xfrm>
          <a:prstGeom prst="round1Rect">
            <a:avLst/>
          </a:prstGeom>
          <a:gradFill flip="none" rotWithShape="1">
            <a:gsLst>
              <a:gs pos="25000">
                <a:schemeClr val="bg1"/>
              </a:gs>
              <a:gs pos="100000">
                <a:srgbClr val="6392DC"/>
              </a:gs>
            </a:gsLst>
            <a:path path="circle">
              <a:fillToRect l="50000" t="50000" r="50000" b="50000"/>
            </a:path>
            <a:tileRect/>
          </a:gra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Text chat</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Menti</a:t>
            </a:r>
          </a:p>
        </p:txBody>
      </p:sp>
      <p:sp>
        <p:nvSpPr>
          <p:cNvPr id="52" name="Round Single Corner Rectangle 51">
            <a:extLst>
              <a:ext uri="{FF2B5EF4-FFF2-40B4-BE49-F238E27FC236}">
                <a16:creationId xmlns:a16="http://schemas.microsoft.com/office/drawing/2014/main" id="{F19AD712-47F6-6F41-A4BD-8E1CD3F3F657}"/>
              </a:ext>
            </a:extLst>
          </p:cNvPr>
          <p:cNvSpPr/>
          <p:nvPr/>
        </p:nvSpPr>
        <p:spPr>
          <a:xfrm>
            <a:off x="7284813" y="4605957"/>
            <a:ext cx="1687863" cy="902199"/>
          </a:xfrm>
          <a:prstGeom prst="round1Rect">
            <a:avLst/>
          </a:prstGeom>
          <a:gradFill flip="none" rotWithShape="1">
            <a:gsLst>
              <a:gs pos="25000">
                <a:srgbClr val="FFFFFF"/>
              </a:gs>
              <a:gs pos="100000">
                <a:srgbClr val="FFD36E"/>
              </a:gs>
            </a:gsLst>
            <a:path path="circle">
              <a:fillToRect l="50000" t="50000" r="50000" b="50000"/>
            </a:path>
            <a:tileRect/>
          </a:gradFill>
          <a:ln>
            <a:solidFill>
              <a:schemeClr val="accent6">
                <a:lumMod val="75000"/>
              </a:schemeClr>
            </a:solidFill>
          </a:ln>
          <a:effectLst>
            <a:outerShdw blurRad="50800" dist="38100" dir="270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Draft a wiki</a:t>
            </a:r>
          </a:p>
        </p:txBody>
      </p:sp>
    </p:spTree>
    <p:custDataLst>
      <p:tags r:id="rId1"/>
    </p:custDataLst>
    <p:extLst>
      <p:ext uri="{BB962C8B-B14F-4D97-AF65-F5344CB8AC3E}">
        <p14:creationId xmlns:p14="http://schemas.microsoft.com/office/powerpoint/2010/main" val="7405233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ppt_w</p:attrName>
                                        </p:attrNameLst>
                                      </p:cBhvr>
                                      <p:tavLst>
                                        <p:tav tm="0">
                                          <p:val>
                                            <p:fltVal val="0"/>
                                          </p:val>
                                        </p:tav>
                                        <p:tav tm="100000">
                                          <p:val>
                                            <p:strVal val="#ppt_w"/>
                                          </p:val>
                                        </p:tav>
                                      </p:tavLst>
                                    </p:anim>
                                    <p:anim calcmode="lin" valueType="num">
                                      <p:cBhvr>
                                        <p:cTn id="8" dur="500" fill="hold"/>
                                        <p:tgtEl>
                                          <p:spTgt spid="46"/>
                                        </p:tgtEl>
                                        <p:attrNameLst>
                                          <p:attrName>ppt_h</p:attrName>
                                        </p:attrNameLst>
                                      </p:cBhvr>
                                      <p:tavLst>
                                        <p:tav tm="0">
                                          <p:val>
                                            <p:fltVal val="0"/>
                                          </p:val>
                                        </p:tav>
                                        <p:tav tm="100000">
                                          <p:val>
                                            <p:strVal val="#ppt_h"/>
                                          </p:val>
                                        </p:tav>
                                      </p:tavLst>
                                    </p:anim>
                                    <p:animEffect transition="in" filter="fade">
                                      <p:cBhvr>
                                        <p:cTn id="9" dur="500"/>
                                        <p:tgtEl>
                                          <p:spTgt spid="4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53" grpId="0" animBg="1"/>
      <p:bldP spid="46" grpId="0"/>
      <p:bldP spid="49"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F329471-66AE-574C-BEE4-205C80CD9522}"/>
              </a:ext>
            </a:extLst>
          </p:cNvPr>
          <p:cNvPicPr>
            <a:picLocks noGrp="1" noChangeAspect="1"/>
          </p:cNvPicPr>
          <p:nvPr>
            <p:ph type="pic" sz="quarter" idx="71"/>
          </p:nvPr>
        </p:nvPicPr>
        <p:blipFill>
          <a:blip r:embed="rId3">
            <a:duotone>
              <a:schemeClr val="accent1">
                <a:shade val="45000"/>
                <a:satMod val="135000"/>
              </a:schemeClr>
              <a:prstClr val="white"/>
            </a:duotone>
          </a:blip>
          <a:srcRect l="35339" r="35339"/>
          <a:stretch>
            <a:fillRect/>
          </a:stretch>
        </p:blipFill>
        <p:spPr>
          <a:xfrm>
            <a:off x="1" y="0"/>
            <a:ext cx="5197184" cy="6858000"/>
          </a:xfrm>
          <a:prstGeom prst="rect">
            <a:avLst/>
          </a:prstGeom>
        </p:spPr>
      </p:pic>
      <p:sp>
        <p:nvSpPr>
          <p:cNvPr id="4" name="Text Placeholder 3"/>
          <p:cNvSpPr>
            <a:spLocks noGrp="1"/>
          </p:cNvSpPr>
          <p:nvPr>
            <p:ph type="body" idx="13"/>
          </p:nvPr>
        </p:nvSpPr>
        <p:spPr>
          <a:xfrm>
            <a:off x="5910132" y="2259418"/>
            <a:ext cx="5275319" cy="2339163"/>
          </a:xfrm>
        </p:spPr>
        <p:txBody>
          <a:bodyPr/>
          <a:lstStyle/>
          <a:p>
            <a:pPr lvl="0"/>
            <a:r>
              <a:rPr lang="en-US" sz="3200">
                <a:solidFill>
                  <a:srgbClr val="C00000"/>
                </a:solidFill>
              </a:rPr>
              <a:t>Building teaching community knowledge of how to manage equity and engagement online</a:t>
            </a:r>
          </a:p>
        </p:txBody>
      </p:sp>
    </p:spTree>
    <p:extLst>
      <p:ext uri="{BB962C8B-B14F-4D97-AF65-F5344CB8AC3E}">
        <p14:creationId xmlns:p14="http://schemas.microsoft.com/office/powerpoint/2010/main" val="1047129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B5626-207C-604F-8EB7-3D4C84F4844F}"/>
              </a:ext>
            </a:extLst>
          </p:cNvPr>
          <p:cNvSpPr>
            <a:spLocks noGrp="1"/>
          </p:cNvSpPr>
          <p:nvPr>
            <p:ph type="sldNum" sz="quarter" idx="12"/>
          </p:nvPr>
        </p:nvSpPr>
        <p:spPr/>
        <p:txBody>
          <a:bodyPr/>
          <a:lstStyle/>
          <a:p>
            <a:fld id="{1A91ABBD-BE70-492B-BBD8-7AF5442A9E89}" type="slidenum">
              <a:rPr lang="en-GB" smtClean="0"/>
              <a:t>18</a:t>
            </a:fld>
            <a:endParaRPr lang="en-GB"/>
          </a:p>
        </p:txBody>
      </p:sp>
      <p:sp>
        <p:nvSpPr>
          <p:cNvPr id="4" name="Title 1">
            <a:extLst>
              <a:ext uri="{FF2B5EF4-FFF2-40B4-BE49-F238E27FC236}">
                <a16:creationId xmlns:a16="http://schemas.microsoft.com/office/drawing/2014/main" id="{44796F7A-060C-B542-BAD1-3FFBBF6BEC43}"/>
              </a:ext>
            </a:extLst>
          </p:cNvPr>
          <p:cNvSpPr txBox="1">
            <a:spLocks/>
          </p:cNvSpPr>
          <p:nvPr/>
        </p:nvSpPr>
        <p:spPr>
          <a:xfrm>
            <a:off x="2182466" y="527788"/>
            <a:ext cx="8238259" cy="662210"/>
          </a:xfrm>
          <a:prstGeom prst="rect">
            <a:avLst/>
          </a:prstGeom>
        </p:spPr>
        <p:txBody>
          <a:bodyPr>
            <a:normAutofit/>
          </a:bodyPr>
          <a:lstStyle>
            <a:lvl1pPr algn="l" defTabSz="914354" rtl="0" eaLnBrk="1" latinLnBrk="0" hangingPunct="1">
              <a:lnSpc>
                <a:spcPct val="90000"/>
              </a:lnSpc>
              <a:spcBef>
                <a:spcPct val="0"/>
              </a:spcBef>
              <a:buNone/>
              <a:defRPr sz="4000" kern="1200">
                <a:solidFill>
                  <a:srgbClr val="F8652E"/>
                </a:solidFill>
                <a:latin typeface="+mj-lt"/>
                <a:ea typeface="+mj-ea"/>
                <a:cs typeface="+mj-cs"/>
              </a:defRPr>
            </a:lvl1pPr>
          </a:lstStyle>
          <a:p>
            <a:pPr algn="ctr"/>
            <a:r>
              <a:rPr lang="en-US" sz="3600" dirty="0">
                <a:solidFill>
                  <a:srgbClr val="C00000"/>
                </a:solidFill>
                <a:latin typeface="+mn-lt"/>
              </a:rPr>
              <a:t>Bullding teaching community knowledg</a:t>
            </a:r>
          </a:p>
        </p:txBody>
      </p:sp>
      <p:sp>
        <p:nvSpPr>
          <p:cNvPr id="9" name="TextBox 8">
            <a:extLst>
              <a:ext uri="{FF2B5EF4-FFF2-40B4-BE49-F238E27FC236}">
                <a16:creationId xmlns:a16="http://schemas.microsoft.com/office/drawing/2014/main" id="{B383B7A4-A6C6-9A43-B874-833DEEA3CF2A}"/>
              </a:ext>
            </a:extLst>
          </p:cNvPr>
          <p:cNvSpPr txBox="1"/>
          <p:nvPr/>
        </p:nvSpPr>
        <p:spPr>
          <a:xfrm flipH="1">
            <a:off x="956456" y="1588214"/>
            <a:ext cx="3831444" cy="461665"/>
          </a:xfrm>
          <a:prstGeom prst="rect">
            <a:avLst/>
          </a:prstGeom>
          <a:noFill/>
        </p:spPr>
        <p:txBody>
          <a:bodyPr wrap="square" rtlCol="0">
            <a:spAutoFit/>
          </a:bodyPr>
          <a:lstStyle/>
          <a:p>
            <a:r>
              <a:rPr lang="en-US" sz="2400" b="1">
                <a:solidFill>
                  <a:srgbClr val="4472C4"/>
                </a:solidFill>
              </a:rPr>
              <a:t>The Learning Designer</a:t>
            </a:r>
          </a:p>
        </p:txBody>
      </p:sp>
      <p:sp>
        <p:nvSpPr>
          <p:cNvPr id="10" name="TextBox 9">
            <a:extLst>
              <a:ext uri="{FF2B5EF4-FFF2-40B4-BE49-F238E27FC236}">
                <a16:creationId xmlns:a16="http://schemas.microsoft.com/office/drawing/2014/main" id="{16B9BD7D-DB93-AE42-B0B2-7ABC4246C522}"/>
              </a:ext>
            </a:extLst>
          </p:cNvPr>
          <p:cNvSpPr txBox="1"/>
          <p:nvPr/>
        </p:nvSpPr>
        <p:spPr>
          <a:xfrm>
            <a:off x="956456" y="2175431"/>
            <a:ext cx="4688115" cy="3754874"/>
          </a:xfrm>
          <a:prstGeom prst="rect">
            <a:avLst/>
          </a:prstGeom>
          <a:noFill/>
        </p:spPr>
        <p:txBody>
          <a:bodyPr wrap="square" rtlCol="0">
            <a:spAutoFit/>
          </a:bodyPr>
          <a:lstStyle/>
          <a:p>
            <a:r>
              <a:rPr lang="en-GB" sz="2000"/>
              <a:t>A free open online design tool to help with moving your teaching online. </a:t>
            </a:r>
          </a:p>
          <a:p>
            <a:endParaRPr lang="en-GB" sz="900"/>
          </a:p>
          <a:p>
            <a:r>
              <a:rPr lang="en-GB" sz="2000"/>
              <a:t>Based on the six learning types from the Conversational Framework – a model of what it takes to learn.</a:t>
            </a:r>
          </a:p>
          <a:p>
            <a:endParaRPr lang="en-GB" sz="900"/>
          </a:p>
          <a:p>
            <a:r>
              <a:rPr lang="en-GB" sz="2000"/>
              <a:t>Supports teachers and educators to </a:t>
            </a:r>
          </a:p>
          <a:p>
            <a:pPr marL="342900" indent="-342900">
              <a:buFont typeface="Arial" panose="020B0604020202020204" pitchFamily="34" charset="0"/>
              <a:buChar char="•"/>
            </a:pPr>
            <a:r>
              <a:rPr lang="en-GB" sz="2000"/>
              <a:t>design a sequence of blended and online teaching and learning activities</a:t>
            </a:r>
          </a:p>
          <a:p>
            <a:pPr marL="342900" indent="-342900">
              <a:buFont typeface="Arial" panose="020B0604020202020204" pitchFamily="34" charset="0"/>
              <a:buChar char="•"/>
            </a:pPr>
            <a:r>
              <a:rPr lang="en-GB" sz="2000"/>
              <a:t>analyse their pedagogic design</a:t>
            </a:r>
          </a:p>
          <a:p>
            <a:pPr marL="342900" indent="-342900">
              <a:buFont typeface="Arial" panose="020B0604020202020204" pitchFamily="34" charset="0"/>
              <a:buChar char="•"/>
            </a:pPr>
            <a:r>
              <a:rPr lang="en-GB" sz="2000"/>
              <a:t>share their learning designs with each other</a:t>
            </a:r>
          </a:p>
        </p:txBody>
      </p:sp>
      <p:pic>
        <p:nvPicPr>
          <p:cNvPr id="11" name="Picture 10">
            <a:extLst>
              <a:ext uri="{FF2B5EF4-FFF2-40B4-BE49-F238E27FC236}">
                <a16:creationId xmlns:a16="http://schemas.microsoft.com/office/drawing/2014/main" id="{35F38840-95E7-EA48-A639-160EAB653FBE}"/>
              </a:ext>
            </a:extLst>
          </p:cNvPr>
          <p:cNvPicPr>
            <a:picLocks noChangeAspect="1"/>
          </p:cNvPicPr>
          <p:nvPr/>
        </p:nvPicPr>
        <p:blipFill>
          <a:blip r:embed="rId3"/>
          <a:stretch>
            <a:fillRect/>
          </a:stretch>
        </p:blipFill>
        <p:spPr>
          <a:xfrm>
            <a:off x="6301596" y="3797300"/>
            <a:ext cx="5890404" cy="3060700"/>
          </a:xfrm>
          <a:prstGeom prst="rect">
            <a:avLst/>
          </a:prstGeom>
        </p:spPr>
      </p:pic>
      <p:pic>
        <p:nvPicPr>
          <p:cNvPr id="12" name="Picture 11">
            <a:extLst>
              <a:ext uri="{FF2B5EF4-FFF2-40B4-BE49-F238E27FC236}">
                <a16:creationId xmlns:a16="http://schemas.microsoft.com/office/drawing/2014/main" id="{1C820B1C-0FB3-834B-B756-C3F059989BFE}"/>
              </a:ext>
            </a:extLst>
          </p:cNvPr>
          <p:cNvPicPr>
            <a:picLocks noChangeAspect="1"/>
          </p:cNvPicPr>
          <p:nvPr/>
        </p:nvPicPr>
        <p:blipFill>
          <a:blip r:embed="rId4"/>
          <a:stretch>
            <a:fillRect/>
          </a:stretch>
        </p:blipFill>
        <p:spPr>
          <a:xfrm>
            <a:off x="7313920" y="1371600"/>
            <a:ext cx="3836679" cy="2366428"/>
          </a:xfrm>
          <a:prstGeom prst="rect">
            <a:avLst/>
          </a:prstGeom>
        </p:spPr>
      </p:pic>
      <p:sp>
        <p:nvSpPr>
          <p:cNvPr id="14" name="TextBox 13">
            <a:extLst>
              <a:ext uri="{FF2B5EF4-FFF2-40B4-BE49-F238E27FC236}">
                <a16:creationId xmlns:a16="http://schemas.microsoft.com/office/drawing/2014/main" id="{5F306761-975C-3442-84E3-E082D9FDA285}"/>
              </a:ext>
            </a:extLst>
          </p:cNvPr>
          <p:cNvSpPr txBox="1"/>
          <p:nvPr/>
        </p:nvSpPr>
        <p:spPr>
          <a:xfrm>
            <a:off x="7237720" y="1315550"/>
            <a:ext cx="4054059" cy="369332"/>
          </a:xfrm>
          <a:prstGeom prst="rect">
            <a:avLst/>
          </a:prstGeom>
          <a:solidFill>
            <a:schemeClr val="bg1"/>
          </a:solidFill>
        </p:spPr>
        <p:txBody>
          <a:bodyPr wrap="none" rtlCol="0">
            <a:spAutoFit/>
          </a:bodyPr>
          <a:lstStyle/>
          <a:p>
            <a:r>
              <a:rPr lang="en-US">
                <a:hlinkClick r:id="rId5"/>
              </a:rPr>
              <a:t>https://www.ucl.ac.uk/learning-designer</a:t>
            </a:r>
            <a:r>
              <a:rPr lang="en-US"/>
              <a:t> </a:t>
            </a:r>
          </a:p>
        </p:txBody>
      </p:sp>
    </p:spTree>
    <p:extLst>
      <p:ext uri="{BB962C8B-B14F-4D97-AF65-F5344CB8AC3E}">
        <p14:creationId xmlns:p14="http://schemas.microsoft.com/office/powerpoint/2010/main" val="1485516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5883EC-098B-3540-A791-455FBB3419DF}"/>
              </a:ext>
            </a:extLst>
          </p:cNvPr>
          <p:cNvPicPr>
            <a:picLocks noChangeAspect="1"/>
          </p:cNvPicPr>
          <p:nvPr/>
        </p:nvPicPr>
        <p:blipFill>
          <a:blip r:embed="rId3"/>
          <a:stretch>
            <a:fillRect/>
          </a:stretch>
        </p:blipFill>
        <p:spPr>
          <a:xfrm>
            <a:off x="1421120" y="876830"/>
            <a:ext cx="9429568" cy="5816070"/>
          </a:xfrm>
          <a:prstGeom prst="rect">
            <a:avLst/>
          </a:prstGeom>
        </p:spPr>
      </p:pic>
      <p:pic>
        <p:nvPicPr>
          <p:cNvPr id="3" name="Picture 2">
            <a:extLst>
              <a:ext uri="{FF2B5EF4-FFF2-40B4-BE49-F238E27FC236}">
                <a16:creationId xmlns:a16="http://schemas.microsoft.com/office/drawing/2014/main" id="{C432D6FA-D9CF-EE4D-8220-B0946E842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57300"/>
            <a:ext cx="4876800" cy="5600700"/>
          </a:xfrm>
          <a:prstGeom prst="rect">
            <a:avLst/>
          </a:prstGeom>
        </p:spPr>
      </p:pic>
      <p:sp>
        <p:nvSpPr>
          <p:cNvPr id="4" name="Title 1">
            <a:extLst>
              <a:ext uri="{FF2B5EF4-FFF2-40B4-BE49-F238E27FC236}">
                <a16:creationId xmlns:a16="http://schemas.microsoft.com/office/drawing/2014/main" id="{16FFECB3-AE38-C74A-AED7-45991D46A807}"/>
              </a:ext>
            </a:extLst>
          </p:cNvPr>
          <p:cNvSpPr txBox="1">
            <a:spLocks/>
          </p:cNvSpPr>
          <p:nvPr/>
        </p:nvSpPr>
        <p:spPr>
          <a:xfrm>
            <a:off x="2068166" y="278123"/>
            <a:ext cx="8238259" cy="662210"/>
          </a:xfrm>
          <a:prstGeom prst="rect">
            <a:avLst/>
          </a:prstGeom>
        </p:spPr>
        <p:txBody>
          <a:bodyPr>
            <a:normAutofit/>
          </a:bodyPr>
          <a:lstStyle>
            <a:lvl1pPr algn="l" defTabSz="914354" rtl="0" eaLnBrk="1" latinLnBrk="0" hangingPunct="1">
              <a:lnSpc>
                <a:spcPct val="90000"/>
              </a:lnSpc>
              <a:spcBef>
                <a:spcPct val="0"/>
              </a:spcBef>
              <a:buNone/>
              <a:defRPr sz="4000" kern="1200">
                <a:solidFill>
                  <a:srgbClr val="F8652E"/>
                </a:solidFill>
                <a:latin typeface="+mj-lt"/>
                <a:ea typeface="+mj-ea"/>
                <a:cs typeface="+mj-cs"/>
              </a:defRPr>
            </a:lvl1pPr>
          </a:lstStyle>
          <a:p>
            <a:pPr algn="ctr"/>
            <a:r>
              <a:rPr lang="en-US" sz="3600" dirty="0">
                <a:solidFill>
                  <a:srgbClr val="C00000"/>
                </a:solidFill>
                <a:latin typeface="+mn-lt"/>
              </a:rPr>
              <a:t>Adapting a learning design</a:t>
            </a:r>
          </a:p>
        </p:txBody>
      </p:sp>
      <p:pic>
        <p:nvPicPr>
          <p:cNvPr id="6" name="Picture 5">
            <a:extLst>
              <a:ext uri="{FF2B5EF4-FFF2-40B4-BE49-F238E27FC236}">
                <a16:creationId xmlns:a16="http://schemas.microsoft.com/office/drawing/2014/main" id="{7AB6EA00-553F-624D-941D-609FE8C4A0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3544" y="940332"/>
            <a:ext cx="8736271" cy="5917667"/>
          </a:xfrm>
          <a:prstGeom prst="rect">
            <a:avLst/>
          </a:prstGeom>
          <a:ln>
            <a:solidFill>
              <a:schemeClr val="accent1"/>
            </a:solidFill>
          </a:ln>
        </p:spPr>
      </p:pic>
      <p:pic>
        <p:nvPicPr>
          <p:cNvPr id="8" name="Picture 7">
            <a:extLst>
              <a:ext uri="{FF2B5EF4-FFF2-40B4-BE49-F238E27FC236}">
                <a16:creationId xmlns:a16="http://schemas.microsoft.com/office/drawing/2014/main" id="{BD306131-7EE3-F040-8129-49DF05AEE9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6043" y="940331"/>
            <a:ext cx="8722881" cy="6136285"/>
          </a:xfrm>
          <a:prstGeom prst="rect">
            <a:avLst/>
          </a:prstGeom>
        </p:spPr>
      </p:pic>
    </p:spTree>
    <p:extLst>
      <p:ext uri="{BB962C8B-B14F-4D97-AF65-F5344CB8AC3E}">
        <p14:creationId xmlns:p14="http://schemas.microsoft.com/office/powerpoint/2010/main" val="12735027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F329471-66AE-574C-BEE4-205C80CD9522}"/>
              </a:ext>
            </a:extLst>
          </p:cNvPr>
          <p:cNvPicPr>
            <a:picLocks noGrp="1" noChangeAspect="1"/>
          </p:cNvPicPr>
          <p:nvPr>
            <p:ph type="pic" sz="quarter" idx="71"/>
          </p:nvPr>
        </p:nvPicPr>
        <p:blipFill>
          <a:blip r:embed="rId3">
            <a:duotone>
              <a:schemeClr val="accent1">
                <a:shade val="45000"/>
                <a:satMod val="135000"/>
              </a:schemeClr>
              <a:prstClr val="white"/>
            </a:duotone>
          </a:blip>
          <a:srcRect l="35339" r="35339"/>
          <a:stretch>
            <a:fillRect/>
          </a:stretch>
        </p:blipFill>
        <p:spPr>
          <a:xfrm>
            <a:off x="1" y="0"/>
            <a:ext cx="5197184" cy="6858000"/>
          </a:xfrm>
          <a:prstGeom prst="rect">
            <a:avLst/>
          </a:prstGeom>
        </p:spPr>
      </p:pic>
      <p:sp>
        <p:nvSpPr>
          <p:cNvPr id="4" name="Text Placeholder 3"/>
          <p:cNvSpPr>
            <a:spLocks noGrp="1"/>
          </p:cNvSpPr>
          <p:nvPr>
            <p:ph type="body" idx="13"/>
          </p:nvPr>
        </p:nvSpPr>
        <p:spPr>
          <a:xfrm>
            <a:off x="5500914" y="1706525"/>
            <a:ext cx="6417905" cy="3444949"/>
          </a:xfrm>
        </p:spPr>
        <p:txBody>
          <a:bodyPr/>
          <a:lstStyle/>
          <a:p>
            <a:pPr lvl="0"/>
            <a:r>
              <a:rPr lang="en-US" sz="2800">
                <a:solidFill>
                  <a:srgbClr val="C00000"/>
                </a:solidFill>
              </a:rPr>
              <a:t>How does online pedagogy achieve student engagement?</a:t>
            </a:r>
          </a:p>
          <a:p>
            <a:pPr lvl="0"/>
            <a:endParaRPr lang="en-US" sz="2800">
              <a:solidFill>
                <a:srgbClr val="C00000"/>
              </a:solidFill>
            </a:endParaRPr>
          </a:p>
          <a:p>
            <a:pPr lvl="0"/>
            <a:r>
              <a:rPr lang="en-US" sz="2800">
                <a:solidFill>
                  <a:srgbClr val="C00000"/>
                </a:solidFill>
              </a:rPr>
              <a:t>Building teaching community knowledge of how to manage equity and engagement online</a:t>
            </a:r>
          </a:p>
        </p:txBody>
      </p:sp>
      <p:sp>
        <p:nvSpPr>
          <p:cNvPr id="5" name="Title 4">
            <a:extLst>
              <a:ext uri="{FF2B5EF4-FFF2-40B4-BE49-F238E27FC236}">
                <a16:creationId xmlns:a16="http://schemas.microsoft.com/office/drawing/2014/main" id="{78CC151D-3E87-49F8-947C-F3CD2D5C3781}"/>
              </a:ext>
            </a:extLst>
          </p:cNvPr>
          <p:cNvSpPr>
            <a:spLocks noGrp="1"/>
          </p:cNvSpPr>
          <p:nvPr>
            <p:ph type="title"/>
          </p:nvPr>
        </p:nvSpPr>
        <p:spPr>
          <a:xfrm>
            <a:off x="5500914" y="783775"/>
            <a:ext cx="5191416" cy="664822"/>
          </a:xfrm>
        </p:spPr>
        <p:txBody>
          <a:bodyPr/>
          <a:lstStyle/>
          <a:p>
            <a:r>
              <a:rPr lang="en-US" sz="4400"/>
              <a:t>Outline</a:t>
            </a:r>
          </a:p>
        </p:txBody>
      </p:sp>
    </p:spTree>
    <p:extLst>
      <p:ext uri="{BB962C8B-B14F-4D97-AF65-F5344CB8AC3E}">
        <p14:creationId xmlns:p14="http://schemas.microsoft.com/office/powerpoint/2010/main" val="115847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FFECB3-AE38-C74A-AED7-45991D46A807}"/>
              </a:ext>
            </a:extLst>
          </p:cNvPr>
          <p:cNvSpPr txBox="1">
            <a:spLocks/>
          </p:cNvSpPr>
          <p:nvPr/>
        </p:nvSpPr>
        <p:spPr>
          <a:xfrm>
            <a:off x="2068166" y="278123"/>
            <a:ext cx="8238259" cy="662210"/>
          </a:xfrm>
          <a:prstGeom prst="rect">
            <a:avLst/>
          </a:prstGeom>
        </p:spPr>
        <p:txBody>
          <a:bodyPr>
            <a:normAutofit/>
          </a:bodyPr>
          <a:lstStyle>
            <a:lvl1pPr algn="l" defTabSz="914354" rtl="0" eaLnBrk="1" latinLnBrk="0" hangingPunct="1">
              <a:lnSpc>
                <a:spcPct val="90000"/>
              </a:lnSpc>
              <a:spcBef>
                <a:spcPct val="0"/>
              </a:spcBef>
              <a:buNone/>
              <a:defRPr sz="4000" kern="1200">
                <a:solidFill>
                  <a:srgbClr val="F8652E"/>
                </a:solidFill>
                <a:latin typeface="+mj-lt"/>
                <a:ea typeface="+mj-ea"/>
                <a:cs typeface="+mj-cs"/>
              </a:defRPr>
            </a:lvl1pPr>
          </a:lstStyle>
          <a:p>
            <a:pPr algn="ctr"/>
            <a:r>
              <a:rPr lang="en-US" sz="3600" dirty="0">
                <a:solidFill>
                  <a:srgbClr val="C00000"/>
                </a:solidFill>
                <a:latin typeface="+mn-lt"/>
              </a:rPr>
              <a:t>Adapting a learning design</a:t>
            </a:r>
          </a:p>
        </p:txBody>
      </p:sp>
      <p:pic>
        <p:nvPicPr>
          <p:cNvPr id="7" name="Picture 6">
            <a:extLst>
              <a:ext uri="{FF2B5EF4-FFF2-40B4-BE49-F238E27FC236}">
                <a16:creationId xmlns:a16="http://schemas.microsoft.com/office/drawing/2014/main" id="{D8C10D41-5F3C-9C45-8A9D-5658FC67C8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043" y="940331"/>
            <a:ext cx="8722881" cy="6136285"/>
          </a:xfrm>
          <a:prstGeom prst="rect">
            <a:avLst/>
          </a:prstGeom>
        </p:spPr>
      </p:pic>
      <p:pic>
        <p:nvPicPr>
          <p:cNvPr id="5" name="Picture 4">
            <a:extLst>
              <a:ext uri="{FF2B5EF4-FFF2-40B4-BE49-F238E27FC236}">
                <a16:creationId xmlns:a16="http://schemas.microsoft.com/office/drawing/2014/main" id="{EA83ECC2-7DC4-7E42-9708-7D16C20EDE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2100" y="1519274"/>
            <a:ext cx="6067710" cy="5557342"/>
          </a:xfrm>
          <a:prstGeom prst="rect">
            <a:avLst/>
          </a:prstGeom>
        </p:spPr>
      </p:pic>
    </p:spTree>
    <p:extLst>
      <p:ext uri="{BB962C8B-B14F-4D97-AF65-F5344CB8AC3E}">
        <p14:creationId xmlns:p14="http://schemas.microsoft.com/office/powerpoint/2010/main" val="1610780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FFECB3-AE38-C74A-AED7-45991D46A807}"/>
              </a:ext>
            </a:extLst>
          </p:cNvPr>
          <p:cNvSpPr txBox="1">
            <a:spLocks/>
          </p:cNvSpPr>
          <p:nvPr/>
        </p:nvSpPr>
        <p:spPr>
          <a:xfrm>
            <a:off x="2068166" y="278123"/>
            <a:ext cx="8238259" cy="662210"/>
          </a:xfrm>
          <a:prstGeom prst="rect">
            <a:avLst/>
          </a:prstGeom>
        </p:spPr>
        <p:txBody>
          <a:bodyPr>
            <a:normAutofit/>
          </a:bodyPr>
          <a:lstStyle>
            <a:lvl1pPr algn="l" defTabSz="914354" rtl="0" eaLnBrk="1" latinLnBrk="0" hangingPunct="1">
              <a:lnSpc>
                <a:spcPct val="90000"/>
              </a:lnSpc>
              <a:spcBef>
                <a:spcPct val="0"/>
              </a:spcBef>
              <a:buNone/>
              <a:defRPr sz="4000" kern="1200">
                <a:solidFill>
                  <a:srgbClr val="F8652E"/>
                </a:solidFill>
                <a:latin typeface="+mj-lt"/>
                <a:ea typeface="+mj-ea"/>
                <a:cs typeface="+mj-cs"/>
              </a:defRPr>
            </a:lvl1pPr>
          </a:lstStyle>
          <a:p>
            <a:pPr algn="ctr"/>
            <a:r>
              <a:rPr lang="en-US" sz="3600" dirty="0">
                <a:solidFill>
                  <a:srgbClr val="C00000"/>
                </a:solidFill>
                <a:latin typeface="+mn-lt"/>
              </a:rPr>
              <a:t>Analysing a learning design</a:t>
            </a:r>
          </a:p>
        </p:txBody>
      </p:sp>
      <p:pic>
        <p:nvPicPr>
          <p:cNvPr id="5" name="Picture 4">
            <a:extLst>
              <a:ext uri="{FF2B5EF4-FFF2-40B4-BE49-F238E27FC236}">
                <a16:creationId xmlns:a16="http://schemas.microsoft.com/office/drawing/2014/main" id="{D6EDFFAF-A26F-A74C-A918-EAAD5AFEAA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128" y="940333"/>
            <a:ext cx="4719122" cy="5701767"/>
          </a:xfrm>
          <a:prstGeom prst="rect">
            <a:avLst/>
          </a:prstGeom>
        </p:spPr>
      </p:pic>
      <p:sp>
        <p:nvSpPr>
          <p:cNvPr id="11" name="TextBox 10">
            <a:extLst>
              <a:ext uri="{FF2B5EF4-FFF2-40B4-BE49-F238E27FC236}">
                <a16:creationId xmlns:a16="http://schemas.microsoft.com/office/drawing/2014/main" id="{B4065F73-E07C-4B45-8F1D-8F713F203619}"/>
              </a:ext>
            </a:extLst>
          </p:cNvPr>
          <p:cNvSpPr txBox="1"/>
          <p:nvPr/>
        </p:nvSpPr>
        <p:spPr>
          <a:xfrm>
            <a:off x="6353956" y="1529059"/>
            <a:ext cx="5076044" cy="4524315"/>
          </a:xfrm>
          <a:prstGeom prst="rect">
            <a:avLst/>
          </a:prstGeom>
          <a:noFill/>
        </p:spPr>
        <p:txBody>
          <a:bodyPr wrap="square" rtlCol="0">
            <a:spAutoFit/>
          </a:bodyPr>
          <a:lstStyle/>
          <a:p>
            <a:r>
              <a:rPr lang="en-GB"/>
              <a:t>The pie-chart analyses the distribution of types of learning in the design, in this case, acquisition, collaboration and production, but mostly discussion.</a:t>
            </a:r>
          </a:p>
          <a:p>
            <a:r>
              <a:rPr lang="en-GB"/>
              <a:t>There are no rules about what it should be, but now you have the opportunity to consider if that looks appropriate</a:t>
            </a:r>
          </a:p>
          <a:p>
            <a:endParaRPr lang="en-GB"/>
          </a:p>
          <a:p>
            <a:r>
              <a:rPr lang="en-GB"/>
              <a:t>It is entirely online (pale blue), no f2f</a:t>
            </a:r>
          </a:p>
          <a:p>
            <a:r>
              <a:rPr lang="en-GB"/>
              <a:t>There is some trainer presence (dark brown) to respond to questions, and conduct the plenary discussion</a:t>
            </a:r>
          </a:p>
          <a:p>
            <a:r>
              <a:rPr lang="en-GB"/>
              <a:t>More than half is synchronous (dark pink) - with a group and with the trainer</a:t>
            </a:r>
          </a:p>
          <a:p>
            <a:endParaRPr lang="en-GB"/>
          </a:p>
          <a:p>
            <a:r>
              <a:rPr lang="en-GB"/>
              <a:t>There is mostly individual work (pale green), then groups, then whole class</a:t>
            </a:r>
          </a:p>
        </p:txBody>
      </p:sp>
    </p:spTree>
    <p:extLst>
      <p:ext uri="{BB962C8B-B14F-4D97-AF65-F5344CB8AC3E}">
        <p14:creationId xmlns:p14="http://schemas.microsoft.com/office/powerpoint/2010/main" val="1963933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FFECB3-AE38-C74A-AED7-45991D46A807}"/>
              </a:ext>
            </a:extLst>
          </p:cNvPr>
          <p:cNvSpPr txBox="1">
            <a:spLocks/>
          </p:cNvSpPr>
          <p:nvPr/>
        </p:nvSpPr>
        <p:spPr>
          <a:xfrm>
            <a:off x="2068166" y="278123"/>
            <a:ext cx="8238259" cy="662210"/>
          </a:xfrm>
          <a:prstGeom prst="rect">
            <a:avLst/>
          </a:prstGeom>
        </p:spPr>
        <p:txBody>
          <a:bodyPr>
            <a:normAutofit/>
          </a:bodyPr>
          <a:lstStyle>
            <a:lvl1pPr algn="l" defTabSz="914354" rtl="0" eaLnBrk="1" latinLnBrk="0" hangingPunct="1">
              <a:lnSpc>
                <a:spcPct val="90000"/>
              </a:lnSpc>
              <a:spcBef>
                <a:spcPct val="0"/>
              </a:spcBef>
              <a:buNone/>
              <a:defRPr sz="4000" kern="1200">
                <a:solidFill>
                  <a:srgbClr val="F8652E"/>
                </a:solidFill>
                <a:latin typeface="+mj-lt"/>
                <a:ea typeface="+mj-ea"/>
                <a:cs typeface="+mj-cs"/>
              </a:defRPr>
            </a:lvl1pPr>
          </a:lstStyle>
          <a:p>
            <a:pPr algn="ctr"/>
            <a:r>
              <a:rPr lang="en-US" sz="3600" dirty="0">
                <a:solidFill>
                  <a:srgbClr val="C00000"/>
                </a:solidFill>
                <a:latin typeface="+mn-lt"/>
              </a:rPr>
              <a:t>Sharing a learning design</a:t>
            </a:r>
          </a:p>
        </p:txBody>
      </p:sp>
      <p:sp>
        <p:nvSpPr>
          <p:cNvPr id="11" name="TextBox 10">
            <a:extLst>
              <a:ext uri="{FF2B5EF4-FFF2-40B4-BE49-F238E27FC236}">
                <a16:creationId xmlns:a16="http://schemas.microsoft.com/office/drawing/2014/main" id="{B4065F73-E07C-4B45-8F1D-8F713F203619}"/>
              </a:ext>
            </a:extLst>
          </p:cNvPr>
          <p:cNvSpPr txBox="1"/>
          <p:nvPr/>
        </p:nvSpPr>
        <p:spPr>
          <a:xfrm>
            <a:off x="6404756" y="1128949"/>
            <a:ext cx="5076044" cy="2554545"/>
          </a:xfrm>
          <a:prstGeom prst="rect">
            <a:avLst/>
          </a:prstGeom>
          <a:noFill/>
        </p:spPr>
        <p:txBody>
          <a:bodyPr wrap="square" rtlCol="0">
            <a:spAutoFit/>
          </a:bodyPr>
          <a:lstStyle/>
          <a:p>
            <a:r>
              <a:rPr lang="en-GB" sz="2000"/>
              <a:t>On the Designer screen you can Export your design to Moodle (upcoming version)</a:t>
            </a:r>
          </a:p>
          <a:p>
            <a:endParaRPr lang="en-GB" sz="2000"/>
          </a:p>
          <a:p>
            <a:r>
              <a:rPr lang="en-GB" sz="2000"/>
              <a:t>Or Export to Word, to send to learners, or discuss with others</a:t>
            </a:r>
          </a:p>
          <a:p>
            <a:endParaRPr lang="en-GB" sz="2000"/>
          </a:p>
          <a:p>
            <a:r>
              <a:rPr lang="en-GB" sz="2000"/>
              <a:t>You can also Share it by creating a url to send to colleagues</a:t>
            </a:r>
          </a:p>
        </p:txBody>
      </p:sp>
      <p:pic>
        <p:nvPicPr>
          <p:cNvPr id="7" name="Picture 6">
            <a:extLst>
              <a:ext uri="{FF2B5EF4-FFF2-40B4-BE49-F238E27FC236}">
                <a16:creationId xmlns:a16="http://schemas.microsoft.com/office/drawing/2014/main" id="{8CD4C15D-FD51-5C4B-898F-0213C354AC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115" y="951682"/>
            <a:ext cx="4529339" cy="2198451"/>
          </a:xfrm>
          <a:prstGeom prst="rect">
            <a:avLst/>
          </a:prstGeom>
        </p:spPr>
      </p:pic>
      <p:pic>
        <p:nvPicPr>
          <p:cNvPr id="9" name="Picture 8">
            <a:extLst>
              <a:ext uri="{FF2B5EF4-FFF2-40B4-BE49-F238E27FC236}">
                <a16:creationId xmlns:a16="http://schemas.microsoft.com/office/drawing/2014/main" id="{07E59F21-0A02-B044-BA1B-4EA363A3D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384" y="940333"/>
            <a:ext cx="4487316" cy="5819488"/>
          </a:xfrm>
          <a:prstGeom prst="rect">
            <a:avLst/>
          </a:prstGeom>
        </p:spPr>
      </p:pic>
      <p:pic>
        <p:nvPicPr>
          <p:cNvPr id="12" name="Picture 11">
            <a:extLst>
              <a:ext uri="{FF2B5EF4-FFF2-40B4-BE49-F238E27FC236}">
                <a16:creationId xmlns:a16="http://schemas.microsoft.com/office/drawing/2014/main" id="{07ACF11C-39E0-814F-8177-78F2D5290A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04756" y="4222750"/>
            <a:ext cx="3200400" cy="546100"/>
          </a:xfrm>
          <a:prstGeom prst="rect">
            <a:avLst/>
          </a:prstGeom>
        </p:spPr>
      </p:pic>
      <p:sp>
        <p:nvSpPr>
          <p:cNvPr id="13" name="TextBox 12">
            <a:extLst>
              <a:ext uri="{FF2B5EF4-FFF2-40B4-BE49-F238E27FC236}">
                <a16:creationId xmlns:a16="http://schemas.microsoft.com/office/drawing/2014/main" id="{F2901702-3DB2-B94F-BC47-84332751D8F2}"/>
              </a:ext>
            </a:extLst>
          </p:cNvPr>
          <p:cNvSpPr txBox="1"/>
          <p:nvPr/>
        </p:nvSpPr>
        <p:spPr>
          <a:xfrm>
            <a:off x="6404756" y="4768850"/>
            <a:ext cx="4054059" cy="369332"/>
          </a:xfrm>
          <a:prstGeom prst="rect">
            <a:avLst/>
          </a:prstGeom>
          <a:solidFill>
            <a:schemeClr val="bg1"/>
          </a:solidFill>
        </p:spPr>
        <p:txBody>
          <a:bodyPr wrap="none" rtlCol="0">
            <a:spAutoFit/>
          </a:bodyPr>
          <a:lstStyle/>
          <a:p>
            <a:r>
              <a:rPr lang="en-US">
                <a:hlinkClick r:id="rId6"/>
              </a:rPr>
              <a:t>https://www.ucl.ac.uk/learning-designer</a:t>
            </a:r>
            <a:r>
              <a:rPr lang="en-US"/>
              <a:t> </a:t>
            </a:r>
          </a:p>
        </p:txBody>
      </p:sp>
    </p:spTree>
    <p:extLst>
      <p:ext uri="{BB962C8B-B14F-4D97-AF65-F5344CB8AC3E}">
        <p14:creationId xmlns:p14="http://schemas.microsoft.com/office/powerpoint/2010/main" val="234590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AAD395-152C-B745-854E-1C8D3E655CDF}"/>
              </a:ext>
            </a:extLst>
          </p:cNvPr>
          <p:cNvSpPr txBox="1"/>
          <p:nvPr/>
        </p:nvSpPr>
        <p:spPr>
          <a:xfrm>
            <a:off x="0" y="0"/>
            <a:ext cx="12192000" cy="1268760"/>
          </a:xfrm>
          <a:prstGeom prst="rect">
            <a:avLst/>
          </a:prstGeom>
          <a:solidFill>
            <a:schemeClr val="bg1"/>
          </a:solidFill>
          <a:effectLst/>
        </p:spPr>
        <p:txBody>
          <a:bodyPr wrap="square" rtlCol="0" anchor="ctr">
            <a:noAutofit/>
          </a:bodyPr>
          <a:lstStyle/>
          <a:p>
            <a:pPr algn="ctr" defTabSz="457200"/>
            <a:endParaRPr lang="en-US" sz="3200">
              <a:latin typeface="Century Gothic" charset="0"/>
              <a:ea typeface="Century Gothic" charset="0"/>
              <a:cs typeface="Century Gothic" charset="0"/>
            </a:endParaRPr>
          </a:p>
        </p:txBody>
      </p:sp>
      <p:sp>
        <p:nvSpPr>
          <p:cNvPr id="3" name="Oval 2">
            <a:extLst>
              <a:ext uri="{FF2B5EF4-FFF2-40B4-BE49-F238E27FC236}">
                <a16:creationId xmlns:a16="http://schemas.microsoft.com/office/drawing/2014/main" id="{E16AF146-DD95-7244-86B4-78B1E4841885}"/>
              </a:ext>
            </a:extLst>
          </p:cNvPr>
          <p:cNvSpPr/>
          <p:nvPr/>
        </p:nvSpPr>
        <p:spPr>
          <a:xfrm>
            <a:off x="5613490" y="1371213"/>
            <a:ext cx="1503216"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Browse</a:t>
            </a:r>
          </a:p>
          <a:p>
            <a:pPr algn="ctr" defTabSz="457200"/>
            <a:r>
              <a:rPr lang="en-US" sz="2400">
                <a:solidFill>
                  <a:prstClr val="white"/>
                </a:solidFill>
                <a:latin typeface="Calibri"/>
              </a:rPr>
              <a:t>Adopt</a:t>
            </a:r>
          </a:p>
        </p:txBody>
      </p:sp>
      <p:sp>
        <p:nvSpPr>
          <p:cNvPr id="4" name="Oval 3">
            <a:extLst>
              <a:ext uri="{FF2B5EF4-FFF2-40B4-BE49-F238E27FC236}">
                <a16:creationId xmlns:a16="http://schemas.microsoft.com/office/drawing/2014/main" id="{616E5D21-127E-6F49-AAB1-AF6505205050}"/>
              </a:ext>
            </a:extLst>
          </p:cNvPr>
          <p:cNvSpPr/>
          <p:nvPr/>
        </p:nvSpPr>
        <p:spPr>
          <a:xfrm>
            <a:off x="7290146" y="2408551"/>
            <a:ext cx="1503216"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Adapt</a:t>
            </a:r>
          </a:p>
          <a:p>
            <a:pPr algn="ctr" defTabSz="457200"/>
            <a:r>
              <a:rPr lang="en-US" sz="2400">
                <a:solidFill>
                  <a:prstClr val="white"/>
                </a:solidFill>
                <a:latin typeface="Calibri"/>
              </a:rPr>
              <a:t>Create</a:t>
            </a:r>
          </a:p>
        </p:txBody>
      </p:sp>
      <p:sp>
        <p:nvSpPr>
          <p:cNvPr id="5" name="Oval 4">
            <a:extLst>
              <a:ext uri="{FF2B5EF4-FFF2-40B4-BE49-F238E27FC236}">
                <a16:creationId xmlns:a16="http://schemas.microsoft.com/office/drawing/2014/main" id="{684C18BA-34B0-8D44-844A-C45E2AFB74DC}"/>
              </a:ext>
            </a:extLst>
          </p:cNvPr>
          <p:cNvSpPr/>
          <p:nvPr/>
        </p:nvSpPr>
        <p:spPr>
          <a:xfrm>
            <a:off x="7272571" y="4113730"/>
            <a:ext cx="1503216"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Test</a:t>
            </a:r>
          </a:p>
        </p:txBody>
      </p:sp>
      <p:sp>
        <p:nvSpPr>
          <p:cNvPr id="6" name="Oval 5">
            <a:extLst>
              <a:ext uri="{FF2B5EF4-FFF2-40B4-BE49-F238E27FC236}">
                <a16:creationId xmlns:a16="http://schemas.microsoft.com/office/drawing/2014/main" id="{2C099085-7671-9B4D-829D-F246AB3D2AC6}"/>
              </a:ext>
            </a:extLst>
          </p:cNvPr>
          <p:cNvSpPr/>
          <p:nvPr/>
        </p:nvSpPr>
        <p:spPr>
          <a:xfrm>
            <a:off x="5566065" y="5164869"/>
            <a:ext cx="1608374"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Redesign</a:t>
            </a:r>
          </a:p>
        </p:txBody>
      </p:sp>
      <p:sp>
        <p:nvSpPr>
          <p:cNvPr id="7" name="Oval 6">
            <a:extLst>
              <a:ext uri="{FF2B5EF4-FFF2-40B4-BE49-F238E27FC236}">
                <a16:creationId xmlns:a16="http://schemas.microsoft.com/office/drawing/2014/main" id="{3A97C708-E44C-F642-BDCD-C13DA8EEC816}"/>
              </a:ext>
            </a:extLst>
          </p:cNvPr>
          <p:cNvSpPr/>
          <p:nvPr/>
        </p:nvSpPr>
        <p:spPr>
          <a:xfrm>
            <a:off x="4039673" y="4113730"/>
            <a:ext cx="1503216"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Review</a:t>
            </a:r>
          </a:p>
        </p:txBody>
      </p:sp>
      <p:sp>
        <p:nvSpPr>
          <p:cNvPr id="8" name="Oval 7">
            <a:extLst>
              <a:ext uri="{FF2B5EF4-FFF2-40B4-BE49-F238E27FC236}">
                <a16:creationId xmlns:a16="http://schemas.microsoft.com/office/drawing/2014/main" id="{7F38236E-D6E8-BC41-8AF4-00368DA277E0}"/>
              </a:ext>
            </a:extLst>
          </p:cNvPr>
          <p:cNvSpPr/>
          <p:nvPr/>
        </p:nvSpPr>
        <p:spPr>
          <a:xfrm>
            <a:off x="4039673" y="2408551"/>
            <a:ext cx="1503216"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Publish</a:t>
            </a:r>
          </a:p>
        </p:txBody>
      </p:sp>
      <p:cxnSp>
        <p:nvCxnSpPr>
          <p:cNvPr id="11" name="Curved Connector 10">
            <a:extLst>
              <a:ext uri="{FF2B5EF4-FFF2-40B4-BE49-F238E27FC236}">
                <a16:creationId xmlns:a16="http://schemas.microsoft.com/office/drawing/2014/main" id="{64BBD963-62EA-0A4E-B94B-C37CA354FE4F}"/>
              </a:ext>
            </a:extLst>
          </p:cNvPr>
          <p:cNvCxnSpPr>
            <a:cxnSpLocks/>
            <a:stCxn id="3" idx="6"/>
            <a:endCxn id="4" idx="0"/>
          </p:cNvCxnSpPr>
          <p:nvPr/>
        </p:nvCxnSpPr>
        <p:spPr>
          <a:xfrm>
            <a:off x="7116706" y="1994668"/>
            <a:ext cx="925048" cy="413883"/>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 name="Curved Connector 11">
            <a:extLst>
              <a:ext uri="{FF2B5EF4-FFF2-40B4-BE49-F238E27FC236}">
                <a16:creationId xmlns:a16="http://schemas.microsoft.com/office/drawing/2014/main" id="{78BFE982-8142-CB42-8F80-929FA06EA46F}"/>
              </a:ext>
            </a:extLst>
          </p:cNvPr>
          <p:cNvCxnSpPr>
            <a:cxnSpLocks/>
            <a:stCxn id="4" idx="6"/>
            <a:endCxn id="5" idx="6"/>
          </p:cNvCxnSpPr>
          <p:nvPr/>
        </p:nvCxnSpPr>
        <p:spPr>
          <a:xfrm flipH="1">
            <a:off x="8775788" y="3032006"/>
            <a:ext cx="17575" cy="1705179"/>
          </a:xfrm>
          <a:prstGeom prst="curvedConnector3">
            <a:avLst>
              <a:gd name="adj1" fmla="val -1300711"/>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 name="Curved Connector 16">
            <a:extLst>
              <a:ext uri="{FF2B5EF4-FFF2-40B4-BE49-F238E27FC236}">
                <a16:creationId xmlns:a16="http://schemas.microsoft.com/office/drawing/2014/main" id="{F6A027CD-5878-6841-929A-862B99CF7D4E}"/>
              </a:ext>
            </a:extLst>
          </p:cNvPr>
          <p:cNvCxnSpPr>
            <a:cxnSpLocks/>
            <a:stCxn id="5" idx="4"/>
            <a:endCxn id="6" idx="6"/>
          </p:cNvCxnSpPr>
          <p:nvPr/>
        </p:nvCxnSpPr>
        <p:spPr>
          <a:xfrm rot="5400000">
            <a:off x="7385468" y="5149610"/>
            <a:ext cx="427685" cy="849740"/>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 name="Curved Connector 20">
            <a:extLst>
              <a:ext uri="{FF2B5EF4-FFF2-40B4-BE49-F238E27FC236}">
                <a16:creationId xmlns:a16="http://schemas.microsoft.com/office/drawing/2014/main" id="{9ED7B66D-4A81-7944-9BC7-2051AE9AAE20}"/>
              </a:ext>
            </a:extLst>
          </p:cNvPr>
          <p:cNvCxnSpPr>
            <a:cxnSpLocks/>
            <a:stCxn id="6" idx="2"/>
            <a:endCxn id="7" idx="4"/>
          </p:cNvCxnSpPr>
          <p:nvPr/>
        </p:nvCxnSpPr>
        <p:spPr>
          <a:xfrm rot="10800000">
            <a:off x="4791281" y="5360640"/>
            <a:ext cx="774784" cy="427685"/>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Curved Connector 26">
            <a:extLst>
              <a:ext uri="{FF2B5EF4-FFF2-40B4-BE49-F238E27FC236}">
                <a16:creationId xmlns:a16="http://schemas.microsoft.com/office/drawing/2014/main" id="{9E1072AC-5112-1D49-AAB2-6509231E2F11}"/>
              </a:ext>
            </a:extLst>
          </p:cNvPr>
          <p:cNvCxnSpPr>
            <a:cxnSpLocks/>
            <a:stCxn id="7" idx="2"/>
            <a:endCxn id="8" idx="2"/>
          </p:cNvCxnSpPr>
          <p:nvPr/>
        </p:nvCxnSpPr>
        <p:spPr>
          <a:xfrm rot="10800000">
            <a:off x="4039673" y="3032007"/>
            <a:ext cx="12700" cy="1705179"/>
          </a:xfrm>
          <a:prstGeom prst="curvedConnector3">
            <a:avLst>
              <a:gd name="adj1" fmla="val 1800000"/>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Curved Connector 29">
            <a:extLst>
              <a:ext uri="{FF2B5EF4-FFF2-40B4-BE49-F238E27FC236}">
                <a16:creationId xmlns:a16="http://schemas.microsoft.com/office/drawing/2014/main" id="{19511A5C-E50D-1841-AB63-D702181A5F44}"/>
              </a:ext>
            </a:extLst>
          </p:cNvPr>
          <p:cNvCxnSpPr>
            <a:cxnSpLocks/>
            <a:stCxn id="8" idx="0"/>
            <a:endCxn id="3" idx="2"/>
          </p:cNvCxnSpPr>
          <p:nvPr/>
        </p:nvCxnSpPr>
        <p:spPr>
          <a:xfrm rot="5400000" flipH="1" flipV="1">
            <a:off x="4995445" y="1790506"/>
            <a:ext cx="413883" cy="822209"/>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3" name="Curved Connector 42">
            <a:extLst>
              <a:ext uri="{FF2B5EF4-FFF2-40B4-BE49-F238E27FC236}">
                <a16:creationId xmlns:a16="http://schemas.microsoft.com/office/drawing/2014/main" id="{E27D8298-90D5-A042-9F32-B6955DC8C624}"/>
              </a:ext>
            </a:extLst>
          </p:cNvPr>
          <p:cNvCxnSpPr>
            <a:cxnSpLocks/>
            <a:stCxn id="5" idx="2"/>
            <a:endCxn id="4" idx="2"/>
          </p:cNvCxnSpPr>
          <p:nvPr/>
        </p:nvCxnSpPr>
        <p:spPr>
          <a:xfrm rot="10800000" flipH="1">
            <a:off x="7272571" y="3032007"/>
            <a:ext cx="17575" cy="1705179"/>
          </a:xfrm>
          <a:prstGeom prst="curvedConnector3">
            <a:avLst>
              <a:gd name="adj1" fmla="val -1300711"/>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6" name="Curved Connector 45">
            <a:extLst>
              <a:ext uri="{FF2B5EF4-FFF2-40B4-BE49-F238E27FC236}">
                <a16:creationId xmlns:a16="http://schemas.microsoft.com/office/drawing/2014/main" id="{24394730-5A8A-A748-983D-5C640CFB5BDF}"/>
              </a:ext>
            </a:extLst>
          </p:cNvPr>
          <p:cNvCxnSpPr>
            <a:cxnSpLocks/>
            <a:stCxn id="6" idx="0"/>
            <a:endCxn id="5" idx="2"/>
          </p:cNvCxnSpPr>
          <p:nvPr/>
        </p:nvCxnSpPr>
        <p:spPr>
          <a:xfrm rot="5400000" flipH="1" flipV="1">
            <a:off x="6607569" y="4499868"/>
            <a:ext cx="427684" cy="902319"/>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9" name="Curved Connector 48">
            <a:extLst>
              <a:ext uri="{FF2B5EF4-FFF2-40B4-BE49-F238E27FC236}">
                <a16:creationId xmlns:a16="http://schemas.microsoft.com/office/drawing/2014/main" id="{4867DC3F-025D-354A-8D26-E14B2717D49F}"/>
              </a:ext>
            </a:extLst>
          </p:cNvPr>
          <p:cNvCxnSpPr>
            <a:cxnSpLocks/>
            <a:stCxn id="7" idx="6"/>
            <a:endCxn id="6" idx="0"/>
          </p:cNvCxnSpPr>
          <p:nvPr/>
        </p:nvCxnSpPr>
        <p:spPr>
          <a:xfrm>
            <a:off x="5542890" y="4737184"/>
            <a:ext cx="827363" cy="427684"/>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DA52C7AE-9868-3844-8B95-2AC244A7A90F}"/>
              </a:ext>
            </a:extLst>
          </p:cNvPr>
          <p:cNvSpPr txBox="1"/>
          <p:nvPr/>
        </p:nvSpPr>
        <p:spPr>
          <a:xfrm>
            <a:off x="5202386" y="6422185"/>
            <a:ext cx="6884106" cy="461665"/>
          </a:xfrm>
          <a:prstGeom prst="rect">
            <a:avLst/>
          </a:prstGeom>
          <a:noFill/>
          <a:effectLst/>
        </p:spPr>
        <p:txBody>
          <a:bodyPr wrap="square" rtlCol="0">
            <a:spAutoFit/>
          </a:bodyPr>
          <a:lstStyle/>
          <a:p>
            <a:pPr algn="r" defTabSz="457200"/>
            <a:r>
              <a:rPr lang="en-US" sz="2400" i="1">
                <a:solidFill>
                  <a:srgbClr val="4F81BD"/>
                </a:solidFill>
                <a:latin typeface="Calibri"/>
              </a:rPr>
              <a:t>Building knowledge for science and scholarship</a:t>
            </a:r>
          </a:p>
        </p:txBody>
      </p:sp>
      <p:sp>
        <p:nvSpPr>
          <p:cNvPr id="19" name="Title 1">
            <a:extLst>
              <a:ext uri="{FF2B5EF4-FFF2-40B4-BE49-F238E27FC236}">
                <a16:creationId xmlns:a16="http://schemas.microsoft.com/office/drawing/2014/main" id="{C1F223C5-F747-7148-B1F7-ED0774F67849}"/>
              </a:ext>
            </a:extLst>
          </p:cNvPr>
          <p:cNvSpPr txBox="1">
            <a:spLocks/>
          </p:cNvSpPr>
          <p:nvPr/>
        </p:nvSpPr>
        <p:spPr>
          <a:xfrm>
            <a:off x="596900" y="309667"/>
            <a:ext cx="10883900" cy="865774"/>
          </a:xfrm>
          <a:prstGeom prst="rect">
            <a:avLst/>
          </a:prstGeom>
        </p:spPr>
        <p:txBody>
          <a:bodyPr>
            <a:noAutofit/>
          </a:bodyPr>
          <a:lstStyle>
            <a:lvl1pPr algn="l" defTabSz="914354" rtl="0" eaLnBrk="1" latinLnBrk="0" hangingPunct="1">
              <a:lnSpc>
                <a:spcPct val="90000"/>
              </a:lnSpc>
              <a:spcBef>
                <a:spcPct val="0"/>
              </a:spcBef>
              <a:buNone/>
              <a:defRPr sz="4000" kern="1200">
                <a:solidFill>
                  <a:srgbClr val="F8652E"/>
                </a:solidFill>
                <a:latin typeface="+mj-lt"/>
                <a:ea typeface="+mj-ea"/>
                <a:cs typeface="+mj-cs"/>
              </a:defRPr>
            </a:lvl1pPr>
          </a:lstStyle>
          <a:p>
            <a:pPr algn="ctr"/>
            <a:r>
              <a:rPr lang="en-US" sz="3200" dirty="0">
                <a:solidFill>
                  <a:srgbClr val="C00000"/>
                </a:solidFill>
                <a:latin typeface="+mn-lt"/>
              </a:rPr>
              <a:t>A community of practice: innovating, testing, and </a:t>
            </a:r>
          </a:p>
          <a:p>
            <a:pPr algn="ctr"/>
            <a:r>
              <a:rPr lang="en-US" sz="3200" dirty="0">
                <a:solidFill>
                  <a:srgbClr val="C00000"/>
                </a:solidFill>
                <a:latin typeface="+mn-lt"/>
              </a:rPr>
              <a:t>sharing new ideas for effective design</a:t>
            </a:r>
          </a:p>
        </p:txBody>
      </p:sp>
    </p:spTree>
    <p:extLst>
      <p:ext uri="{BB962C8B-B14F-4D97-AF65-F5344CB8AC3E}">
        <p14:creationId xmlns:p14="http://schemas.microsoft.com/office/powerpoint/2010/main" val="6788627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par>
                          <p:cTn id="13" fill="hold">
                            <p:stCondLst>
                              <p:cond delay="500"/>
                            </p:stCondLst>
                            <p:childTnLst>
                              <p:par>
                                <p:cTn id="14" presetID="22" presetClass="entr" presetSubtype="4"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down)">
                                      <p:cBhvr>
                                        <p:cTn id="16" dur="500"/>
                                        <p:tgtEl>
                                          <p:spTgt spid="4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righ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left)">
                                      <p:cBhvr>
                                        <p:cTn id="30" dur="500"/>
                                        <p:tgtEl>
                                          <p:spTgt spid="46"/>
                                        </p:tgtEl>
                                      </p:cBhvr>
                                    </p:animEffect>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right)">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ipe(right)">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wipe(left)">
                                      <p:cBhvr>
                                        <p:cTn id="44" dur="500"/>
                                        <p:tgtEl>
                                          <p:spTgt spid="49"/>
                                        </p:tgtEl>
                                      </p:cBhvr>
                                    </p:animEffect>
                                  </p:childTnLst>
                                </p:cTn>
                              </p:par>
                            </p:childTnLst>
                          </p:cTn>
                        </p:par>
                        <p:par>
                          <p:cTn id="45" fill="hold">
                            <p:stCondLst>
                              <p:cond delay="500"/>
                            </p:stCondLst>
                            <p:childTnLst>
                              <p:par>
                                <p:cTn id="46" presetID="22" presetClass="entr" presetSubtype="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righ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wipe(left)">
                                      <p:cBhvr>
                                        <p:cTn id="5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16AF146-DD95-7244-86B4-78B1E4841885}"/>
              </a:ext>
            </a:extLst>
          </p:cNvPr>
          <p:cNvSpPr/>
          <p:nvPr/>
        </p:nvSpPr>
        <p:spPr>
          <a:xfrm>
            <a:off x="5613490" y="1371213"/>
            <a:ext cx="1503216"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Browse</a:t>
            </a:r>
          </a:p>
          <a:p>
            <a:pPr algn="ctr" defTabSz="457200"/>
            <a:r>
              <a:rPr lang="en-US" sz="2400">
                <a:solidFill>
                  <a:prstClr val="white"/>
                </a:solidFill>
                <a:latin typeface="Calibri"/>
              </a:rPr>
              <a:t>Adopt</a:t>
            </a:r>
          </a:p>
        </p:txBody>
      </p:sp>
      <p:sp>
        <p:nvSpPr>
          <p:cNvPr id="4" name="Oval 3">
            <a:extLst>
              <a:ext uri="{FF2B5EF4-FFF2-40B4-BE49-F238E27FC236}">
                <a16:creationId xmlns:a16="http://schemas.microsoft.com/office/drawing/2014/main" id="{616E5D21-127E-6F49-AAB1-AF6505205050}"/>
              </a:ext>
            </a:extLst>
          </p:cNvPr>
          <p:cNvSpPr/>
          <p:nvPr/>
        </p:nvSpPr>
        <p:spPr>
          <a:xfrm>
            <a:off x="7290146" y="2408551"/>
            <a:ext cx="1503216"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Adapt</a:t>
            </a:r>
          </a:p>
          <a:p>
            <a:pPr algn="ctr" defTabSz="457200"/>
            <a:r>
              <a:rPr lang="en-US" sz="2400">
                <a:solidFill>
                  <a:prstClr val="white"/>
                </a:solidFill>
                <a:latin typeface="Calibri"/>
              </a:rPr>
              <a:t>Create</a:t>
            </a:r>
          </a:p>
        </p:txBody>
      </p:sp>
      <p:sp>
        <p:nvSpPr>
          <p:cNvPr id="5" name="Oval 4">
            <a:extLst>
              <a:ext uri="{FF2B5EF4-FFF2-40B4-BE49-F238E27FC236}">
                <a16:creationId xmlns:a16="http://schemas.microsoft.com/office/drawing/2014/main" id="{684C18BA-34B0-8D44-844A-C45E2AFB74DC}"/>
              </a:ext>
            </a:extLst>
          </p:cNvPr>
          <p:cNvSpPr/>
          <p:nvPr/>
        </p:nvSpPr>
        <p:spPr>
          <a:xfrm>
            <a:off x="7272571" y="4113730"/>
            <a:ext cx="1503216"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Test</a:t>
            </a:r>
          </a:p>
        </p:txBody>
      </p:sp>
      <p:sp>
        <p:nvSpPr>
          <p:cNvPr id="6" name="Oval 5">
            <a:extLst>
              <a:ext uri="{FF2B5EF4-FFF2-40B4-BE49-F238E27FC236}">
                <a16:creationId xmlns:a16="http://schemas.microsoft.com/office/drawing/2014/main" id="{2C099085-7671-9B4D-829D-F246AB3D2AC6}"/>
              </a:ext>
            </a:extLst>
          </p:cNvPr>
          <p:cNvSpPr/>
          <p:nvPr/>
        </p:nvSpPr>
        <p:spPr>
          <a:xfrm>
            <a:off x="5566065" y="5164869"/>
            <a:ext cx="1608374"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Redesign</a:t>
            </a:r>
          </a:p>
        </p:txBody>
      </p:sp>
      <p:sp>
        <p:nvSpPr>
          <p:cNvPr id="7" name="Oval 6">
            <a:extLst>
              <a:ext uri="{FF2B5EF4-FFF2-40B4-BE49-F238E27FC236}">
                <a16:creationId xmlns:a16="http://schemas.microsoft.com/office/drawing/2014/main" id="{3A97C708-E44C-F642-BDCD-C13DA8EEC816}"/>
              </a:ext>
            </a:extLst>
          </p:cNvPr>
          <p:cNvSpPr/>
          <p:nvPr/>
        </p:nvSpPr>
        <p:spPr>
          <a:xfrm>
            <a:off x="4039673" y="4113730"/>
            <a:ext cx="1503216"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Review</a:t>
            </a:r>
          </a:p>
        </p:txBody>
      </p:sp>
      <p:sp>
        <p:nvSpPr>
          <p:cNvPr id="8" name="Oval 7">
            <a:extLst>
              <a:ext uri="{FF2B5EF4-FFF2-40B4-BE49-F238E27FC236}">
                <a16:creationId xmlns:a16="http://schemas.microsoft.com/office/drawing/2014/main" id="{7F38236E-D6E8-BC41-8AF4-00368DA277E0}"/>
              </a:ext>
            </a:extLst>
          </p:cNvPr>
          <p:cNvSpPr/>
          <p:nvPr/>
        </p:nvSpPr>
        <p:spPr>
          <a:xfrm>
            <a:off x="4039673" y="2408551"/>
            <a:ext cx="1503216" cy="1246909"/>
          </a:xfrm>
          <a:prstGeom prst="ellipse">
            <a:avLst/>
          </a:prstGeom>
          <a:solidFill>
            <a:srgbClr val="6185E2"/>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457200"/>
            <a:r>
              <a:rPr lang="en-US" sz="2400">
                <a:solidFill>
                  <a:prstClr val="white"/>
                </a:solidFill>
                <a:latin typeface="Calibri"/>
              </a:rPr>
              <a:t>Publish</a:t>
            </a:r>
          </a:p>
        </p:txBody>
      </p:sp>
      <p:cxnSp>
        <p:nvCxnSpPr>
          <p:cNvPr id="11" name="Curved Connector 10">
            <a:extLst>
              <a:ext uri="{FF2B5EF4-FFF2-40B4-BE49-F238E27FC236}">
                <a16:creationId xmlns:a16="http://schemas.microsoft.com/office/drawing/2014/main" id="{64BBD963-62EA-0A4E-B94B-C37CA354FE4F}"/>
              </a:ext>
            </a:extLst>
          </p:cNvPr>
          <p:cNvCxnSpPr>
            <a:cxnSpLocks/>
            <a:endCxn id="4" idx="0"/>
          </p:cNvCxnSpPr>
          <p:nvPr/>
        </p:nvCxnSpPr>
        <p:spPr>
          <a:xfrm>
            <a:off x="7159338" y="1994666"/>
            <a:ext cx="882416" cy="413884"/>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2" name="Curved Connector 11">
            <a:extLst>
              <a:ext uri="{FF2B5EF4-FFF2-40B4-BE49-F238E27FC236}">
                <a16:creationId xmlns:a16="http://schemas.microsoft.com/office/drawing/2014/main" id="{78BFE982-8142-CB42-8F80-929FA06EA46F}"/>
              </a:ext>
            </a:extLst>
          </p:cNvPr>
          <p:cNvCxnSpPr>
            <a:cxnSpLocks/>
            <a:stCxn id="4" idx="6"/>
            <a:endCxn id="5" idx="6"/>
          </p:cNvCxnSpPr>
          <p:nvPr/>
        </p:nvCxnSpPr>
        <p:spPr>
          <a:xfrm flipH="1">
            <a:off x="8775788" y="3032006"/>
            <a:ext cx="17575" cy="1705179"/>
          </a:xfrm>
          <a:prstGeom prst="curvedConnector3">
            <a:avLst>
              <a:gd name="adj1" fmla="val -1300711"/>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 name="Curved Connector 16">
            <a:extLst>
              <a:ext uri="{FF2B5EF4-FFF2-40B4-BE49-F238E27FC236}">
                <a16:creationId xmlns:a16="http://schemas.microsoft.com/office/drawing/2014/main" id="{F6A027CD-5878-6841-929A-862B99CF7D4E}"/>
              </a:ext>
            </a:extLst>
          </p:cNvPr>
          <p:cNvCxnSpPr>
            <a:cxnSpLocks/>
            <a:stCxn id="5" idx="4"/>
            <a:endCxn id="6" idx="6"/>
          </p:cNvCxnSpPr>
          <p:nvPr/>
        </p:nvCxnSpPr>
        <p:spPr>
          <a:xfrm rot="5400000">
            <a:off x="7385468" y="5149610"/>
            <a:ext cx="427685" cy="849740"/>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1" name="Curved Connector 20">
            <a:extLst>
              <a:ext uri="{FF2B5EF4-FFF2-40B4-BE49-F238E27FC236}">
                <a16:creationId xmlns:a16="http://schemas.microsoft.com/office/drawing/2014/main" id="{9ED7B66D-4A81-7944-9BC7-2051AE9AAE20}"/>
              </a:ext>
            </a:extLst>
          </p:cNvPr>
          <p:cNvCxnSpPr>
            <a:cxnSpLocks/>
            <a:stCxn id="6" idx="2"/>
            <a:endCxn id="7" idx="4"/>
          </p:cNvCxnSpPr>
          <p:nvPr/>
        </p:nvCxnSpPr>
        <p:spPr>
          <a:xfrm rot="10800000">
            <a:off x="4791281" y="5360640"/>
            <a:ext cx="774784" cy="427685"/>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7" name="Curved Connector 26">
            <a:extLst>
              <a:ext uri="{FF2B5EF4-FFF2-40B4-BE49-F238E27FC236}">
                <a16:creationId xmlns:a16="http://schemas.microsoft.com/office/drawing/2014/main" id="{9E1072AC-5112-1D49-AAB2-6509231E2F11}"/>
              </a:ext>
            </a:extLst>
          </p:cNvPr>
          <p:cNvCxnSpPr>
            <a:cxnSpLocks/>
            <a:stCxn id="7" idx="2"/>
            <a:endCxn id="8" idx="2"/>
          </p:cNvCxnSpPr>
          <p:nvPr/>
        </p:nvCxnSpPr>
        <p:spPr>
          <a:xfrm rot="10800000">
            <a:off x="4039673" y="3032007"/>
            <a:ext cx="12700" cy="1705179"/>
          </a:xfrm>
          <a:prstGeom prst="curvedConnector3">
            <a:avLst>
              <a:gd name="adj1" fmla="val 1800000"/>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30" name="Curved Connector 29">
            <a:extLst>
              <a:ext uri="{FF2B5EF4-FFF2-40B4-BE49-F238E27FC236}">
                <a16:creationId xmlns:a16="http://schemas.microsoft.com/office/drawing/2014/main" id="{19511A5C-E50D-1841-AB63-D702181A5F44}"/>
              </a:ext>
            </a:extLst>
          </p:cNvPr>
          <p:cNvCxnSpPr>
            <a:cxnSpLocks/>
            <a:stCxn id="8" idx="0"/>
            <a:endCxn id="3" idx="2"/>
          </p:cNvCxnSpPr>
          <p:nvPr/>
        </p:nvCxnSpPr>
        <p:spPr>
          <a:xfrm rot="5400000" flipH="1" flipV="1">
            <a:off x="4995445" y="1790506"/>
            <a:ext cx="413883" cy="822209"/>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3" name="Curved Connector 42">
            <a:extLst>
              <a:ext uri="{FF2B5EF4-FFF2-40B4-BE49-F238E27FC236}">
                <a16:creationId xmlns:a16="http://schemas.microsoft.com/office/drawing/2014/main" id="{E27D8298-90D5-A042-9F32-B6955DC8C624}"/>
              </a:ext>
            </a:extLst>
          </p:cNvPr>
          <p:cNvCxnSpPr>
            <a:cxnSpLocks/>
            <a:stCxn id="5" idx="2"/>
            <a:endCxn id="4" idx="2"/>
          </p:cNvCxnSpPr>
          <p:nvPr/>
        </p:nvCxnSpPr>
        <p:spPr>
          <a:xfrm rot="10800000" flipH="1">
            <a:off x="7272571" y="3032007"/>
            <a:ext cx="17575" cy="1705179"/>
          </a:xfrm>
          <a:prstGeom prst="curvedConnector3">
            <a:avLst>
              <a:gd name="adj1" fmla="val -1300711"/>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6" name="Curved Connector 45">
            <a:extLst>
              <a:ext uri="{FF2B5EF4-FFF2-40B4-BE49-F238E27FC236}">
                <a16:creationId xmlns:a16="http://schemas.microsoft.com/office/drawing/2014/main" id="{24394730-5A8A-A748-983D-5C640CFB5BDF}"/>
              </a:ext>
            </a:extLst>
          </p:cNvPr>
          <p:cNvCxnSpPr>
            <a:cxnSpLocks/>
            <a:stCxn id="6" idx="0"/>
            <a:endCxn id="5" idx="2"/>
          </p:cNvCxnSpPr>
          <p:nvPr/>
        </p:nvCxnSpPr>
        <p:spPr>
          <a:xfrm rot="5400000" flipH="1" flipV="1">
            <a:off x="6607569" y="4499868"/>
            <a:ext cx="427684" cy="902319"/>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49" name="Curved Connector 48">
            <a:extLst>
              <a:ext uri="{FF2B5EF4-FFF2-40B4-BE49-F238E27FC236}">
                <a16:creationId xmlns:a16="http://schemas.microsoft.com/office/drawing/2014/main" id="{4867DC3F-025D-354A-8D26-E14B2717D49F}"/>
              </a:ext>
            </a:extLst>
          </p:cNvPr>
          <p:cNvCxnSpPr>
            <a:cxnSpLocks/>
            <a:stCxn id="7" idx="6"/>
            <a:endCxn id="6" idx="0"/>
          </p:cNvCxnSpPr>
          <p:nvPr/>
        </p:nvCxnSpPr>
        <p:spPr>
          <a:xfrm>
            <a:off x="5542890" y="4737184"/>
            <a:ext cx="827363" cy="427684"/>
          </a:xfrm>
          <a:prstGeom prst="curvedConnector2">
            <a:avLst/>
          </a:prstGeom>
          <a:ln w="31750">
            <a:solidFill>
              <a:srgbClr val="4472C4"/>
            </a:solidFill>
            <a:tailEnd type="triangle" w="lg" len="lg"/>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DA52C7AE-9868-3844-8B95-2AC244A7A90F}"/>
              </a:ext>
            </a:extLst>
          </p:cNvPr>
          <p:cNvSpPr txBox="1"/>
          <p:nvPr/>
        </p:nvSpPr>
        <p:spPr>
          <a:xfrm>
            <a:off x="3945073" y="6394582"/>
            <a:ext cx="8193361" cy="461665"/>
          </a:xfrm>
          <a:prstGeom prst="rect">
            <a:avLst/>
          </a:prstGeom>
          <a:noFill/>
          <a:effectLst/>
        </p:spPr>
        <p:txBody>
          <a:bodyPr wrap="square" rtlCol="0">
            <a:spAutoFit/>
          </a:bodyPr>
          <a:lstStyle/>
          <a:p>
            <a:pPr algn="r" defTabSz="457200"/>
            <a:r>
              <a:rPr lang="en-US" sz="2400" i="1">
                <a:solidFill>
                  <a:srgbClr val="4F81BD"/>
                </a:solidFill>
                <a:latin typeface="Calibri"/>
              </a:rPr>
              <a:t>Building knowledge of online learning design</a:t>
            </a:r>
          </a:p>
        </p:txBody>
      </p:sp>
      <p:sp>
        <p:nvSpPr>
          <p:cNvPr id="19" name="Rounded Rectangular Callout 18">
            <a:extLst>
              <a:ext uri="{FF2B5EF4-FFF2-40B4-BE49-F238E27FC236}">
                <a16:creationId xmlns:a16="http://schemas.microsoft.com/office/drawing/2014/main" id="{35A68F4A-3823-874D-9563-FDADECEAC9C2}"/>
              </a:ext>
            </a:extLst>
          </p:cNvPr>
          <p:cNvSpPr/>
          <p:nvPr/>
        </p:nvSpPr>
        <p:spPr>
          <a:xfrm>
            <a:off x="1299644" y="1440677"/>
            <a:ext cx="2269626" cy="1515636"/>
          </a:xfrm>
          <a:prstGeom prst="wedgeRoundRectCallout">
            <a:avLst>
              <a:gd name="adj1" fmla="val 76276"/>
              <a:gd name="adj2" fmla="val 36247"/>
              <a:gd name="adj3" fmla="val 16667"/>
            </a:avLst>
          </a:prstGeom>
          <a:noFill/>
          <a:ln>
            <a:solidFill>
              <a:srgbClr val="4472C4"/>
            </a:solidFill>
          </a:ln>
        </p:spPr>
        <p:style>
          <a:lnRef idx="2">
            <a:schemeClr val="accent2"/>
          </a:lnRef>
          <a:fillRef idx="1">
            <a:schemeClr val="lt1"/>
          </a:fillRef>
          <a:effectRef idx="0">
            <a:schemeClr val="accent2"/>
          </a:effectRef>
          <a:fontRef idx="minor">
            <a:schemeClr val="dk1"/>
          </a:fontRef>
        </p:style>
        <p:txBody>
          <a:bodyPr rtlCol="0" anchor="ctr"/>
          <a:lstStyle/>
          <a:p>
            <a:pPr defTabSz="457200"/>
            <a:r>
              <a:rPr lang="en-US" sz="2000">
                <a:solidFill>
                  <a:prstClr val="black"/>
                </a:solidFill>
                <a:latin typeface="Calibri"/>
              </a:rPr>
              <a:t>What is the pedagogic equivalent of the scholarly journal? </a:t>
            </a:r>
          </a:p>
        </p:txBody>
      </p:sp>
      <p:sp>
        <p:nvSpPr>
          <p:cNvPr id="20" name="Rounded Rectangular Callout 19">
            <a:extLst>
              <a:ext uri="{FF2B5EF4-FFF2-40B4-BE49-F238E27FC236}">
                <a16:creationId xmlns:a16="http://schemas.microsoft.com/office/drawing/2014/main" id="{78D40367-7411-3A48-9DF3-61D7EF3664BC}"/>
              </a:ext>
            </a:extLst>
          </p:cNvPr>
          <p:cNvSpPr/>
          <p:nvPr/>
        </p:nvSpPr>
        <p:spPr>
          <a:xfrm>
            <a:off x="697184" y="3439171"/>
            <a:ext cx="2872086" cy="2955411"/>
          </a:xfrm>
          <a:prstGeom prst="wedgeRoundRectCallout">
            <a:avLst>
              <a:gd name="adj1" fmla="val 70551"/>
              <a:gd name="adj2" fmla="val -51355"/>
              <a:gd name="adj3" fmla="val 16667"/>
            </a:avLst>
          </a:prstGeom>
          <a:solidFill>
            <a:schemeClr val="bg1"/>
          </a:solidFill>
          <a:ln>
            <a:solidFill>
              <a:srgbClr val="4472C4"/>
            </a:solidFill>
          </a:ln>
        </p:spPr>
        <p:style>
          <a:lnRef idx="2">
            <a:schemeClr val="accent2"/>
          </a:lnRef>
          <a:fillRef idx="1">
            <a:schemeClr val="lt1"/>
          </a:fillRef>
          <a:effectRef idx="0">
            <a:schemeClr val="accent2"/>
          </a:effectRef>
          <a:fontRef idx="minor">
            <a:schemeClr val="dk1"/>
          </a:fontRef>
        </p:style>
        <p:txBody>
          <a:bodyPr rtlCol="0" anchor="ctr"/>
          <a:lstStyle/>
          <a:p>
            <a:pPr defTabSz="457200"/>
            <a:r>
              <a:rPr lang="en-US" sz="2000">
                <a:solidFill>
                  <a:prstClr val="black"/>
                </a:solidFill>
                <a:latin typeface="Calibri"/>
              </a:rPr>
              <a:t>An online </a:t>
            </a:r>
            <a:r>
              <a:rPr lang="en-US" sz="2000" b="1">
                <a:solidFill>
                  <a:prstClr val="black"/>
                </a:solidFill>
                <a:latin typeface="Calibri"/>
              </a:rPr>
              <a:t>collaborative community </a:t>
            </a:r>
            <a:r>
              <a:rPr lang="en-US" sz="2000">
                <a:solidFill>
                  <a:prstClr val="black"/>
                </a:solidFill>
                <a:latin typeface="Calibri"/>
              </a:rPr>
              <a:t>using </a:t>
            </a:r>
            <a:r>
              <a:rPr lang="en-US" sz="2000" b="1">
                <a:solidFill>
                  <a:prstClr val="black"/>
                </a:solidFill>
                <a:latin typeface="Calibri"/>
              </a:rPr>
              <a:t>digital tools</a:t>
            </a:r>
            <a:r>
              <a:rPr lang="en-US" sz="2000">
                <a:solidFill>
                  <a:prstClr val="black"/>
                </a:solidFill>
                <a:latin typeface="Calibri"/>
              </a:rPr>
              <a:t> to</a:t>
            </a:r>
            <a:r>
              <a:rPr lang="en-US" sz="2000" b="1">
                <a:solidFill>
                  <a:prstClr val="black"/>
                </a:solidFill>
                <a:latin typeface="Calibri"/>
              </a:rPr>
              <a:t> </a:t>
            </a:r>
            <a:r>
              <a:rPr lang="en-US" sz="2000">
                <a:solidFill>
                  <a:prstClr val="black"/>
                </a:solidFill>
                <a:latin typeface="Calibri"/>
              </a:rPr>
              <a:t>share testable </a:t>
            </a:r>
          </a:p>
          <a:p>
            <a:pPr defTabSz="457200"/>
            <a:r>
              <a:rPr lang="en-US" sz="2000">
                <a:solidFill>
                  <a:prstClr val="black"/>
                </a:solidFill>
                <a:latin typeface="Calibri"/>
              </a:rPr>
              <a:t>co-designed </a:t>
            </a:r>
          </a:p>
          <a:p>
            <a:pPr defTabSz="457200"/>
            <a:r>
              <a:rPr lang="en-US" sz="2000">
                <a:solidFill>
                  <a:prstClr val="black"/>
                </a:solidFill>
                <a:latin typeface="Calibri"/>
              </a:rPr>
              <a:t>peer-reviewed adaptable </a:t>
            </a:r>
          </a:p>
          <a:p>
            <a:pPr defTabSz="457200"/>
            <a:r>
              <a:rPr lang="en-US" sz="2000" b="1">
                <a:solidFill>
                  <a:prstClr val="black"/>
                </a:solidFill>
                <a:latin typeface="Calibri"/>
              </a:rPr>
              <a:t>learning designs</a:t>
            </a:r>
          </a:p>
        </p:txBody>
      </p:sp>
      <p:sp>
        <p:nvSpPr>
          <p:cNvPr id="22" name="Title 1">
            <a:extLst>
              <a:ext uri="{FF2B5EF4-FFF2-40B4-BE49-F238E27FC236}">
                <a16:creationId xmlns:a16="http://schemas.microsoft.com/office/drawing/2014/main" id="{65E23C31-B301-7A46-B378-B5CEED4AF1D8}"/>
              </a:ext>
            </a:extLst>
          </p:cNvPr>
          <p:cNvSpPr txBox="1">
            <a:spLocks/>
          </p:cNvSpPr>
          <p:nvPr/>
        </p:nvSpPr>
        <p:spPr>
          <a:xfrm>
            <a:off x="596900" y="309667"/>
            <a:ext cx="10883900" cy="865774"/>
          </a:xfrm>
          <a:prstGeom prst="rect">
            <a:avLst/>
          </a:prstGeom>
        </p:spPr>
        <p:txBody>
          <a:bodyPr>
            <a:noAutofit/>
          </a:bodyPr>
          <a:lstStyle>
            <a:lvl1pPr algn="l" defTabSz="914354" rtl="0" eaLnBrk="1" latinLnBrk="0" hangingPunct="1">
              <a:lnSpc>
                <a:spcPct val="90000"/>
              </a:lnSpc>
              <a:spcBef>
                <a:spcPct val="0"/>
              </a:spcBef>
              <a:buNone/>
              <a:defRPr sz="4000" kern="1200">
                <a:solidFill>
                  <a:srgbClr val="F8652E"/>
                </a:solidFill>
                <a:latin typeface="+mj-lt"/>
                <a:ea typeface="+mj-ea"/>
                <a:cs typeface="+mj-cs"/>
              </a:defRPr>
            </a:lvl1pPr>
          </a:lstStyle>
          <a:p>
            <a:pPr algn="ctr"/>
            <a:r>
              <a:rPr lang="en-US" sz="3200" dirty="0">
                <a:solidFill>
                  <a:srgbClr val="C00000"/>
                </a:solidFill>
                <a:latin typeface="+mn-lt"/>
              </a:rPr>
              <a:t>A community of practice: innovating, testing, and </a:t>
            </a:r>
          </a:p>
          <a:p>
            <a:pPr algn="ctr"/>
            <a:r>
              <a:rPr lang="en-US" sz="3200" dirty="0">
                <a:solidFill>
                  <a:srgbClr val="C00000"/>
                </a:solidFill>
                <a:latin typeface="+mn-lt"/>
              </a:rPr>
              <a:t>sharing new ideas for effective </a:t>
            </a:r>
            <a:r>
              <a:rPr lang="en-US" sz="3200" b="1" i="1" dirty="0">
                <a:solidFill>
                  <a:srgbClr val="C00000"/>
                </a:solidFill>
                <a:latin typeface="+mn-lt"/>
              </a:rPr>
              <a:t>online</a:t>
            </a:r>
            <a:r>
              <a:rPr lang="en-US" sz="3200" dirty="0">
                <a:solidFill>
                  <a:srgbClr val="C00000"/>
                </a:solidFill>
                <a:latin typeface="+mn-lt"/>
              </a:rPr>
              <a:t> </a:t>
            </a:r>
            <a:r>
              <a:rPr lang="en-US" sz="3200" b="1" i="1" dirty="0">
                <a:solidFill>
                  <a:srgbClr val="C00000"/>
                </a:solidFill>
                <a:latin typeface="+mn-lt"/>
              </a:rPr>
              <a:t>learning </a:t>
            </a:r>
            <a:r>
              <a:rPr lang="en-US" sz="3200" dirty="0">
                <a:solidFill>
                  <a:srgbClr val="C00000"/>
                </a:solidFill>
                <a:latin typeface="+mn-lt"/>
              </a:rPr>
              <a:t>design</a:t>
            </a:r>
          </a:p>
        </p:txBody>
      </p:sp>
    </p:spTree>
    <p:extLst>
      <p:ext uri="{BB962C8B-B14F-4D97-AF65-F5344CB8AC3E}">
        <p14:creationId xmlns:p14="http://schemas.microsoft.com/office/powerpoint/2010/main" val="58232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396304-FA7A-114F-9B46-47FDE55795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2900" y="1250950"/>
            <a:ext cx="8500484" cy="5607050"/>
          </a:xfrm>
          <a:prstGeom prst="rect">
            <a:avLst/>
          </a:prstGeom>
        </p:spPr>
      </p:pic>
      <p:sp>
        <p:nvSpPr>
          <p:cNvPr id="4" name="Title 1">
            <a:extLst>
              <a:ext uri="{FF2B5EF4-FFF2-40B4-BE49-F238E27FC236}">
                <a16:creationId xmlns:a16="http://schemas.microsoft.com/office/drawing/2014/main" id="{7C1629B5-AE73-554F-A0C4-362362A2CB4F}"/>
              </a:ext>
            </a:extLst>
          </p:cNvPr>
          <p:cNvSpPr txBox="1">
            <a:spLocks/>
          </p:cNvSpPr>
          <p:nvPr/>
        </p:nvSpPr>
        <p:spPr>
          <a:xfrm>
            <a:off x="596900" y="309667"/>
            <a:ext cx="10883900" cy="865774"/>
          </a:xfrm>
          <a:prstGeom prst="rect">
            <a:avLst/>
          </a:prstGeom>
        </p:spPr>
        <p:txBody>
          <a:bodyPr>
            <a:noAutofit/>
          </a:bodyPr>
          <a:lstStyle>
            <a:lvl1pPr algn="l" defTabSz="914354" rtl="0" eaLnBrk="1" latinLnBrk="0" hangingPunct="1">
              <a:lnSpc>
                <a:spcPct val="90000"/>
              </a:lnSpc>
              <a:spcBef>
                <a:spcPct val="0"/>
              </a:spcBef>
              <a:buNone/>
              <a:defRPr sz="4000" kern="1200">
                <a:solidFill>
                  <a:srgbClr val="F8652E"/>
                </a:solidFill>
                <a:latin typeface="+mj-lt"/>
                <a:ea typeface="+mj-ea"/>
                <a:cs typeface="+mj-cs"/>
              </a:defRPr>
            </a:lvl1pPr>
          </a:lstStyle>
          <a:p>
            <a:pPr algn="ctr"/>
            <a:r>
              <a:rPr lang="en-US" sz="3200" dirty="0">
                <a:solidFill>
                  <a:srgbClr val="C00000"/>
                </a:solidFill>
                <a:latin typeface="+mn-lt"/>
              </a:rPr>
              <a:t>Large-scale online courses to orchestrate collaborative knowledge development by education professionals</a:t>
            </a:r>
          </a:p>
        </p:txBody>
      </p:sp>
    </p:spTree>
    <p:extLst>
      <p:ext uri="{BB962C8B-B14F-4D97-AF65-F5344CB8AC3E}">
        <p14:creationId xmlns:p14="http://schemas.microsoft.com/office/powerpoint/2010/main" val="32225086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1629B5-AE73-554F-A0C4-362362A2CB4F}"/>
              </a:ext>
            </a:extLst>
          </p:cNvPr>
          <p:cNvSpPr txBox="1">
            <a:spLocks/>
          </p:cNvSpPr>
          <p:nvPr/>
        </p:nvSpPr>
        <p:spPr>
          <a:xfrm>
            <a:off x="596900" y="309667"/>
            <a:ext cx="10883900" cy="865774"/>
          </a:xfrm>
          <a:prstGeom prst="rect">
            <a:avLst/>
          </a:prstGeom>
        </p:spPr>
        <p:txBody>
          <a:bodyPr>
            <a:noAutofit/>
          </a:bodyPr>
          <a:lstStyle>
            <a:lvl1pPr algn="l" defTabSz="914354" rtl="0" eaLnBrk="1" latinLnBrk="0" hangingPunct="1">
              <a:lnSpc>
                <a:spcPct val="90000"/>
              </a:lnSpc>
              <a:spcBef>
                <a:spcPct val="0"/>
              </a:spcBef>
              <a:buNone/>
              <a:defRPr sz="4000" kern="1200">
                <a:solidFill>
                  <a:srgbClr val="F8652E"/>
                </a:solidFill>
                <a:latin typeface="+mj-lt"/>
                <a:ea typeface="+mj-ea"/>
                <a:cs typeface="+mj-cs"/>
              </a:defRPr>
            </a:lvl1pPr>
          </a:lstStyle>
          <a:p>
            <a:pPr algn="ctr"/>
            <a:r>
              <a:rPr lang="en-US" sz="3200" dirty="0">
                <a:solidFill>
                  <a:srgbClr val="C00000"/>
                </a:solidFill>
                <a:latin typeface="+mn-lt"/>
              </a:rPr>
              <a:t>Poll to assess teachers’ sense of engagement issues</a:t>
            </a:r>
          </a:p>
        </p:txBody>
      </p:sp>
      <p:pic>
        <p:nvPicPr>
          <p:cNvPr id="5" name="Picture 4">
            <a:extLst>
              <a:ext uri="{FF2B5EF4-FFF2-40B4-BE49-F238E27FC236}">
                <a16:creationId xmlns:a16="http://schemas.microsoft.com/office/drawing/2014/main" id="{5BE249D1-94E4-8244-BFA6-C2B881735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906" y="1569885"/>
            <a:ext cx="4159623" cy="5048816"/>
          </a:xfrm>
          <a:prstGeom prst="rect">
            <a:avLst/>
          </a:prstGeom>
        </p:spPr>
      </p:pic>
      <p:sp>
        <p:nvSpPr>
          <p:cNvPr id="6" name="TextBox 5">
            <a:extLst>
              <a:ext uri="{FF2B5EF4-FFF2-40B4-BE49-F238E27FC236}">
                <a16:creationId xmlns:a16="http://schemas.microsoft.com/office/drawing/2014/main" id="{E284B41C-4DAC-1B4C-901A-E1E3270454D9}"/>
              </a:ext>
            </a:extLst>
          </p:cNvPr>
          <p:cNvSpPr txBox="1"/>
          <p:nvPr/>
        </p:nvSpPr>
        <p:spPr>
          <a:xfrm>
            <a:off x="3271492" y="2435492"/>
            <a:ext cx="6145619" cy="3359061"/>
          </a:xfrm>
          <a:prstGeom prst="rect">
            <a:avLst/>
          </a:prstGeom>
          <a:noFill/>
        </p:spPr>
        <p:txBody>
          <a:bodyPr wrap="square" rtlCol="0">
            <a:spAutoFit/>
          </a:bodyPr>
          <a:lstStyle/>
          <a:p>
            <a:pPr algn="r">
              <a:lnSpc>
                <a:spcPct val="150000"/>
              </a:lnSpc>
            </a:pPr>
            <a:r>
              <a:rPr lang="en-GB" sz="2400"/>
              <a:t>Teacher and student interaction (46%)</a:t>
            </a:r>
            <a:endParaRPr lang="en-GB" sz="1200"/>
          </a:p>
          <a:p>
            <a:pPr algn="r">
              <a:lnSpc>
                <a:spcPct val="150000"/>
              </a:lnSpc>
            </a:pPr>
            <a:r>
              <a:rPr lang="en-GB" sz="2400"/>
              <a:t>Access and connectivity (15%)</a:t>
            </a:r>
          </a:p>
          <a:p>
            <a:pPr algn="r">
              <a:lnSpc>
                <a:spcPct val="150000"/>
              </a:lnSpc>
            </a:pPr>
            <a:r>
              <a:rPr lang="en-GB" sz="2400"/>
              <a:t>Structure and direction (9%)</a:t>
            </a:r>
          </a:p>
          <a:p>
            <a:pPr algn="r">
              <a:lnSpc>
                <a:spcPct val="150000"/>
              </a:lnSpc>
            </a:pPr>
            <a:r>
              <a:rPr lang="en-GB" sz="2400"/>
              <a:t>Students’ own learning environment (18%)</a:t>
            </a:r>
          </a:p>
          <a:p>
            <a:pPr algn="r">
              <a:lnSpc>
                <a:spcPct val="150000"/>
              </a:lnSpc>
            </a:pPr>
            <a:r>
              <a:rPr lang="en-GB" sz="2400"/>
              <a:t>Two-way peer-to-peer feedback (10%)</a:t>
            </a:r>
          </a:p>
          <a:p>
            <a:pPr algn="r">
              <a:lnSpc>
                <a:spcPct val="150000"/>
              </a:lnSpc>
            </a:pPr>
            <a:r>
              <a:rPr lang="en-GB" sz="2400"/>
              <a:t>Something else (share in the comments) (2%)</a:t>
            </a:r>
            <a:endParaRPr lang="en-US" sz="2400"/>
          </a:p>
        </p:txBody>
      </p:sp>
      <p:sp>
        <p:nvSpPr>
          <p:cNvPr id="7" name="Rectangle 6">
            <a:extLst>
              <a:ext uri="{FF2B5EF4-FFF2-40B4-BE49-F238E27FC236}">
                <a16:creationId xmlns:a16="http://schemas.microsoft.com/office/drawing/2014/main" id="{E636A0A8-A2AB-D748-A51F-F7AD8900A25F}"/>
              </a:ext>
            </a:extLst>
          </p:cNvPr>
          <p:cNvSpPr/>
          <p:nvPr/>
        </p:nvSpPr>
        <p:spPr>
          <a:xfrm>
            <a:off x="2402541" y="5934628"/>
            <a:ext cx="4912659" cy="87854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815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1629B5-AE73-554F-A0C4-362362A2CB4F}"/>
              </a:ext>
            </a:extLst>
          </p:cNvPr>
          <p:cNvSpPr txBox="1">
            <a:spLocks/>
          </p:cNvSpPr>
          <p:nvPr/>
        </p:nvSpPr>
        <p:spPr>
          <a:xfrm>
            <a:off x="596900" y="309667"/>
            <a:ext cx="10883900" cy="865774"/>
          </a:xfrm>
          <a:prstGeom prst="rect">
            <a:avLst/>
          </a:prstGeom>
        </p:spPr>
        <p:txBody>
          <a:bodyPr>
            <a:noAutofit/>
          </a:bodyPr>
          <a:lstStyle>
            <a:lvl1pPr algn="l" defTabSz="914354" rtl="0" eaLnBrk="1" latinLnBrk="0" hangingPunct="1">
              <a:lnSpc>
                <a:spcPct val="90000"/>
              </a:lnSpc>
              <a:spcBef>
                <a:spcPct val="0"/>
              </a:spcBef>
              <a:buNone/>
              <a:defRPr sz="4000" kern="1200">
                <a:solidFill>
                  <a:srgbClr val="F8652E"/>
                </a:solidFill>
                <a:latin typeface="+mj-lt"/>
                <a:ea typeface="+mj-ea"/>
                <a:cs typeface="+mj-cs"/>
              </a:defRPr>
            </a:lvl1pPr>
          </a:lstStyle>
          <a:p>
            <a:pPr algn="ctr"/>
            <a:r>
              <a:rPr lang="en-US" sz="3200" dirty="0">
                <a:solidFill>
                  <a:srgbClr val="C00000"/>
                </a:solidFill>
                <a:latin typeface="+mn-lt"/>
              </a:rPr>
              <a:t>Education professionals sharing learning designs on Padlet</a:t>
            </a:r>
          </a:p>
        </p:txBody>
      </p:sp>
      <p:pic>
        <p:nvPicPr>
          <p:cNvPr id="5" name="Picture 4">
            <a:extLst>
              <a:ext uri="{FF2B5EF4-FFF2-40B4-BE49-F238E27FC236}">
                <a16:creationId xmlns:a16="http://schemas.microsoft.com/office/drawing/2014/main" id="{3C8925CD-A435-454D-9499-FFF5489AB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407" y="1175441"/>
            <a:ext cx="8508885" cy="5682559"/>
          </a:xfrm>
          <a:prstGeom prst="rect">
            <a:avLst/>
          </a:prstGeom>
        </p:spPr>
      </p:pic>
    </p:spTree>
    <p:extLst>
      <p:ext uri="{BB962C8B-B14F-4D97-AF65-F5344CB8AC3E}">
        <p14:creationId xmlns:p14="http://schemas.microsoft.com/office/powerpoint/2010/main" val="1269903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86825CBF-10F9-8B4E-845A-73AF2CD68052}"/>
              </a:ext>
            </a:extLst>
          </p:cNvPr>
          <p:cNvSpPr txBox="1">
            <a:spLocks/>
          </p:cNvSpPr>
          <p:nvPr/>
        </p:nvSpPr>
        <p:spPr>
          <a:xfrm>
            <a:off x="6023985" y="2431420"/>
            <a:ext cx="5881145" cy="352114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spc="6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lvl="0"/>
            <a:r>
              <a:rPr lang="en-US" sz="2000">
                <a:solidFill>
                  <a:srgbClr val="C00000"/>
                </a:solidFill>
              </a:rPr>
              <a:t>Online pedagogy achieves student engagement through </a:t>
            </a:r>
          </a:p>
          <a:p>
            <a:pPr marL="342900" lvl="0" indent="-342900">
              <a:buFont typeface="Arial" panose="020B0604020202020204" pitchFamily="34" charset="0"/>
              <a:buChar char="•"/>
            </a:pPr>
            <a:r>
              <a:rPr lang="en-US" sz="2000">
                <a:solidFill>
                  <a:srgbClr val="C00000"/>
                </a:solidFill>
              </a:rPr>
              <a:t>active participation by individuals and small groups</a:t>
            </a:r>
          </a:p>
          <a:p>
            <a:pPr marL="342900" lvl="0" indent="-342900">
              <a:buFont typeface="Arial" panose="020B0604020202020204" pitchFamily="34" charset="0"/>
              <a:buChar char="•"/>
            </a:pPr>
            <a:r>
              <a:rPr lang="en-US" sz="2000">
                <a:solidFill>
                  <a:srgbClr val="C00000"/>
                </a:solidFill>
              </a:rPr>
              <a:t>different types of feedback, from self, peer, computer, and teacher</a:t>
            </a:r>
          </a:p>
          <a:p>
            <a:r>
              <a:rPr lang="en-US" sz="2000">
                <a:solidFill>
                  <a:srgbClr val="C00000"/>
                </a:solidFill>
              </a:rPr>
              <a:t>We now have the technologies to build community knowledge of how to manage engagement and equity online</a:t>
            </a:r>
            <a:endParaRPr lang="en-US" sz="700">
              <a:solidFill>
                <a:srgbClr val="4472C4"/>
              </a:solidFill>
            </a:endParaRPr>
          </a:p>
        </p:txBody>
      </p:sp>
      <p:sp>
        <p:nvSpPr>
          <p:cNvPr id="13" name="Title 3">
            <a:extLst>
              <a:ext uri="{FF2B5EF4-FFF2-40B4-BE49-F238E27FC236}">
                <a16:creationId xmlns:a16="http://schemas.microsoft.com/office/drawing/2014/main" id="{0FC7F6B9-33E9-7A48-AC60-AC511E7F373A}"/>
              </a:ext>
            </a:extLst>
          </p:cNvPr>
          <p:cNvSpPr txBox="1">
            <a:spLocks/>
          </p:cNvSpPr>
          <p:nvPr/>
        </p:nvSpPr>
        <p:spPr>
          <a:xfrm>
            <a:off x="6023985" y="660395"/>
            <a:ext cx="5698216" cy="1467883"/>
          </a:xfrm>
          <a:prstGeom prst="rect">
            <a:avLst/>
          </a:prstGeom>
          <a:solidFill>
            <a:schemeClr val="bg1"/>
          </a:solidFill>
        </p:spPr>
        <p:txBody>
          <a:bodyPr vert="horz" lIns="91440" tIns="0" rIns="91440" bIns="0" rtlCol="0" anchor="b" anchorCtr="0">
            <a:noAutofit/>
          </a:bodyPr>
          <a:lstStyle>
            <a:lvl1pPr algn="l" defTabSz="914400" rtl="0" eaLnBrk="1" latinLnBrk="0" hangingPunct="1">
              <a:lnSpc>
                <a:spcPct val="90000"/>
              </a:lnSpc>
              <a:spcBef>
                <a:spcPct val="0"/>
              </a:spcBef>
              <a:buNone/>
              <a:defRPr lang="en-US" sz="3600" b="0" kern="1200" baseline="0">
                <a:solidFill>
                  <a:schemeClr val="tx1">
                    <a:lumMod val="85000"/>
                    <a:lumOff val="15000"/>
                  </a:schemeClr>
                </a:solidFill>
                <a:latin typeface="+mj-lt"/>
                <a:ea typeface="+mn-ea"/>
                <a:cs typeface="+mn-cs"/>
              </a:defRPr>
            </a:lvl1pPr>
          </a:lstStyle>
          <a:p>
            <a:pPr lvl="0">
              <a:defRPr/>
            </a:pPr>
            <a:r>
              <a:rPr lang="en-US" sz="3200" b="1">
                <a:solidFill>
                  <a:srgbClr val="C00000"/>
                </a:solidFill>
              </a:rPr>
              <a:t>Online pedagogy, equity and engagement: a research-led approach</a:t>
            </a:r>
            <a:endParaRPr kumimoji="0" lang="en-GB" sz="3200" b="0" i="0" u="none" strike="noStrike" kern="1200" cap="none" spc="0" normalizeH="0" baseline="0" noProof="0">
              <a:ln>
                <a:noFill/>
              </a:ln>
              <a:solidFill>
                <a:srgbClr val="A5300F"/>
              </a:solidFill>
              <a:effectLst/>
              <a:uLnTx/>
              <a:uFillTx/>
              <a:latin typeface="Calibri Light" panose="020F0302020204030204"/>
              <a:ea typeface="+mn-ea"/>
              <a:cs typeface="+mn-cs"/>
            </a:endParaRPr>
          </a:p>
        </p:txBody>
      </p:sp>
      <p:cxnSp>
        <p:nvCxnSpPr>
          <p:cNvPr id="7" name="Straight Connector 6">
            <a:extLst>
              <a:ext uri="{FF2B5EF4-FFF2-40B4-BE49-F238E27FC236}">
                <a16:creationId xmlns:a16="http://schemas.microsoft.com/office/drawing/2014/main" id="{C143B8CC-0976-624F-83E8-2BA3B977C89E}"/>
              </a:ext>
            </a:extLst>
          </p:cNvPr>
          <p:cNvCxnSpPr/>
          <p:nvPr/>
        </p:nvCxnSpPr>
        <p:spPr>
          <a:xfrm>
            <a:off x="12113875" y="5537210"/>
            <a:ext cx="0" cy="1320791"/>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8" name="Shape 61">
            <a:extLst>
              <a:ext uri="{FF2B5EF4-FFF2-40B4-BE49-F238E27FC236}">
                <a16:creationId xmlns:a16="http://schemas.microsoft.com/office/drawing/2014/main" id="{C268991F-73A2-D84E-9841-314CD795001C}"/>
              </a:ext>
            </a:extLst>
          </p:cNvPr>
          <p:cNvSpPr/>
          <p:nvPr/>
        </p:nvSpPr>
        <p:spPr>
          <a:xfrm rot="16200000">
            <a:off x="-1548505" y="3225098"/>
            <a:ext cx="4216420" cy="407804"/>
          </a:xfrm>
          <a:prstGeom prst="rect">
            <a:avLst/>
          </a:prstGeom>
          <a:ln w="3175">
            <a:solidFill>
              <a:schemeClr val="accent1"/>
            </a:solidFill>
            <a:miter lim="400000"/>
          </a:ln>
          <a:extLst>
            <a:ext uri="{C572A759-6A51-4108-AA02-DFA0A04FC94B}">
              <ma14:wrappingTextBoxFlag xmlns:ma14="http://schemas.microsoft.com/office/mac/drawingml/2011/main" xmlns="" val="1"/>
            </a:ext>
          </a:extLst>
        </p:spPr>
        <p:txBody>
          <a:bodyPr wrap="square" lIns="19050" tIns="19050" rIns="19050" bIns="19050" anchor="ctr">
            <a:spAutoFit/>
          </a:bodyPr>
          <a:lstStyle/>
          <a:p>
            <a:pPr marL="0" indent="0" algn="ctr">
              <a:buFont typeface="Arial" panose="020B0604020202020204" pitchFamily="34" charset="0"/>
              <a:buNone/>
              <a:defRPr sz="3000">
                <a:solidFill>
                  <a:srgbClr val="3A3B39"/>
                </a:solidFill>
                <a:latin typeface="Bebas"/>
                <a:ea typeface="Bebas"/>
                <a:cs typeface="Bebas"/>
                <a:sym typeface="Bebas"/>
              </a:defRPr>
            </a:pPr>
            <a:r>
              <a:rPr lang="en-US" sz="2400" b="1" kern="1200" spc="600">
                <a:solidFill>
                  <a:schemeClr val="accent1"/>
                </a:solidFill>
                <a:latin typeface="+mn-lt"/>
                <a:ea typeface="+mn-ea"/>
                <a:cs typeface="+mn-cs"/>
                <a:sym typeface="Bebas"/>
              </a:rPr>
              <a:t>UCL Knowledge Lab</a:t>
            </a:r>
            <a:endParaRPr lang="en-US" sz="2400" b="1" i="0" spc="600">
              <a:solidFill>
                <a:schemeClr val="accent1"/>
              </a:solidFill>
              <a:latin typeface="+mn-lt"/>
              <a:cs typeface="Gill Sans" panose="020B0502020104020203" pitchFamily="34" charset="-79"/>
            </a:endParaRPr>
          </a:p>
        </p:txBody>
      </p:sp>
      <p:cxnSp>
        <p:nvCxnSpPr>
          <p:cNvPr id="10" name="Straight Connector 9">
            <a:extLst>
              <a:ext uri="{FF2B5EF4-FFF2-40B4-BE49-F238E27FC236}">
                <a16:creationId xmlns:a16="http://schemas.microsoft.com/office/drawing/2014/main" id="{D9F871D1-07E9-A94E-8B2F-65C3DFB7F0E3}"/>
              </a:ext>
            </a:extLst>
          </p:cNvPr>
          <p:cNvCxnSpPr/>
          <p:nvPr/>
        </p:nvCxnSpPr>
        <p:spPr>
          <a:xfrm>
            <a:off x="12113875" y="0"/>
            <a:ext cx="0" cy="1320791"/>
          </a:xfrm>
          <a:prstGeom prst="line">
            <a:avLst/>
          </a:prstGeom>
          <a:ln w="1905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15" name="Picture Placeholder 10">
            <a:extLst>
              <a:ext uri="{FF2B5EF4-FFF2-40B4-BE49-F238E27FC236}">
                <a16:creationId xmlns:a16="http://schemas.microsoft.com/office/drawing/2014/main" id="{4ECFA866-3425-2B4B-BFBA-0CD20C19CDF0}"/>
              </a:ext>
            </a:extLst>
          </p:cNvPr>
          <p:cNvPicPr>
            <a:picLocks noChangeAspect="1"/>
          </p:cNvPicPr>
          <p:nvPr/>
        </p:nvPicPr>
        <p:blipFill>
          <a:blip r:embed="rId3">
            <a:extLst>
              <a:ext uri="{28A0092B-C50C-407E-A947-70E740481C1C}">
                <a14:useLocalDpi xmlns:a14="http://schemas.microsoft.com/office/drawing/2010/main" val="0"/>
              </a:ext>
            </a:extLst>
          </a:blip>
          <a:srcRect l="10613" r="10613"/>
          <a:stretch>
            <a:fillRect/>
          </a:stretch>
        </p:blipFill>
        <p:spPr>
          <a:xfrm>
            <a:off x="1026776" y="0"/>
            <a:ext cx="5402083" cy="6858000"/>
          </a:xfrm>
          <a:custGeom>
            <a:avLst/>
            <a:gdLst>
              <a:gd name="connsiteX0" fmla="*/ 0 w 5402083"/>
              <a:gd name="connsiteY0" fmla="*/ 0 h 6858000"/>
              <a:gd name="connsiteX1" fmla="*/ 5401085 w 5402083"/>
              <a:gd name="connsiteY1" fmla="*/ 0 h 6858000"/>
              <a:gd name="connsiteX2" fmla="*/ 5355776 w 5402083"/>
              <a:gd name="connsiteY2" fmla="*/ 42971 h 6858000"/>
              <a:gd name="connsiteX3" fmla="*/ 3946012 w 5402083"/>
              <a:gd name="connsiteY3" fmla="*/ 3428527 h 6858000"/>
              <a:gd name="connsiteX4" fmla="*/ 5355776 w 5402083"/>
              <a:gd name="connsiteY4" fmla="*/ 6814084 h 6858000"/>
              <a:gd name="connsiteX5" fmla="*/ 5402083 w 5402083"/>
              <a:gd name="connsiteY5" fmla="*/ 6858000 h 6858000"/>
              <a:gd name="connsiteX6" fmla="*/ 0 w 540208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2083" h="6858000">
                <a:moveTo>
                  <a:pt x="0" y="0"/>
                </a:moveTo>
                <a:lnTo>
                  <a:pt x="5401085" y="0"/>
                </a:lnTo>
                <a:lnTo>
                  <a:pt x="5355776" y="42971"/>
                </a:lnTo>
                <a:cubicBezTo>
                  <a:pt x="4484752" y="909410"/>
                  <a:pt x="3946012" y="2106385"/>
                  <a:pt x="3946012" y="3428527"/>
                </a:cubicBezTo>
                <a:cubicBezTo>
                  <a:pt x="3946012" y="4750669"/>
                  <a:pt x="4484752" y="5947644"/>
                  <a:pt x="5355776" y="6814084"/>
                </a:cubicBezTo>
                <a:lnTo>
                  <a:pt x="5402083" y="6858000"/>
                </a:lnTo>
                <a:lnTo>
                  <a:pt x="0" y="6858000"/>
                </a:lnTo>
                <a:close/>
              </a:path>
            </a:pathLst>
          </a:custGeom>
          <a:solidFill>
            <a:schemeClr val="bg1">
              <a:lumMod val="95000"/>
            </a:schemeClr>
          </a:solidFill>
        </p:spPr>
      </p:pic>
    </p:spTree>
    <p:extLst>
      <p:ext uri="{BB962C8B-B14F-4D97-AF65-F5344CB8AC3E}">
        <p14:creationId xmlns:p14="http://schemas.microsoft.com/office/powerpoint/2010/main" val="4111438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animEffect transition="in" filter="wipe(left)">
                                      <p:cBhvr>
                                        <p:cTn id="11" dur="500"/>
                                        <p:tgtEl>
                                          <p:spTgt spid="1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4">
                                            <p:txEl>
                                              <p:pRg st="2" end="2"/>
                                            </p:txEl>
                                          </p:spTgt>
                                        </p:tgtEl>
                                        <p:attrNameLst>
                                          <p:attrName>style.visibility</p:attrName>
                                        </p:attrNameLst>
                                      </p:cBhvr>
                                      <p:to>
                                        <p:strVal val="visible"/>
                                      </p:to>
                                    </p:set>
                                    <p:animEffect transition="in" filter="wipe(left)">
                                      <p:cBhvr>
                                        <p:cTn id="16" dur="500"/>
                                        <p:tgtEl>
                                          <p:spTgt spid="1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wipe(left)">
                                      <p:cBhvr>
                                        <p:cTn id="21"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AF329471-66AE-574C-BEE4-205C80CD9522}"/>
              </a:ext>
            </a:extLst>
          </p:cNvPr>
          <p:cNvPicPr>
            <a:picLocks noGrp="1" noChangeAspect="1"/>
          </p:cNvPicPr>
          <p:nvPr>
            <p:ph type="pic" sz="quarter" idx="71"/>
          </p:nvPr>
        </p:nvPicPr>
        <p:blipFill>
          <a:blip r:embed="rId3">
            <a:duotone>
              <a:schemeClr val="accent1">
                <a:shade val="45000"/>
                <a:satMod val="135000"/>
              </a:schemeClr>
              <a:prstClr val="white"/>
            </a:duotone>
          </a:blip>
          <a:srcRect l="35339" r="35339"/>
          <a:stretch>
            <a:fillRect/>
          </a:stretch>
        </p:blipFill>
        <p:spPr>
          <a:xfrm>
            <a:off x="1" y="0"/>
            <a:ext cx="5197184" cy="6858000"/>
          </a:xfrm>
          <a:prstGeom prst="rect">
            <a:avLst/>
          </a:prstGeom>
        </p:spPr>
      </p:pic>
      <p:sp>
        <p:nvSpPr>
          <p:cNvPr id="4" name="Text Placeholder 3"/>
          <p:cNvSpPr>
            <a:spLocks noGrp="1"/>
          </p:cNvSpPr>
          <p:nvPr>
            <p:ph type="body" idx="13"/>
          </p:nvPr>
        </p:nvSpPr>
        <p:spPr>
          <a:xfrm>
            <a:off x="5910132" y="2717738"/>
            <a:ext cx="5275319" cy="1422524"/>
          </a:xfrm>
        </p:spPr>
        <p:txBody>
          <a:bodyPr/>
          <a:lstStyle/>
          <a:p>
            <a:pPr lvl="0"/>
            <a:r>
              <a:rPr lang="en-US" sz="3200">
                <a:solidFill>
                  <a:srgbClr val="C00000"/>
                </a:solidFill>
              </a:rPr>
              <a:t>How does online pedagogy achieve student engagement?</a:t>
            </a:r>
          </a:p>
        </p:txBody>
      </p:sp>
    </p:spTree>
    <p:extLst>
      <p:ext uri="{BB962C8B-B14F-4D97-AF65-F5344CB8AC3E}">
        <p14:creationId xmlns:p14="http://schemas.microsoft.com/office/powerpoint/2010/main" val="564492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A69764-BBB6-B94C-A80A-17BF8B21FF0D}"/>
              </a:ext>
            </a:extLst>
          </p:cNvPr>
          <p:cNvSpPr>
            <a:spLocks noGrp="1"/>
          </p:cNvSpPr>
          <p:nvPr>
            <p:ph type="title"/>
          </p:nvPr>
        </p:nvSpPr>
        <p:spPr>
          <a:xfrm>
            <a:off x="1104900" y="603661"/>
            <a:ext cx="10248899" cy="703279"/>
          </a:xfrm>
        </p:spPr>
        <p:txBody>
          <a:bodyPr>
            <a:normAutofit/>
          </a:bodyPr>
          <a:lstStyle/>
          <a:p>
            <a:r>
              <a:rPr lang="en-US">
                <a:solidFill>
                  <a:srgbClr val="C00000"/>
                </a:solidFill>
              </a:rPr>
              <a:t>What counts as high quality learning? </a:t>
            </a:r>
          </a:p>
        </p:txBody>
      </p:sp>
      <p:sp>
        <p:nvSpPr>
          <p:cNvPr id="2" name="Content Placeholder 1">
            <a:extLst>
              <a:ext uri="{FF2B5EF4-FFF2-40B4-BE49-F238E27FC236}">
                <a16:creationId xmlns:a16="http://schemas.microsoft.com/office/drawing/2014/main" id="{64116634-809F-BB4C-8C76-9B15D70FD900}"/>
              </a:ext>
            </a:extLst>
          </p:cNvPr>
          <p:cNvSpPr>
            <a:spLocks noGrp="1"/>
          </p:cNvSpPr>
          <p:nvPr>
            <p:ph idx="1"/>
          </p:nvPr>
        </p:nvSpPr>
        <p:spPr>
          <a:xfrm>
            <a:off x="1104900" y="1849437"/>
            <a:ext cx="10351994" cy="4445650"/>
          </a:xfrm>
        </p:spPr>
        <p:txBody>
          <a:bodyPr>
            <a:noAutofit/>
          </a:bodyPr>
          <a:lstStyle/>
          <a:p>
            <a:pPr marL="0" indent="0">
              <a:buNone/>
            </a:pPr>
            <a:r>
              <a:rPr lang="en-US">
                <a:solidFill>
                  <a:srgbClr val="4472C4"/>
                </a:solidFill>
              </a:rPr>
              <a:t>The Conversational Framework</a:t>
            </a:r>
          </a:p>
          <a:p>
            <a:pPr marL="0" indent="0">
              <a:buNone/>
            </a:pPr>
            <a:endParaRPr lang="en-US" sz="2400"/>
          </a:p>
          <a:p>
            <a:pPr marL="0" indent="0">
              <a:buNone/>
            </a:pPr>
            <a:r>
              <a:rPr lang="en-US" sz="2400"/>
              <a:t>Derived from theories and research on learning and teaching </a:t>
            </a:r>
            <a:r>
              <a:rPr lang="en-US" sz="2000"/>
              <a:t>(</a:t>
            </a:r>
            <a:r>
              <a:rPr lang="en-US" sz="2000" err="1"/>
              <a:t>Laurillard</a:t>
            </a:r>
            <a:r>
              <a:rPr lang="en-US" sz="2000"/>
              <a:t>, 2002, 2012)</a:t>
            </a:r>
            <a:br>
              <a:rPr lang="en-US" sz="2400"/>
            </a:br>
            <a:endParaRPr lang="en-US" sz="2400"/>
          </a:p>
          <a:p>
            <a:pPr marL="0" indent="0">
              <a:buNone/>
            </a:pPr>
            <a:r>
              <a:rPr lang="en-US" sz="2400"/>
              <a:t>To represent the teaching-learning process as</a:t>
            </a:r>
          </a:p>
          <a:p>
            <a:r>
              <a:rPr lang="en-US" sz="2400"/>
              <a:t>a series of iterative exchanges </a:t>
            </a:r>
          </a:p>
          <a:p>
            <a:r>
              <a:rPr lang="en-US" sz="2400"/>
              <a:t>between the learner and a ‘teacher’ and </a:t>
            </a:r>
          </a:p>
          <a:p>
            <a:r>
              <a:rPr lang="en-US" sz="2400"/>
              <a:t>between a learner and their peers</a:t>
            </a:r>
          </a:p>
          <a:p>
            <a:r>
              <a:rPr lang="en-US" sz="2400"/>
              <a:t>at two levels of concepts and practices</a:t>
            </a:r>
          </a:p>
          <a:p>
            <a:pPr marL="0" indent="0">
              <a:buNone/>
            </a:pPr>
            <a:endParaRPr lang="en-US" sz="2400"/>
          </a:p>
        </p:txBody>
      </p:sp>
      <p:pic>
        <p:nvPicPr>
          <p:cNvPr id="5" name="Picture 4">
            <a:extLst>
              <a:ext uri="{FF2B5EF4-FFF2-40B4-BE49-F238E27FC236}">
                <a16:creationId xmlns:a16="http://schemas.microsoft.com/office/drawing/2014/main" id="{FFC3DF95-BA13-9247-9446-27EDE1837CCD}"/>
              </a:ext>
            </a:extLst>
          </p:cNvPr>
          <p:cNvPicPr>
            <a:picLocks noChangeAspect="1"/>
          </p:cNvPicPr>
          <p:nvPr/>
        </p:nvPicPr>
        <p:blipFill>
          <a:blip r:embed="rId3"/>
          <a:stretch>
            <a:fillRect/>
          </a:stretch>
        </p:blipFill>
        <p:spPr>
          <a:xfrm>
            <a:off x="6974120" y="3702036"/>
            <a:ext cx="4328885" cy="2200353"/>
          </a:xfrm>
          <a:prstGeom prst="rect">
            <a:avLst/>
          </a:prstGeom>
        </p:spPr>
      </p:pic>
    </p:spTree>
    <p:extLst>
      <p:ext uri="{BB962C8B-B14F-4D97-AF65-F5344CB8AC3E}">
        <p14:creationId xmlns:p14="http://schemas.microsoft.com/office/powerpoint/2010/main" val="23794218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 name="TextBox 59"/>
          <p:cNvSpPr txBox="1"/>
          <p:nvPr/>
        </p:nvSpPr>
        <p:spPr>
          <a:xfrm>
            <a:off x="0" y="0"/>
            <a:ext cx="121920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What does it take to learn in formal education?</a:t>
            </a:r>
          </a:p>
        </p:txBody>
      </p:sp>
      <p:sp>
        <p:nvSpPr>
          <p:cNvPr id="86" name="Rounded Rectangle 85"/>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3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92"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93"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94"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28" name="Curved Connector 27"/>
          <p:cNvCxnSpPr>
            <a:stCxn id="92" idx="2"/>
            <a:endCxn id="35" idx="2"/>
          </p:cNvCxnSpPr>
          <p:nvPr/>
        </p:nvCxnSpPr>
        <p:spPr>
          <a:xfrm rot="5400000">
            <a:off x="6121924"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29" name="Curved Connector 135"/>
          <p:cNvCxnSpPr>
            <a:stCxn id="35" idx="0"/>
            <a:endCxn id="92" idx="0"/>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8" name="Curved Connector 37"/>
          <p:cNvCxnSpPr>
            <a:stCxn id="94" idx="2"/>
            <a:endCxn id="93" idx="2"/>
          </p:cNvCxnSpPr>
          <p:nvPr/>
        </p:nvCxnSpPr>
        <p:spPr>
          <a:xfrm rot="5400000">
            <a:off x="6121924"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9" name="Curved Connector 135"/>
          <p:cNvCxnSpPr>
            <a:stCxn id="93" idx="0"/>
            <a:endCxn id="94" idx="0"/>
          </p:cNvCxnSpPr>
          <p:nvPr/>
        </p:nvCxnSpPr>
        <p:spPr>
          <a:xfrm rot="16200000" flipH="1">
            <a:off x="6121922" y="426737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49" name="Curved Connector 48"/>
          <p:cNvCxnSpPr>
            <a:stCxn id="93" idx="1"/>
            <a:endCxn id="35" idx="1"/>
          </p:cNvCxnSpPr>
          <p:nvPr/>
        </p:nvCxnSpPr>
        <p:spPr>
          <a:xfrm rot="10800000">
            <a:off x="5475464" y="2357332"/>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1" name="Curved Connector 135"/>
          <p:cNvCxnSpPr>
            <a:stCxn id="92" idx="3"/>
            <a:endCxn id="94" idx="3"/>
          </p:cNvCxnSpPr>
          <p:nvPr/>
        </p:nvCxnSpPr>
        <p:spPr>
          <a:xfrm>
            <a:off x="6816079" y="2357333"/>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3" name="AutoShape 3" descr="10%"/>
          <p:cNvSpPr>
            <a:spLocks noChangeArrowheads="1"/>
          </p:cNvSpPr>
          <p:nvPr/>
        </p:nvSpPr>
        <p:spPr bwMode="auto">
          <a:xfrm>
            <a:off x="5260703" y="1972762"/>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141"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Tree>
    <p:custDataLst>
      <p:tags r:id="rId1"/>
    </p:custDataLst>
    <p:extLst>
      <p:ext uri="{BB962C8B-B14F-4D97-AF65-F5344CB8AC3E}">
        <p14:creationId xmlns:p14="http://schemas.microsoft.com/office/powerpoint/2010/main" val="3969198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right)">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childTnLst>
                          </p:cTn>
                        </p:par>
                        <p:par>
                          <p:cTn id="25" fill="hold">
                            <p:stCondLst>
                              <p:cond delay="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1500"/>
                            </p:stCondLst>
                            <p:childTnLst>
                              <p:par>
                                <p:cTn id="34" presetID="22" presetClass="entr" presetSubtype="2" fill="hold"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right)">
                                      <p:cBhvr>
                                        <p:cTn id="36" dur="500"/>
                                        <p:tgtEl>
                                          <p:spTgt spid="3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wipe(up)">
                                      <p:cBhvr>
                                        <p:cTn id="41" dur="500"/>
                                        <p:tgtEl>
                                          <p:spTgt spid="51"/>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wipe(down)">
                                      <p:cBhvr>
                                        <p:cTn id="45" dur="500"/>
                                        <p:tgtEl>
                                          <p:spTgt spid="49"/>
                                        </p:tgtEl>
                                      </p:cBhvr>
                                    </p:animEffect>
                                  </p:childTnLst>
                                </p:cTn>
                              </p:par>
                            </p:childTnLst>
                          </p:cTn>
                        </p:par>
                        <p:par>
                          <p:cTn id="46" fill="hold">
                            <p:stCondLst>
                              <p:cond delay="1000"/>
                            </p:stCondLst>
                            <p:childTnLst>
                              <p:par>
                                <p:cTn id="47" presetID="22" presetClass="entr" presetSubtype="1"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up)">
                                      <p:cBhvr>
                                        <p:cTn id="49" dur="500"/>
                                        <p:tgtEl>
                                          <p:spTgt spid="51"/>
                                        </p:tgtEl>
                                      </p:cBhvr>
                                    </p:animEffect>
                                  </p:childTnLst>
                                </p:cTn>
                              </p:par>
                            </p:childTnLst>
                          </p:cTn>
                        </p:par>
                        <p:par>
                          <p:cTn id="50" fill="hold">
                            <p:stCondLst>
                              <p:cond delay="1500"/>
                            </p:stCondLst>
                            <p:childTnLst>
                              <p:par>
                                <p:cTn id="51" presetID="22" presetClass="entr" presetSubtype="4"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wipe(down)">
                                      <p:cBhvr>
                                        <p:cTn id="5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0" name="TextBox 59"/>
          <p:cNvSpPr txBox="1"/>
          <p:nvPr/>
        </p:nvSpPr>
        <p:spPr>
          <a:xfrm>
            <a:off x="1514500" y="0"/>
            <a:ext cx="91440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What does it take to learn in formal education?</a:t>
            </a: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sp>
        <p:nvSpPr>
          <p:cNvPr id="66" name="TextBox 65"/>
          <p:cNvSpPr txBox="1"/>
          <p:nvPr/>
        </p:nvSpPr>
        <p:spPr>
          <a:xfrm>
            <a:off x="3193882" y="1907177"/>
            <a:ext cx="2045647"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Teacher communication cycle</a:t>
            </a:r>
          </a:p>
        </p:txBody>
      </p:sp>
      <p:sp>
        <p:nvSpPr>
          <p:cNvPr id="68" name="TextBox 67"/>
          <p:cNvSpPr txBox="1"/>
          <p:nvPr/>
        </p:nvSpPr>
        <p:spPr>
          <a:xfrm>
            <a:off x="7105028" y="1907177"/>
            <a:ext cx="1982339"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Peer communication cycle</a:t>
            </a:r>
          </a:p>
        </p:txBody>
      </p:sp>
      <p:sp>
        <p:nvSpPr>
          <p:cNvPr id="75" name="TextBox 74"/>
          <p:cNvSpPr txBox="1"/>
          <p:nvPr/>
        </p:nvSpPr>
        <p:spPr>
          <a:xfrm>
            <a:off x="3289907" y="4591502"/>
            <a:ext cx="1853594"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Teacher modelling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cycle</a:t>
            </a:r>
          </a:p>
        </p:txBody>
      </p:sp>
      <p:sp>
        <p:nvSpPr>
          <p:cNvPr id="76" name="TextBox 75"/>
          <p:cNvSpPr txBox="1"/>
          <p:nvPr/>
        </p:nvSpPr>
        <p:spPr>
          <a:xfrm>
            <a:off x="7087210" y="4578801"/>
            <a:ext cx="2019184" cy="923330"/>
          </a:xfrm>
          <a:prstGeom prst="rect">
            <a:avLst/>
          </a:prstGeom>
          <a:noFill/>
        </p:spPr>
        <p:txBody>
          <a:bodyPr wrap="square" lIns="91438" tIns="45720" rIns="91438" bIns="45720" rtlCol="0">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Peer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err="1">
                <a:ln>
                  <a:noFill/>
                </a:ln>
                <a:solidFill>
                  <a:srgbClr val="1F497D"/>
                </a:solidFill>
                <a:effectLst/>
                <a:uLnTx/>
                <a:uFillTx/>
                <a:latin typeface="Arial" charset="0"/>
                <a:ea typeface="ＭＳ Ｐゴシック" charset="-128"/>
                <a:cs typeface="ＭＳ Ｐゴシック" charset="-128"/>
              </a:rPr>
              <a:t>modelling</a:t>
            </a: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 </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F497D"/>
                </a:solidFill>
                <a:effectLst/>
                <a:uLnTx/>
                <a:uFillTx/>
                <a:latin typeface="Arial" charset="0"/>
                <a:ea typeface="ＭＳ Ｐゴシック" charset="-128"/>
                <a:cs typeface="ＭＳ Ｐゴシック" charset="-128"/>
              </a:rPr>
              <a:t>cycle</a:t>
            </a:r>
          </a:p>
        </p:txBody>
      </p: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cxnSp>
        <p:nvCxnSpPr>
          <p:cNvPr id="29" name="AutoShape 8">
            <a:extLst>
              <a:ext uri="{FF2B5EF4-FFF2-40B4-BE49-F238E27FC236}">
                <a16:creationId xmlns:a16="http://schemas.microsoft.com/office/drawing/2014/main" id="{54F95F02-0B75-0C42-A64F-E4431443A5D0}"/>
              </a:ext>
            </a:extLst>
          </p:cNvPr>
          <p:cNvCxnSpPr>
            <a:cxnSpLocks noChangeShapeType="1"/>
          </p:cNvCxnSpPr>
          <p:nvPr/>
        </p:nvCxnSpPr>
        <p:spPr bwMode="auto">
          <a:xfrm rot="5400000" flipH="1">
            <a:off x="8126190" y="1129905"/>
            <a:ext cx="17484" cy="3237338"/>
          </a:xfrm>
          <a:prstGeom prst="curvedConnector3">
            <a:avLst>
              <a:gd name="adj1" fmla="val -1307481"/>
            </a:avLst>
          </a:prstGeom>
          <a:noFill/>
          <a:ln w="12700" cmpd="dbl">
            <a:solidFill>
              <a:schemeClr val="tx1"/>
            </a:solidFill>
            <a:round/>
            <a:headEnd/>
            <a:tailEnd type="triangle" w="med" len="sm"/>
          </a:ln>
          <a:effectLst/>
        </p:spPr>
      </p:cxnSp>
      <p:cxnSp>
        <p:nvCxnSpPr>
          <p:cNvPr id="30" name="AutoShape 8">
            <a:extLst>
              <a:ext uri="{FF2B5EF4-FFF2-40B4-BE49-F238E27FC236}">
                <a16:creationId xmlns:a16="http://schemas.microsoft.com/office/drawing/2014/main" id="{52F3628F-1359-484A-BE76-A748623F14D5}"/>
              </a:ext>
            </a:extLst>
          </p:cNvPr>
          <p:cNvCxnSpPr>
            <a:cxnSpLocks noChangeShapeType="1"/>
          </p:cNvCxnSpPr>
          <p:nvPr/>
        </p:nvCxnSpPr>
        <p:spPr bwMode="auto">
          <a:xfrm rot="5400000" flipH="1">
            <a:off x="8056516" y="3821917"/>
            <a:ext cx="22431" cy="3263367"/>
          </a:xfrm>
          <a:prstGeom prst="curvedConnector3">
            <a:avLst>
              <a:gd name="adj1" fmla="val -1019125"/>
            </a:avLst>
          </a:prstGeom>
          <a:noFill/>
          <a:ln w="12700" cmpd="dbl">
            <a:solidFill>
              <a:schemeClr val="tx1"/>
            </a:solidFill>
            <a:round/>
            <a:headEnd/>
            <a:tailEnd type="triangle" w="med" len="sm"/>
          </a:ln>
          <a:effectLst/>
        </p:spPr>
      </p:cxnSp>
      <p:cxnSp>
        <p:nvCxnSpPr>
          <p:cNvPr id="31" name="AutoShape 8">
            <a:extLst>
              <a:ext uri="{FF2B5EF4-FFF2-40B4-BE49-F238E27FC236}">
                <a16:creationId xmlns:a16="http://schemas.microsoft.com/office/drawing/2014/main" id="{569B5A37-D796-A542-A7B2-59F59F80B398}"/>
              </a:ext>
            </a:extLst>
          </p:cNvPr>
          <p:cNvCxnSpPr>
            <a:cxnSpLocks noChangeShapeType="1"/>
          </p:cNvCxnSpPr>
          <p:nvPr/>
        </p:nvCxnSpPr>
        <p:spPr bwMode="auto">
          <a:xfrm rot="16200000" flipH="1">
            <a:off x="8121002" y="3046611"/>
            <a:ext cx="1830" cy="3263367"/>
          </a:xfrm>
          <a:prstGeom prst="curvedConnector3">
            <a:avLst>
              <a:gd name="adj1" fmla="val -12491803"/>
            </a:avLst>
          </a:prstGeom>
          <a:noFill/>
          <a:ln w="12700" cmpd="dbl">
            <a:solidFill>
              <a:schemeClr val="tx1"/>
            </a:solidFill>
            <a:round/>
            <a:headEnd/>
            <a:tailEnd type="triangle" w="med" len="sm"/>
          </a:ln>
          <a:effectLst/>
        </p:spPr>
      </p:cxnSp>
      <p:cxnSp>
        <p:nvCxnSpPr>
          <p:cNvPr id="32" name="AutoShape 33">
            <a:extLst>
              <a:ext uri="{FF2B5EF4-FFF2-40B4-BE49-F238E27FC236}">
                <a16:creationId xmlns:a16="http://schemas.microsoft.com/office/drawing/2014/main" id="{622FAD53-B08A-6443-9380-F2251746940A}"/>
              </a:ext>
            </a:extLst>
          </p:cNvPr>
          <p:cNvCxnSpPr>
            <a:cxnSpLocks noChangeShapeType="1"/>
          </p:cNvCxnSpPr>
          <p:nvPr/>
        </p:nvCxnSpPr>
        <p:spPr bwMode="auto">
          <a:xfrm rot="5400000" flipH="1" flipV="1">
            <a:off x="4144212" y="3059838"/>
            <a:ext cx="1830" cy="3236910"/>
          </a:xfrm>
          <a:prstGeom prst="curvedConnector3">
            <a:avLst>
              <a:gd name="adj1" fmla="val 12591803"/>
            </a:avLst>
          </a:prstGeom>
          <a:noFill/>
          <a:ln w="12700" cap="flat" cmpd="dbl" algn="ctr">
            <a:solidFill>
              <a:schemeClr val="tx1"/>
            </a:solidFill>
            <a:prstDash val="solid"/>
            <a:round/>
            <a:headEnd type="none" w="med" len="med"/>
            <a:tailEnd type="triangle" w="med" len="sm"/>
          </a:ln>
          <a:effectLst/>
        </p:spPr>
      </p:cxnSp>
      <p:cxnSp>
        <p:nvCxnSpPr>
          <p:cNvPr id="33" name="Curved Connector 32">
            <a:extLst>
              <a:ext uri="{FF2B5EF4-FFF2-40B4-BE49-F238E27FC236}">
                <a16:creationId xmlns:a16="http://schemas.microsoft.com/office/drawing/2014/main" id="{519A57F7-D8C2-2445-811D-9B584B781A31}"/>
              </a:ext>
            </a:extLst>
          </p:cNvPr>
          <p:cNvCxnSpPr/>
          <p:nvPr/>
        </p:nvCxnSpPr>
        <p:spPr>
          <a:xfrm rot="5400000">
            <a:off x="4133913" y="3835143"/>
            <a:ext cx="22431" cy="3236910"/>
          </a:xfrm>
          <a:prstGeom prst="curvedConnector3">
            <a:avLst>
              <a:gd name="adj1" fmla="val 1119125"/>
            </a:avLst>
          </a:prstGeom>
          <a:ln w="12700" cap="flat" cmpd="dbl"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4" name="AutoShape 8">
            <a:extLst>
              <a:ext uri="{FF2B5EF4-FFF2-40B4-BE49-F238E27FC236}">
                <a16:creationId xmlns:a16="http://schemas.microsoft.com/office/drawing/2014/main" id="{E4ADCD36-34C1-4140-A4C7-A32840D7BE51}"/>
              </a:ext>
            </a:extLst>
          </p:cNvPr>
          <p:cNvCxnSpPr>
            <a:cxnSpLocks noChangeShapeType="1"/>
          </p:cNvCxnSpPr>
          <p:nvPr/>
        </p:nvCxnSpPr>
        <p:spPr bwMode="auto">
          <a:xfrm rot="5400000" flipH="1" flipV="1">
            <a:off x="8133375" y="354600"/>
            <a:ext cx="3117" cy="3237338"/>
          </a:xfrm>
          <a:prstGeom prst="curvedConnector3">
            <a:avLst>
              <a:gd name="adj1" fmla="val 7433975"/>
            </a:avLst>
          </a:prstGeom>
          <a:noFill/>
          <a:ln w="12700" cmpd="dbl">
            <a:solidFill>
              <a:schemeClr val="tx1"/>
            </a:solidFill>
            <a:round/>
            <a:headEnd/>
            <a:tailEnd type="triangle" w="med" len="sm"/>
          </a:ln>
          <a:effectLst/>
        </p:spPr>
      </p:cxnSp>
      <p:cxnSp>
        <p:nvCxnSpPr>
          <p:cNvPr id="35" name="Curved Connector 34">
            <a:extLst>
              <a:ext uri="{FF2B5EF4-FFF2-40B4-BE49-F238E27FC236}">
                <a16:creationId xmlns:a16="http://schemas.microsoft.com/office/drawing/2014/main" id="{F5A68BB4-DCB2-074C-8009-C90B8B2C1580}"/>
              </a:ext>
            </a:extLst>
          </p:cNvPr>
          <p:cNvCxnSpPr/>
          <p:nvPr/>
        </p:nvCxnSpPr>
        <p:spPr>
          <a:xfrm rot="5400000">
            <a:off x="4189507" y="1157214"/>
            <a:ext cx="17484" cy="3182725"/>
          </a:xfrm>
          <a:prstGeom prst="curvedConnector3">
            <a:avLst>
              <a:gd name="adj1" fmla="val 1407481"/>
            </a:avLst>
          </a:prstGeom>
          <a:ln w="12700" cap="flat" cmpd="dbl"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37" name="Curved Connector 135">
            <a:extLst>
              <a:ext uri="{FF2B5EF4-FFF2-40B4-BE49-F238E27FC236}">
                <a16:creationId xmlns:a16="http://schemas.microsoft.com/office/drawing/2014/main" id="{DB2F63B2-5AEF-744B-B310-6510AC0604CC}"/>
              </a:ext>
            </a:extLst>
          </p:cNvPr>
          <p:cNvCxnSpPr/>
          <p:nvPr/>
        </p:nvCxnSpPr>
        <p:spPr>
          <a:xfrm rot="16200000" flipH="1">
            <a:off x="4196690" y="381908"/>
            <a:ext cx="3117" cy="3182725"/>
          </a:xfrm>
          <a:prstGeom prst="curvedConnector3">
            <a:avLst>
              <a:gd name="adj1" fmla="val -7333975"/>
            </a:avLst>
          </a:prstGeom>
          <a:ln w="12700" cap="flat" cmpd="dbl" algn="ctr">
            <a:solidFill>
              <a:schemeClr val="tx1"/>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27" name="AutoShape 4" descr="90%">
            <a:extLst>
              <a:ext uri="{FF2B5EF4-FFF2-40B4-BE49-F238E27FC236}">
                <a16:creationId xmlns:a16="http://schemas.microsoft.com/office/drawing/2014/main" id="{2A72E02F-81C8-934B-BAB7-A083C8F997DA}"/>
              </a:ext>
            </a:extLst>
          </p:cNvPr>
          <p:cNvSpPr>
            <a:spLocks noChangeArrowheads="1"/>
          </p:cNvSpPr>
          <p:nvPr/>
        </p:nvSpPr>
        <p:spPr bwMode="auto">
          <a:xfrm>
            <a:off x="1676400" y="4668016"/>
            <a:ext cx="1752600" cy="785604"/>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Calibri"/>
                <a:ea typeface="ＭＳ Ｐゴシック" charset="-128"/>
                <a:cs typeface="ＭＳ Ｐゴシック" charset="-128"/>
              </a:rPr>
              <a:t>Decision-making game</a:t>
            </a:r>
          </a:p>
        </p:txBody>
      </p:sp>
      <p:sp>
        <p:nvSpPr>
          <p:cNvPr id="28" name="AutoShape 4" descr="90%">
            <a:extLst>
              <a:ext uri="{FF2B5EF4-FFF2-40B4-BE49-F238E27FC236}">
                <a16:creationId xmlns:a16="http://schemas.microsoft.com/office/drawing/2014/main" id="{D310A7BA-178F-2B42-9129-1B16F284410A}"/>
              </a:ext>
            </a:extLst>
          </p:cNvPr>
          <p:cNvSpPr>
            <a:spLocks noChangeArrowheads="1"/>
          </p:cNvSpPr>
          <p:nvPr/>
        </p:nvSpPr>
        <p:spPr bwMode="auto">
          <a:xfrm>
            <a:off x="1689878" y="4671278"/>
            <a:ext cx="1752600" cy="78648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no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C00000"/>
                </a:solidFill>
                <a:effectLst/>
                <a:uLnTx/>
                <a:uFillTx/>
                <a:latin typeface="Calibri"/>
                <a:ea typeface="ＭＳ Ｐゴシック" charset="-128"/>
                <a:cs typeface="ＭＳ Ｐゴシック" charset="-128"/>
              </a:rPr>
              <a:t>Mock election</a:t>
            </a:r>
          </a:p>
        </p:txBody>
      </p:sp>
    </p:spTree>
    <p:custDataLst>
      <p:tags r:id="rId1"/>
    </p:custDataLst>
    <p:extLst>
      <p:ext uri="{BB962C8B-B14F-4D97-AF65-F5344CB8AC3E}">
        <p14:creationId xmlns:p14="http://schemas.microsoft.com/office/powerpoint/2010/main" val="7230115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0" name="TextBox 59"/>
          <p:cNvSpPr txBox="1"/>
          <p:nvPr/>
        </p:nvSpPr>
        <p:spPr>
          <a:xfrm>
            <a:off x="1514500" y="0"/>
            <a:ext cx="91440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Types of learning mapped to the framework</a:t>
            </a: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cxnSp>
        <p:nvCxnSpPr>
          <p:cNvPr id="57" name="Curved Connector 135"/>
          <p:cNvCxnSpPr>
            <a:stCxn id="36" idx="0"/>
          </p:cNvCxnSpPr>
          <p:nvPr/>
        </p:nvCxnSpPr>
        <p:spPr>
          <a:xfrm rot="5400000" flipH="1" flipV="1">
            <a:off x="4198105" y="380195"/>
            <a:ext cx="313" cy="3182724"/>
          </a:xfrm>
          <a:prstGeom prst="curvedConnector3">
            <a:avLst>
              <a:gd name="adj1" fmla="val 73135144"/>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59" name="Round Single Corner Rectangle 58"/>
          <p:cNvSpPr/>
          <p:nvPr/>
        </p:nvSpPr>
        <p:spPr>
          <a:xfrm>
            <a:off x="3359700" y="1315368"/>
            <a:ext cx="1754124" cy="576064"/>
          </a:xfrm>
          <a:prstGeom prst="round1Rect">
            <a:avLst/>
          </a:prstGeom>
          <a:gradFill flip="none" rotWithShape="1">
            <a:gsLst>
              <a:gs pos="93000">
                <a:srgbClr val="88D9FF"/>
              </a:gs>
              <a:gs pos="0">
                <a:srgbClr val="FFFFFF"/>
              </a:gs>
            </a:gsLst>
            <a:path path="circle">
              <a:fillToRect l="50000" t="50000" r="50000" b="50000"/>
            </a:path>
            <a:tileRect/>
          </a:gradFill>
          <a:ln>
            <a:solidFill>
              <a:schemeClr val="accent1"/>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Acquiring</a:t>
            </a:r>
          </a:p>
        </p:txBody>
      </p: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79" name="Curved Connector 135"/>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2" name="TextBox 1">
            <a:extLst>
              <a:ext uri="{FF2B5EF4-FFF2-40B4-BE49-F238E27FC236}">
                <a16:creationId xmlns:a16="http://schemas.microsoft.com/office/drawing/2014/main" id="{7AF814BE-C262-1E4C-A35F-A2B9A5450BB1}"/>
              </a:ext>
            </a:extLst>
          </p:cNvPr>
          <p:cNvSpPr txBox="1"/>
          <p:nvPr/>
        </p:nvSpPr>
        <p:spPr>
          <a:xfrm>
            <a:off x="4135292" y="6247542"/>
            <a:ext cx="390241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Learning through ‘acquisition’</a:t>
            </a:r>
          </a:p>
        </p:txBody>
      </p:sp>
    </p:spTree>
    <p:custDataLst>
      <p:tags r:id="rId1"/>
    </p:custDataLst>
    <p:extLst>
      <p:ext uri="{BB962C8B-B14F-4D97-AF65-F5344CB8AC3E}">
        <p14:creationId xmlns:p14="http://schemas.microsoft.com/office/powerpoint/2010/main" val="693502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wipe(left)">
                                      <p:cBhvr>
                                        <p:cTn id="11" dur="500"/>
                                        <p:tgtEl>
                                          <p:spTgt spid="7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left)">
                                      <p:cBhvr>
                                        <p:cTn id="16" dur="500"/>
                                        <p:tgtEl>
                                          <p:spTgt spid="79"/>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left)">
                                      <p:cBhvr>
                                        <p:cTn id="20"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cxnSp>
        <p:nvCxnSpPr>
          <p:cNvPr id="54" name="Curved Connector 53"/>
          <p:cNvCxnSpPr>
            <a:endCxn id="36" idx="2"/>
          </p:cNvCxnSpPr>
          <p:nvPr/>
        </p:nvCxnSpPr>
        <p:spPr>
          <a:xfrm rot="5400000">
            <a:off x="4191238" y="1158942"/>
            <a:ext cx="14049" cy="3182724"/>
          </a:xfrm>
          <a:prstGeom prst="curvedConnector3">
            <a:avLst>
              <a:gd name="adj1" fmla="val 1727162"/>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57" name="Curved Connector 135"/>
          <p:cNvCxnSpPr>
            <a:stCxn id="36" idx="0"/>
          </p:cNvCxnSpPr>
          <p:nvPr/>
        </p:nvCxnSpPr>
        <p:spPr>
          <a:xfrm rot="5400000" flipH="1" flipV="1">
            <a:off x="4198105" y="380195"/>
            <a:ext cx="313" cy="3182724"/>
          </a:xfrm>
          <a:prstGeom prst="curvedConnector3">
            <a:avLst>
              <a:gd name="adj1" fmla="val 73135144"/>
            </a:avLst>
          </a:prstGeom>
          <a:ln w="38100" cap="flat" cmpd="dbl" algn="ctr">
            <a:solidFill>
              <a:scrgbClr r="0" g="0" b="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2" name="Round Single Corner Rectangle 1"/>
          <p:cNvSpPr/>
          <p:nvPr/>
        </p:nvSpPr>
        <p:spPr>
          <a:xfrm>
            <a:off x="3359063" y="1979683"/>
            <a:ext cx="1754124" cy="769659"/>
          </a:xfrm>
          <a:prstGeom prst="round1Rect">
            <a:avLst/>
          </a:prstGeom>
          <a:gradFill flip="none" rotWithShape="1">
            <a:gsLst>
              <a:gs pos="25000">
                <a:srgbClr val="FFFFFF"/>
              </a:gs>
              <a:gs pos="100000">
                <a:schemeClr val="accent2"/>
              </a:gs>
            </a:gsLst>
            <a:path path="circle">
              <a:fillToRect l="50000" t="50000" r="50000" b="50000"/>
            </a:path>
            <a:tileRect/>
          </a:gradFill>
          <a:ln>
            <a:solidFill>
              <a:srgbClr val="800000"/>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mn-ea"/>
                <a:cs typeface="+mn-cs"/>
              </a:rPr>
              <a:t>Inquiring</a:t>
            </a:r>
          </a:p>
        </p:txBody>
      </p: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6121924"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20" name="TextBox 19">
            <a:extLst>
              <a:ext uri="{FF2B5EF4-FFF2-40B4-BE49-F238E27FC236}">
                <a16:creationId xmlns:a16="http://schemas.microsoft.com/office/drawing/2014/main" id="{439E93EB-E01F-8C45-9B4A-1375CC2AAE65}"/>
              </a:ext>
            </a:extLst>
          </p:cNvPr>
          <p:cNvSpPr txBox="1"/>
          <p:nvPr/>
        </p:nvSpPr>
        <p:spPr>
          <a:xfrm>
            <a:off x="1514500" y="0"/>
            <a:ext cx="91440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Types of learning mapped to the framework</a:t>
            </a:r>
          </a:p>
        </p:txBody>
      </p:sp>
      <p:sp>
        <p:nvSpPr>
          <p:cNvPr id="21" name="TextBox 20">
            <a:extLst>
              <a:ext uri="{FF2B5EF4-FFF2-40B4-BE49-F238E27FC236}">
                <a16:creationId xmlns:a16="http://schemas.microsoft.com/office/drawing/2014/main" id="{D4478DD5-0B40-A347-AFD4-55C4DE93BE3F}"/>
              </a:ext>
            </a:extLst>
          </p:cNvPr>
          <p:cNvSpPr txBox="1"/>
          <p:nvPr/>
        </p:nvSpPr>
        <p:spPr>
          <a:xfrm>
            <a:off x="3979385" y="6219764"/>
            <a:ext cx="350390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Learning through ‘inquiry’ </a:t>
            </a:r>
          </a:p>
        </p:txBody>
      </p:sp>
    </p:spTree>
    <p:custDataLst>
      <p:tags r:id="rId1"/>
    </p:custDataLst>
    <p:extLst>
      <p:ext uri="{BB962C8B-B14F-4D97-AF65-F5344CB8AC3E}">
        <p14:creationId xmlns:p14="http://schemas.microsoft.com/office/powerpoint/2010/main" val="2311245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right)">
                                      <p:cBhvr>
                                        <p:cTn id="7" dur="500"/>
                                        <p:tgtEl>
                                          <p:spTgt spid="78"/>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79"/>
                                        </p:tgtEl>
                                        <p:attrNameLst>
                                          <p:attrName>style.visibility</p:attrName>
                                        </p:attrNameLst>
                                      </p:cBhvr>
                                      <p:to>
                                        <p:strVal val="visible"/>
                                      </p:to>
                                    </p:set>
                                    <p:animEffect transition="in" filter="wipe(left)">
                                      <p:cBhvr>
                                        <p:cTn id="20" dur="500"/>
                                        <p:tgtEl>
                                          <p:spTgt spid="79"/>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wipe(right)">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2" fill="hold"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right)">
                                      <p:cBhvr>
                                        <p:cTn id="29" dur="500"/>
                                        <p:tgtEl>
                                          <p:spTgt spid="54"/>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wipe(left)">
                                      <p:cBhvr>
                                        <p:cTn id="33" dur="500"/>
                                        <p:tgtEl>
                                          <p:spTgt spid="57"/>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wipe(left)">
                                      <p:cBhvr>
                                        <p:cTn id="37" dur="500"/>
                                        <p:tgtEl>
                                          <p:spTgt spid="79"/>
                                        </p:tgtEl>
                                      </p:cBhvr>
                                    </p:animEffect>
                                  </p:childTnLst>
                                </p:cTn>
                              </p:par>
                            </p:childTnLst>
                          </p:cTn>
                        </p:par>
                        <p:par>
                          <p:cTn id="38" fill="hold">
                            <p:stCondLst>
                              <p:cond delay="1500"/>
                            </p:stCondLst>
                            <p:childTnLst>
                              <p:par>
                                <p:cTn id="39" presetID="22" presetClass="entr" presetSubtype="2" fill="hold" nodeType="after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wipe(right)">
                                      <p:cBhvr>
                                        <p:cTn id="41" dur="500"/>
                                        <p:tgtEl>
                                          <p:spTgt spid="54"/>
                                        </p:tgtEl>
                                      </p:cBhvr>
                                    </p:animEffect>
                                  </p:childTnLst>
                                </p:cTn>
                              </p:par>
                            </p:childTnLst>
                          </p:cTn>
                        </p:par>
                        <p:par>
                          <p:cTn id="42" fill="hold">
                            <p:stCondLst>
                              <p:cond delay="2000"/>
                            </p:stCondLst>
                            <p:childTnLst>
                              <p:par>
                                <p:cTn id="43" presetID="22" presetClass="entr" presetSubtype="8" fill="hold" nodeType="after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wipe(left)">
                                      <p:cBhvr>
                                        <p:cTn id="45" dur="500"/>
                                        <p:tgtEl>
                                          <p:spTgt spid="57"/>
                                        </p:tgtEl>
                                      </p:cBhvr>
                                    </p:animEffect>
                                  </p:childTnLst>
                                </p:cTn>
                              </p:par>
                            </p:childTnLst>
                          </p:cTn>
                        </p:par>
                        <p:par>
                          <p:cTn id="46" fill="hold">
                            <p:stCondLst>
                              <p:cond delay="2500"/>
                            </p:stCondLst>
                            <p:childTnLst>
                              <p:par>
                                <p:cTn id="47" presetID="22" presetClass="entr" presetSubtype="8"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wipe(left)">
                                      <p:cBhvr>
                                        <p:cTn id="49"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Rounded Rectangle 44"/>
          <p:cNvSpPr/>
          <p:nvPr/>
        </p:nvSpPr>
        <p:spPr>
          <a:xfrm rot="16200000" flipH="1">
            <a:off x="4073318" y="2708498"/>
            <a:ext cx="4147756" cy="1931162"/>
          </a:xfrm>
          <a:prstGeom prst="roundRect">
            <a:avLst/>
          </a:prstGeom>
          <a:gradFill flip="none" rotWithShape="1">
            <a:gsLst>
              <a:gs pos="100000">
                <a:schemeClr val="bg1">
                  <a:lumMod val="75000"/>
                </a:schemeClr>
              </a:gs>
              <a:gs pos="63000">
                <a:srgbClr val="FFFFFF"/>
              </a:gs>
            </a:gsLst>
            <a:path path="circle">
              <a:fillToRect l="50000" t="50000" r="50000" b="50000"/>
            </a:path>
            <a:tileRect/>
          </a:gra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lIns="0" tIns="45720" rIns="0"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61" name="Oval 60"/>
          <p:cNvSpPr/>
          <p:nvPr/>
        </p:nvSpPr>
        <p:spPr>
          <a:xfrm>
            <a:off x="2120913" y="1973257"/>
            <a:ext cx="927101" cy="3092579"/>
          </a:xfrm>
          <a:prstGeom prst="ellipse">
            <a:avLst/>
          </a:prstGeom>
          <a:noFill/>
          <a:ln>
            <a:solidFill>
              <a:schemeClr val="bg1">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4" descr="90%"/>
          <p:cNvSpPr>
            <a:spLocks noChangeArrowheads="1"/>
          </p:cNvSpPr>
          <p:nvPr/>
        </p:nvSpPr>
        <p:spPr bwMode="auto">
          <a:xfrm>
            <a:off x="1981209" y="1971710"/>
            <a:ext cx="1251369"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Teacher concepts</a:t>
            </a:r>
          </a:p>
        </p:txBody>
      </p:sp>
      <p:sp>
        <p:nvSpPr>
          <p:cNvPr id="43" name="AutoShape 3" descr="10%"/>
          <p:cNvSpPr>
            <a:spLocks noChangeArrowheads="1"/>
          </p:cNvSpPr>
          <p:nvPr/>
        </p:nvSpPr>
        <p:spPr bwMode="auto">
          <a:xfrm>
            <a:off x="9067800" y="1971710"/>
            <a:ext cx="1371600"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concepts</a:t>
            </a:r>
          </a:p>
        </p:txBody>
      </p:sp>
      <p:sp>
        <p:nvSpPr>
          <p:cNvPr id="50" name="AutoShape 3" descr="10%"/>
          <p:cNvSpPr>
            <a:spLocks noChangeArrowheads="1"/>
          </p:cNvSpPr>
          <p:nvPr/>
        </p:nvSpPr>
        <p:spPr bwMode="auto">
          <a:xfrm>
            <a:off x="9119872" y="4670087"/>
            <a:ext cx="1319543" cy="785606"/>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Peer practice</a:t>
            </a:r>
          </a:p>
        </p:txBody>
      </p:sp>
      <p:sp>
        <p:nvSpPr>
          <p:cNvPr id="69" name="AutoShape 4" descr="90%"/>
          <p:cNvSpPr>
            <a:spLocks noChangeArrowheads="1"/>
          </p:cNvSpPr>
          <p:nvPr/>
        </p:nvSpPr>
        <p:spPr bwMode="auto">
          <a:xfrm>
            <a:off x="1676400" y="4670087"/>
            <a:ext cx="1752600" cy="785606"/>
          </a:xfrm>
          <a:prstGeom prst="roundRect">
            <a:avLst>
              <a:gd name="adj" fmla="val 16667"/>
            </a:avLst>
          </a:prstGeom>
          <a:solidFill>
            <a:srgbClr val="FFFFFF"/>
          </a:solid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Learning environment</a:t>
            </a:r>
          </a:p>
        </p:txBody>
      </p:sp>
      <p:cxnSp>
        <p:nvCxnSpPr>
          <p:cNvPr id="70" name="AutoShape 33"/>
          <p:cNvCxnSpPr>
            <a:cxnSpLocks noChangeShapeType="1"/>
            <a:stCxn id="69" idx="0"/>
          </p:cNvCxnSpPr>
          <p:nvPr/>
        </p:nvCxnSpPr>
        <p:spPr bwMode="auto">
          <a:xfrm rot="5400000" flipH="1" flipV="1">
            <a:off x="4168525" y="3049015"/>
            <a:ext cx="5260" cy="3236910"/>
          </a:xfrm>
          <a:prstGeom prst="curvedConnector3">
            <a:avLst>
              <a:gd name="adj1" fmla="val 4446008"/>
            </a:avLst>
          </a:prstGeom>
          <a:noFill/>
          <a:ln w="38100" cap="flat" cmpd="dbl" algn="ctr">
            <a:solidFill>
              <a:schemeClr val="tx1"/>
            </a:solidFill>
            <a:prstDash val="solid"/>
            <a:round/>
            <a:headEnd type="none" w="med" len="med"/>
            <a:tailEnd type="triangle" w="med" len="sm"/>
          </a:ln>
          <a:effectLst/>
        </p:spPr>
      </p:cxnSp>
      <p:cxnSp>
        <p:nvCxnSpPr>
          <p:cNvPr id="72" name="Curved Connector 71"/>
          <p:cNvCxnSpPr>
            <a:endCxn id="69" idx="2"/>
          </p:cNvCxnSpPr>
          <p:nvPr/>
        </p:nvCxnSpPr>
        <p:spPr>
          <a:xfrm rot="5400000">
            <a:off x="4161658" y="3827753"/>
            <a:ext cx="18996" cy="3236910"/>
          </a:xfrm>
          <a:prstGeom prst="curvedConnector3">
            <a:avLst>
              <a:gd name="adj1" fmla="val 1303411"/>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63" name="Round Single Corner Rectangle 62"/>
          <p:cNvSpPr/>
          <p:nvPr/>
        </p:nvSpPr>
        <p:spPr>
          <a:xfrm>
            <a:off x="3677473" y="4623232"/>
            <a:ext cx="1224137" cy="828970"/>
          </a:xfrm>
          <a:prstGeom prst="round1Rect">
            <a:avLst/>
          </a:prstGeom>
          <a:gradFill flip="none" rotWithShape="1">
            <a:gsLst>
              <a:gs pos="25000">
                <a:srgbClr val="FFFFFF"/>
              </a:gs>
              <a:gs pos="100000">
                <a:srgbClr val="A27FD2"/>
              </a:gs>
            </a:gsLst>
            <a:path path="circle">
              <a:fillToRect l="50000" t="50000" r="50000" b="50000"/>
            </a:path>
            <a:tileRect/>
          </a:gra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lIns="91438" tIns="45720" rIns="91438" bIns="45720" rtlCol="0" anchor="ct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err="1">
                <a:ln>
                  <a:noFill/>
                </a:ln>
                <a:solidFill>
                  <a:prstClr val="black"/>
                </a:solidFill>
                <a:effectLst/>
                <a:uLnTx/>
                <a:uFillTx/>
                <a:latin typeface="Calibri"/>
                <a:ea typeface="+mn-ea"/>
                <a:cs typeface="+mn-cs"/>
              </a:rPr>
              <a:t>Practising</a:t>
            </a: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5" name="AutoShape 3" descr="10%"/>
          <p:cNvSpPr>
            <a:spLocks noChangeArrowheads="1"/>
          </p:cNvSpPr>
          <p:nvPr/>
        </p:nvSpPr>
        <p:spPr bwMode="auto">
          <a:xfrm>
            <a:off x="5475465" y="196453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3" name="AutoShape 3" descr="10%"/>
          <p:cNvSpPr>
            <a:spLocks noChangeArrowheads="1"/>
          </p:cNvSpPr>
          <p:nvPr/>
        </p:nvSpPr>
        <p:spPr bwMode="auto">
          <a:xfrm>
            <a:off x="6215799" y="196796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C</a:t>
            </a:r>
          </a:p>
        </p:txBody>
      </p:sp>
      <p:sp>
        <p:nvSpPr>
          <p:cNvPr id="74" name="AutoShape 3" descr="10%"/>
          <p:cNvSpPr>
            <a:spLocks noChangeArrowheads="1"/>
          </p:cNvSpPr>
          <p:nvPr/>
        </p:nvSpPr>
        <p:spPr bwMode="auto">
          <a:xfrm>
            <a:off x="5475465" y="4657960"/>
            <a:ext cx="511749" cy="785604"/>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sp>
        <p:nvSpPr>
          <p:cNvPr id="77" name="AutoShape 3" descr="10%"/>
          <p:cNvSpPr>
            <a:spLocks noChangeArrowheads="1"/>
          </p:cNvSpPr>
          <p:nvPr/>
        </p:nvSpPr>
        <p:spPr bwMode="auto">
          <a:xfrm>
            <a:off x="6215799" y="4661395"/>
            <a:ext cx="600280" cy="778737"/>
          </a:xfrm>
          <a:prstGeom prst="roundRect">
            <a:avLst>
              <a:gd name="adj" fmla="val 16667"/>
            </a:avLst>
          </a:prstGeom>
          <a:noFill/>
          <a:ln w="9525">
            <a:solidFill>
              <a:schemeClr val="tx1">
                <a:lumMod val="65000"/>
                <a:lumOff val="35000"/>
              </a:schemeClr>
            </a:solidFill>
            <a:round/>
            <a:headEnd/>
            <a:tailEnd/>
          </a:ln>
          <a:effectLst/>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L</a:t>
            </a:r>
          </a:p>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a:ea typeface="ＭＳ Ｐゴシック" charset="-128"/>
                <a:cs typeface="ＭＳ Ｐゴシック" charset="-128"/>
              </a:rPr>
              <a:t>P</a:t>
            </a:r>
          </a:p>
        </p:txBody>
      </p:sp>
      <p:cxnSp>
        <p:nvCxnSpPr>
          <p:cNvPr id="78" name="Curved Connector 77"/>
          <p:cNvCxnSpPr/>
          <p:nvPr/>
        </p:nvCxnSpPr>
        <p:spPr>
          <a:xfrm rot="5400000">
            <a:off x="6121924" y="235611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79" name="Curved Connector 135"/>
          <p:cNvCxnSpPr/>
          <p:nvPr/>
        </p:nvCxnSpPr>
        <p:spPr>
          <a:xfrm rot="16200000" flipH="1">
            <a:off x="6121922" y="157394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0" name="Curved Connector 79"/>
          <p:cNvCxnSpPr/>
          <p:nvPr/>
        </p:nvCxnSpPr>
        <p:spPr>
          <a:xfrm rot="5400000">
            <a:off x="6121924" y="5049547"/>
            <a:ext cx="3433" cy="784600"/>
          </a:xfrm>
          <a:prstGeom prst="curvedConnector3">
            <a:avLst>
              <a:gd name="adj1" fmla="val 6758899"/>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1" name="Curved Connector 135"/>
          <p:cNvCxnSpPr/>
          <p:nvPr/>
        </p:nvCxnSpPr>
        <p:spPr>
          <a:xfrm rot="16200000" flipH="1">
            <a:off x="6121922" y="4267377"/>
            <a:ext cx="3434" cy="784600"/>
          </a:xfrm>
          <a:prstGeom prst="curvedConnector3">
            <a:avLst>
              <a:gd name="adj1" fmla="val -665696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10800000">
            <a:off x="5475464" y="2357332"/>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cxnSp>
        <p:nvCxnSpPr>
          <p:cNvPr id="84" name="Curved Connector 135"/>
          <p:cNvCxnSpPr/>
          <p:nvPr/>
        </p:nvCxnSpPr>
        <p:spPr>
          <a:xfrm>
            <a:off x="6816079" y="2357333"/>
            <a:ext cx="12700" cy="2693430"/>
          </a:xfrm>
          <a:prstGeom prst="curvedConnector3">
            <a:avLst>
              <a:gd name="adj1" fmla="val 1800000"/>
            </a:avLst>
          </a:prstGeom>
          <a:ln w="38100" cap="flat" cmpd="dbl" algn="ctr">
            <a:solidFill>
              <a:srgbClr val="FF0000"/>
            </a:solidFill>
            <a:prstDash val="solid"/>
            <a:round/>
            <a:headEnd type="none" w="med" len="med"/>
            <a:tailEnd type="triangle" w="med" len="sm"/>
          </a:ln>
          <a:effectLst/>
        </p:spPr>
        <p:style>
          <a:lnRef idx="2">
            <a:schemeClr val="accent1"/>
          </a:lnRef>
          <a:fillRef idx="0">
            <a:schemeClr val="accent1"/>
          </a:fillRef>
          <a:effectRef idx="1">
            <a:schemeClr val="accent1"/>
          </a:effectRef>
          <a:fontRef idx="minor">
            <a:schemeClr val="tx1"/>
          </a:fontRef>
        </p:style>
      </p:cxnSp>
      <p:sp>
        <p:nvSpPr>
          <p:cNvPr id="85" name="AutoShape 3" descr="10%"/>
          <p:cNvSpPr>
            <a:spLocks noChangeArrowheads="1"/>
          </p:cNvSpPr>
          <p:nvPr/>
        </p:nvSpPr>
        <p:spPr bwMode="auto">
          <a:xfrm>
            <a:off x="5260703" y="1956720"/>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concepts</a:t>
            </a:r>
          </a:p>
        </p:txBody>
      </p:sp>
      <p:sp>
        <p:nvSpPr>
          <p:cNvPr id="86" name="AutoShape 3" descr="10%"/>
          <p:cNvSpPr>
            <a:spLocks noChangeArrowheads="1"/>
          </p:cNvSpPr>
          <p:nvPr/>
        </p:nvSpPr>
        <p:spPr bwMode="auto">
          <a:xfrm>
            <a:off x="5260703" y="4664827"/>
            <a:ext cx="1714829" cy="785606"/>
          </a:xfrm>
          <a:prstGeom prst="roundRect">
            <a:avLst>
              <a:gd name="adj" fmla="val 16667"/>
            </a:avLst>
          </a:prstGeom>
          <a:solidFill>
            <a:schemeClr val="bg1"/>
          </a:solidFill>
          <a:ln w="9525">
            <a:solidFill>
              <a:schemeClr val="tx1">
                <a:lumMod val="65000"/>
                <a:lumOff val="35000"/>
              </a:schemeClr>
            </a:solidFill>
            <a:round/>
            <a:headEnd/>
            <a:tailEnd/>
          </a:ln>
        </p:spPr>
        <p:txBody>
          <a:bodyPr wrap="square" lIns="89999" tIns="46799" rIns="89999" bIns="46799" anchor="ctr">
            <a:prstTxWarp prst="textNoShape">
              <a:avLst/>
            </a:prstTxWarp>
            <a:spAutoFit/>
          </a:bodyPr>
          <a:lstStyle/>
          <a:p>
            <a:pPr marL="0" marR="0" lvl="0" indent="0" algn="ctr" defTabSz="457193"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lumMod val="50000"/>
                    <a:lumOff val="50000"/>
                  </a:prstClr>
                </a:solidFill>
                <a:effectLst/>
                <a:uLnTx/>
                <a:uFillTx/>
                <a:latin typeface="Arial" pitchFamily="-110" charset="0"/>
                <a:ea typeface="ＭＳ Ｐゴシック" charset="-128"/>
                <a:cs typeface="ＭＳ Ｐゴシック" charset="-128"/>
              </a:rPr>
              <a:t>Learner practice</a:t>
            </a:r>
          </a:p>
        </p:txBody>
      </p:sp>
      <p:sp>
        <p:nvSpPr>
          <p:cNvPr id="24" name="TextBox 23">
            <a:extLst>
              <a:ext uri="{FF2B5EF4-FFF2-40B4-BE49-F238E27FC236}">
                <a16:creationId xmlns:a16="http://schemas.microsoft.com/office/drawing/2014/main" id="{5FD4D4BB-FE3C-3F40-AB44-F82319B6802A}"/>
              </a:ext>
            </a:extLst>
          </p:cNvPr>
          <p:cNvSpPr txBox="1"/>
          <p:nvPr/>
        </p:nvSpPr>
        <p:spPr>
          <a:xfrm>
            <a:off x="1514500" y="0"/>
            <a:ext cx="9144000" cy="1268760"/>
          </a:xfrm>
          <a:prstGeom prst="rect">
            <a:avLst/>
          </a:prstGeom>
          <a:noFill/>
          <a:effectLst/>
        </p:spPr>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srgbClr val="002060"/>
                </a:solidFill>
                <a:effectLst/>
                <a:uLnTx/>
                <a:uFillTx/>
                <a:latin typeface="Calibri"/>
                <a:ea typeface="+mn-ea"/>
                <a:cs typeface="+mn-cs"/>
              </a:rPr>
              <a:t>   Types of learning mapped to the framework</a:t>
            </a:r>
          </a:p>
        </p:txBody>
      </p:sp>
      <p:sp>
        <p:nvSpPr>
          <p:cNvPr id="25" name="TextBox 24">
            <a:extLst>
              <a:ext uri="{FF2B5EF4-FFF2-40B4-BE49-F238E27FC236}">
                <a16:creationId xmlns:a16="http://schemas.microsoft.com/office/drawing/2014/main" id="{17D63858-3B19-2747-BFB1-20FE8AC2F412}"/>
              </a:ext>
            </a:extLst>
          </p:cNvPr>
          <p:cNvSpPr txBox="1"/>
          <p:nvPr/>
        </p:nvSpPr>
        <p:spPr>
          <a:xfrm>
            <a:off x="4707591" y="6206742"/>
            <a:ext cx="361669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Calibri" panose="020F0502020204030204"/>
                <a:ea typeface="+mn-ea"/>
                <a:cs typeface="+mn-cs"/>
              </a:rPr>
              <a:t>Learning through ‘practice’ </a:t>
            </a:r>
          </a:p>
        </p:txBody>
      </p:sp>
    </p:spTree>
    <p:custDataLst>
      <p:tags r:id="rId1"/>
    </p:custDataLst>
    <p:extLst>
      <p:ext uri="{BB962C8B-B14F-4D97-AF65-F5344CB8AC3E}">
        <p14:creationId xmlns:p14="http://schemas.microsoft.com/office/powerpoint/2010/main" val="1333026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wipe(right)">
                                      <p:cBhvr>
                                        <p:cTn id="16" dur="500"/>
                                        <p:tgtEl>
                                          <p:spTgt spid="80"/>
                                        </p:tgtEl>
                                      </p:cBhvr>
                                    </p:animEffect>
                                  </p:childTnLst>
                                </p:cTn>
                              </p:par>
                            </p:childTnLst>
                          </p:cTn>
                        </p:par>
                        <p:par>
                          <p:cTn id="17" fill="hold">
                            <p:stCondLst>
                              <p:cond delay="500"/>
                            </p:stCondLst>
                            <p:childTnLst>
                              <p:par>
                                <p:cTn id="18" presetID="22" presetClass="entr" presetSubtype="2" fill="hold" nodeType="after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wipe(right)">
                                      <p:cBhvr>
                                        <p:cTn id="20" dur="5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left)">
                                      <p:cBhvr>
                                        <p:cTn id="25" dur="500"/>
                                        <p:tgtEl>
                                          <p:spTgt spid="70"/>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left)">
                                      <p:cBhvr>
                                        <p:cTn id="29" dur="500"/>
                                        <p:tgtEl>
                                          <p:spTgt spid="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wipe(right)">
                                      <p:cBhvr>
                                        <p:cTn id="34" dur="500"/>
                                        <p:tgtEl>
                                          <p:spTgt spid="80"/>
                                        </p:tgtEl>
                                      </p:cBhvr>
                                    </p:animEffect>
                                  </p:childTnLst>
                                </p:cTn>
                              </p:par>
                            </p:childTnLst>
                          </p:cTn>
                        </p:par>
                        <p:par>
                          <p:cTn id="35" fill="hold">
                            <p:stCondLst>
                              <p:cond delay="500"/>
                            </p:stCondLst>
                            <p:childTnLst>
                              <p:par>
                                <p:cTn id="36" presetID="22" presetClass="entr" presetSubtype="2"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wipe(right)">
                                      <p:cBhvr>
                                        <p:cTn id="38" dur="500"/>
                                        <p:tgtEl>
                                          <p:spTgt spid="72"/>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left)">
                                      <p:cBhvr>
                                        <p:cTn id="42" dur="500"/>
                                        <p:tgtEl>
                                          <p:spTgt spid="70"/>
                                        </p:tgtEl>
                                      </p:cBhvr>
                                    </p:animEffect>
                                  </p:childTnLst>
                                </p:cTn>
                              </p:par>
                            </p:childTnLst>
                          </p:cTn>
                        </p:par>
                        <p:par>
                          <p:cTn id="43" fill="hold">
                            <p:stCondLst>
                              <p:cond delay="1500"/>
                            </p:stCondLst>
                            <p:childTnLst>
                              <p:par>
                                <p:cTn id="44" presetID="22" presetClass="entr" presetSubtype="8" fill="hold"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left)">
                                      <p:cBhvr>
                                        <p:cTn id="46" dur="500"/>
                                        <p:tgtEl>
                                          <p:spTgt spid="81"/>
                                        </p:tgtEl>
                                      </p:cBhvr>
                                    </p:animEffect>
                                  </p:childTnLst>
                                </p:cTn>
                              </p:par>
                            </p:childTnLst>
                          </p:cTn>
                        </p:par>
                        <p:par>
                          <p:cTn id="47" fill="hold">
                            <p:stCondLst>
                              <p:cond delay="2000"/>
                            </p:stCondLst>
                            <p:childTnLst>
                              <p:par>
                                <p:cTn id="48" presetID="22" presetClass="entr" presetSubtype="2" fill="hold" nodeType="after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wipe(right)">
                                      <p:cBhvr>
                                        <p:cTn id="50" dur="500"/>
                                        <p:tgtEl>
                                          <p:spTgt spid="8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82"/>
                                        </p:tgtEl>
                                        <p:attrNameLst>
                                          <p:attrName>style.visibility</p:attrName>
                                        </p:attrNameLst>
                                      </p:cBhvr>
                                      <p:to>
                                        <p:strVal val="visible"/>
                                      </p:to>
                                    </p:set>
                                    <p:animEffect transition="in" filter="wipe(down)">
                                      <p:cBhvr>
                                        <p:cTn id="55" dur="500"/>
                                        <p:tgtEl>
                                          <p:spTgt spid="82"/>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wipe(left)">
                                      <p:cBhvr>
                                        <p:cTn id="59" dur="500"/>
                                        <p:tgtEl>
                                          <p:spTgt spid="79"/>
                                        </p:tgtEl>
                                      </p:cBhvr>
                                    </p:animEffect>
                                  </p:childTnLst>
                                </p:cTn>
                              </p:par>
                            </p:childTnLst>
                          </p:cTn>
                        </p:par>
                        <p:par>
                          <p:cTn id="60" fill="hold">
                            <p:stCondLst>
                              <p:cond delay="1000"/>
                            </p:stCondLst>
                            <p:childTnLst>
                              <p:par>
                                <p:cTn id="61" presetID="22" presetClass="entr" presetSubtype="2" fill="hold"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1500"/>
                            </p:stCondLst>
                            <p:childTnLst>
                              <p:par>
                                <p:cTn id="65" presetID="22" presetClass="entr" presetSubtype="8" fill="hold" nodeType="afterEffect">
                                  <p:stCondLst>
                                    <p:cond delay="0"/>
                                  </p:stCondLst>
                                  <p:childTnLst>
                                    <p:set>
                                      <p:cBhvr>
                                        <p:cTn id="66" dur="1" fill="hold">
                                          <p:stCondLst>
                                            <p:cond delay="0"/>
                                          </p:stCondLst>
                                        </p:cTn>
                                        <p:tgtEl>
                                          <p:spTgt spid="79"/>
                                        </p:tgtEl>
                                        <p:attrNameLst>
                                          <p:attrName>style.visibility</p:attrName>
                                        </p:attrNameLst>
                                      </p:cBhvr>
                                      <p:to>
                                        <p:strVal val="visible"/>
                                      </p:to>
                                    </p:set>
                                    <p:animEffect transition="in" filter="wipe(left)">
                                      <p:cBhvr>
                                        <p:cTn id="67" dur="500"/>
                                        <p:tgtEl>
                                          <p:spTgt spid="79"/>
                                        </p:tgtEl>
                                      </p:cBhvr>
                                    </p:animEffect>
                                  </p:childTnLst>
                                </p:cTn>
                              </p:par>
                            </p:childTnLst>
                          </p:cTn>
                        </p:par>
                        <p:par>
                          <p:cTn id="68" fill="hold">
                            <p:stCondLst>
                              <p:cond delay="2000"/>
                            </p:stCondLst>
                            <p:childTnLst>
                              <p:par>
                                <p:cTn id="69" presetID="22" presetClass="entr" presetSubtype="1" fill="hold" nodeType="afterEffect">
                                  <p:stCondLst>
                                    <p:cond delay="0"/>
                                  </p:stCondLst>
                                  <p:childTnLst>
                                    <p:set>
                                      <p:cBhvr>
                                        <p:cTn id="70" dur="1" fill="hold">
                                          <p:stCondLst>
                                            <p:cond delay="0"/>
                                          </p:stCondLst>
                                        </p:cTn>
                                        <p:tgtEl>
                                          <p:spTgt spid="84"/>
                                        </p:tgtEl>
                                        <p:attrNameLst>
                                          <p:attrName>style.visibility</p:attrName>
                                        </p:attrNameLst>
                                      </p:cBhvr>
                                      <p:to>
                                        <p:strVal val="visible"/>
                                      </p:to>
                                    </p:set>
                                    <p:animEffect transition="in" filter="wipe(up)">
                                      <p:cBhvr>
                                        <p:cTn id="71" dur="500"/>
                                        <p:tgtEl>
                                          <p:spTgt spid="84"/>
                                        </p:tgtEl>
                                      </p:cBhvr>
                                    </p:animEffect>
                                  </p:childTnLst>
                                </p:cTn>
                              </p:par>
                            </p:childTnLst>
                          </p:cTn>
                        </p:par>
                        <p:par>
                          <p:cTn id="72" fill="hold">
                            <p:stCondLst>
                              <p:cond delay="2500"/>
                            </p:stCondLst>
                            <p:childTnLst>
                              <p:par>
                                <p:cTn id="73" presetID="22" presetClass="entr" presetSubtype="2"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wipe(right)">
                                      <p:cBhvr>
                                        <p:cTn id="75" dur="500"/>
                                        <p:tgtEl>
                                          <p:spTgt spid="80"/>
                                        </p:tgtEl>
                                      </p:cBhvr>
                                    </p:animEffect>
                                  </p:childTnLst>
                                </p:cTn>
                              </p:par>
                            </p:childTnLst>
                          </p:cTn>
                        </p:par>
                        <p:par>
                          <p:cTn id="76" fill="hold">
                            <p:stCondLst>
                              <p:cond delay="3000"/>
                            </p:stCondLst>
                            <p:childTnLst>
                              <p:par>
                                <p:cTn id="77" presetID="22" presetClass="entr" presetSubtype="2"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right)">
                                      <p:cBhvr>
                                        <p:cTn id="7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
</p:tagLst>
</file>

<file path=ppt/tags/tag10.xml><?xml version="1.0" encoding="utf-8"?>
<p:tagLst xmlns:a="http://schemas.openxmlformats.org/drawingml/2006/main" xmlns:r="http://schemas.openxmlformats.org/officeDocument/2006/relationships" xmlns:p="http://schemas.openxmlformats.org/presentationml/2006/main">
  <p:tag name="TIMING" val="|9.2|3|3|4.8|2.8|5.5"/>
</p:tagLst>
</file>

<file path=ppt/tags/tag11.xml><?xml version="1.0" encoding="utf-8"?>
<p:tagLst xmlns:a="http://schemas.openxmlformats.org/drawingml/2006/main" xmlns:r="http://schemas.openxmlformats.org/officeDocument/2006/relationships" xmlns:p="http://schemas.openxmlformats.org/presentationml/2006/main">
  <p:tag name="TIMING" val="|9.2|3|3|4.8|2.8|5.5"/>
</p:tagLst>
</file>

<file path=ppt/tags/tag12.xml><?xml version="1.0" encoding="utf-8"?>
<p:tagLst xmlns:a="http://schemas.openxmlformats.org/drawingml/2006/main" xmlns:r="http://schemas.openxmlformats.org/officeDocument/2006/relationships" xmlns:p="http://schemas.openxmlformats.org/presentationml/2006/main">
  <p:tag name="TIMING" val="|8.8|8.1|8.3|5.9|4.5|8.9"/>
</p:tagLst>
</file>

<file path=ppt/tags/tag13.xml><?xml version="1.0" encoding="utf-8"?>
<p:tagLst xmlns:a="http://schemas.openxmlformats.org/drawingml/2006/main" xmlns:r="http://schemas.openxmlformats.org/officeDocument/2006/relationships" xmlns:p="http://schemas.openxmlformats.org/presentationml/2006/main">
  <p:tag name="TIMING" val="|8.8|8.1|8.3|5.9|4.5|8.9"/>
</p:tagLst>
</file>

<file path=ppt/tags/tag2.xml><?xml version="1.0" encoding="utf-8"?>
<p:tagLst xmlns:a="http://schemas.openxmlformats.org/drawingml/2006/main" xmlns:r="http://schemas.openxmlformats.org/officeDocument/2006/relationships" xmlns:p="http://schemas.openxmlformats.org/presentationml/2006/main">
  <p:tag name="TIMING" val="|20.5|3|15.8"/>
</p:tagLst>
</file>

<file path=ppt/tags/tag3.xml><?xml version="1.0" encoding="utf-8"?>
<p:tagLst xmlns:a="http://schemas.openxmlformats.org/drawingml/2006/main" xmlns:r="http://schemas.openxmlformats.org/officeDocument/2006/relationships" xmlns:p="http://schemas.openxmlformats.org/presentationml/2006/main">
  <p:tag name="TIMING" val="|3.5|16.6"/>
</p:tagLst>
</file>

<file path=ppt/tags/tag4.xml><?xml version="1.0" encoding="utf-8"?>
<p:tagLst xmlns:a="http://schemas.openxmlformats.org/drawingml/2006/main" xmlns:r="http://schemas.openxmlformats.org/officeDocument/2006/relationships" xmlns:p="http://schemas.openxmlformats.org/presentationml/2006/main">
  <p:tag name="TIMING" val="|6.2|11.8"/>
</p:tagLst>
</file>

<file path=ppt/tags/tag5.xml><?xml version="1.0" encoding="utf-8"?>
<p:tagLst xmlns:a="http://schemas.openxmlformats.org/drawingml/2006/main" xmlns:r="http://schemas.openxmlformats.org/officeDocument/2006/relationships" xmlns:p="http://schemas.openxmlformats.org/presentationml/2006/main">
  <p:tag name="TIMING" val="|8.5|4"/>
</p:tagLst>
</file>

<file path=ppt/tags/tag6.xml><?xml version="1.0" encoding="utf-8"?>
<p:tagLst xmlns:a="http://schemas.openxmlformats.org/drawingml/2006/main" xmlns:r="http://schemas.openxmlformats.org/officeDocument/2006/relationships" xmlns:p="http://schemas.openxmlformats.org/presentationml/2006/main">
  <p:tag name="TIMING" val="|2.5|8.6|2.5|4.5|7|9.3"/>
</p:tagLst>
</file>

<file path=ppt/tags/tag7.xml><?xml version="1.0" encoding="utf-8"?>
<p:tagLst xmlns:a="http://schemas.openxmlformats.org/drawingml/2006/main" xmlns:r="http://schemas.openxmlformats.org/officeDocument/2006/relationships" xmlns:p="http://schemas.openxmlformats.org/presentationml/2006/main">
  <p:tag name="TIMING" val="|3.7|3.4|10.5"/>
</p:tagLst>
</file>

<file path=ppt/tags/tag8.xml><?xml version="1.0" encoding="utf-8"?>
<p:tagLst xmlns:a="http://schemas.openxmlformats.org/drawingml/2006/main" xmlns:r="http://schemas.openxmlformats.org/officeDocument/2006/relationships" xmlns:p="http://schemas.openxmlformats.org/presentationml/2006/main">
  <p:tag name="TIMING" val="|9.4|2.9|8.4"/>
</p:tagLst>
</file>

<file path=ppt/tags/tag9.xml><?xml version="1.0" encoding="utf-8"?>
<p:tagLst xmlns:a="http://schemas.openxmlformats.org/drawingml/2006/main" xmlns:r="http://schemas.openxmlformats.org/officeDocument/2006/relationships" xmlns:p="http://schemas.openxmlformats.org/presentationml/2006/main">
  <p:tag name="TIMING" val="|5.5|0.7|0.8"/>
</p:tagLst>
</file>

<file path=ppt/theme/theme1.xml><?xml version="1.0" encoding="utf-8"?>
<a:theme xmlns:a="http://schemas.openxmlformats.org/drawingml/2006/main" name="Default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12423</TotalTime>
  <Words>4283</Words>
  <Application>Microsoft Office PowerPoint</Application>
  <PresentationFormat>Widescreen</PresentationFormat>
  <Paragraphs>543</Paragraphs>
  <Slides>28</Slides>
  <Notes>28</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Arial</vt:lpstr>
      <vt:lpstr>Calibri</vt:lpstr>
      <vt:lpstr>Calibri Light</vt:lpstr>
      <vt:lpstr>Century Gothic</vt:lpstr>
      <vt:lpstr>Krungthep</vt:lpstr>
      <vt:lpstr>Lucida Calligraphy</vt:lpstr>
      <vt:lpstr>Source Sans Pro</vt:lpstr>
      <vt:lpstr>Default Theme</vt:lpstr>
      <vt:lpstr>Office Theme</vt:lpstr>
      <vt:lpstr>    Online pedagogy, equity and engagement: a research-led approach </vt:lpstr>
      <vt:lpstr>Outline</vt:lpstr>
      <vt:lpstr>PowerPoint Presentation</vt:lpstr>
      <vt:lpstr>What counts as high quality learning?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Perry Symons</dc:creator>
  <cp:lastModifiedBy>Suzanna Symons</cp:lastModifiedBy>
  <cp:revision>162</cp:revision>
  <dcterms:created xsi:type="dcterms:W3CDTF">2013-07-15T20:26:40Z</dcterms:created>
  <dcterms:modified xsi:type="dcterms:W3CDTF">2020-09-15T08:08:19Z</dcterms:modified>
</cp:coreProperties>
</file>