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2.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3.xml" ContentType="application/vnd.openxmlformats-officedocument.presentationml.notesSlide+xml"/>
  <Override PartName="/ppt/notesSlides/notesSlide4.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8.xml" ContentType="application/vnd.openxmlformats-officedocument.presentationml.notesSlid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12.xml" ContentType="application/vnd.openxmlformats-officedocument.presentationml.notesSlid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notesSlides/notesSlide13.xml" ContentType="application/vnd.openxmlformats-officedocument.presentationml.notesSlid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notesSlides/notesSlide17.xml" ContentType="application/vnd.openxmlformats-officedocument.presentationml.notesSlide+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notesSlides/notesSlide18.xml" ContentType="application/vnd.openxmlformats-officedocument.presentationml.notesSlide+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notesSlides/notesSlide1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13" r:id="rId4"/>
  </p:sldMasterIdLst>
  <p:notesMasterIdLst>
    <p:notesMasterId r:id="rId25"/>
  </p:notesMasterIdLst>
  <p:sldIdLst>
    <p:sldId id="257" r:id="rId5"/>
    <p:sldId id="259" r:id="rId6"/>
    <p:sldId id="277" r:id="rId7"/>
    <p:sldId id="278" r:id="rId8"/>
    <p:sldId id="279" r:id="rId9"/>
    <p:sldId id="281" r:id="rId10"/>
    <p:sldId id="306" r:id="rId11"/>
    <p:sldId id="300" r:id="rId12"/>
    <p:sldId id="308" r:id="rId13"/>
    <p:sldId id="288" r:id="rId14"/>
    <p:sldId id="283" r:id="rId15"/>
    <p:sldId id="292" r:id="rId16"/>
    <p:sldId id="296" r:id="rId17"/>
    <p:sldId id="297" r:id="rId18"/>
    <p:sldId id="303" r:id="rId19"/>
    <p:sldId id="304" r:id="rId20"/>
    <p:sldId id="293" r:id="rId21"/>
    <p:sldId id="301" r:id="rId22"/>
    <p:sldId id="302" r:id="rId23"/>
    <p:sldId id="294" r:id="rId2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5C11F"/>
    <a:srgbClr val="29235C"/>
    <a:srgbClr val="009FE3"/>
    <a:srgbClr val="B50156"/>
    <a:srgbClr val="B7472A"/>
    <a:srgbClr val="F3F2F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987" autoAdjust="0"/>
    <p:restoredTop sz="96357" autoAdjust="0"/>
  </p:normalViewPr>
  <p:slideViewPr>
    <p:cSldViewPr snapToGrid="0">
      <p:cViewPr varScale="1">
        <p:scale>
          <a:sx n="75" d="100"/>
          <a:sy n="75" d="100"/>
        </p:scale>
        <p:origin x="284" y="5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viewProps" Target="viewProps.xml"/></Relationships>
</file>

<file path=ppt/charts/_rels/chart1.xml.rels><?xml version="1.0" encoding="UTF-8" standalone="yes"?>
<Relationships xmlns="http://schemas.openxmlformats.org/package/2006/relationships"><Relationship Id="rId3" Type="http://schemas.openxmlformats.org/officeDocument/2006/relationships/oleObject" Target="Book1" TargetMode="External"/><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oleObject" Target="Book1" TargetMode="External"/><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oleObject" Target="Book1" TargetMode="External"/><Relationship Id="rId2" Type="http://schemas.microsoft.com/office/2011/relationships/chartColorStyle" Target="colors3.xml"/><Relationship Id="rId1" Type="http://schemas.microsoft.com/office/2011/relationships/chartStyle" Target="style3.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160" b="0" i="0" u="none" strike="noStrike" kern="1200" spc="0" baseline="0">
                <a:solidFill>
                  <a:schemeClr val="tx1">
                    <a:lumMod val="65000"/>
                    <a:lumOff val="35000"/>
                  </a:schemeClr>
                </a:solidFill>
                <a:latin typeface="+mn-lt"/>
                <a:ea typeface="+mn-ea"/>
                <a:cs typeface="+mn-cs"/>
              </a:defRPr>
            </a:pPr>
            <a:r>
              <a:rPr lang="en-GB"/>
              <a:t>I believe I could go to Univesity if I wanted to </a:t>
            </a:r>
          </a:p>
        </c:rich>
      </c:tx>
      <c:overlay val="0"/>
      <c:spPr>
        <a:noFill/>
        <a:ln>
          <a:noFill/>
        </a:ln>
        <a:effectLst/>
      </c:spPr>
      <c:txPr>
        <a:bodyPr rot="0" spcFirstLastPara="1" vertOverflow="ellipsis" vert="horz" wrap="square" anchor="ctr" anchorCtr="1"/>
        <a:lstStyle/>
        <a:p>
          <a:pPr>
            <a:defRPr sz="216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percentStacked"/>
        <c:varyColors val="0"/>
        <c:ser>
          <c:idx val="0"/>
          <c:order val="0"/>
          <c:tx>
            <c:strRef>
              <c:f>Sheet1!$M$38</c:f>
              <c:strCache>
                <c:ptCount val="1"/>
                <c:pt idx="0">
                  <c:v>Strongly Disagree</c:v>
                </c:pt>
              </c:strCache>
            </c:strRef>
          </c:tx>
          <c:spPr>
            <a:solidFill>
              <a:schemeClr val="accent1"/>
            </a:solidFill>
            <a:ln>
              <a:noFill/>
            </a:ln>
            <a:effectLst/>
          </c:spPr>
          <c:invertIfNegative val="0"/>
          <c:dLbls>
            <c:dLbl>
              <c:idx val="0"/>
              <c:delete val="1"/>
              <c:extLst>
                <c:ext xmlns:c15="http://schemas.microsoft.com/office/drawing/2012/chart" uri="{CE6537A1-D6FC-4f65-9D91-7224C49458BB}"/>
                <c:ext xmlns:c16="http://schemas.microsoft.com/office/drawing/2014/chart" uri="{C3380CC4-5D6E-409C-BE32-E72D297353CC}">
                  <c16:uniqueId val="{00000004-EB5E-49AF-B184-333BE2BF31BF}"/>
                </c:ext>
              </c:extLst>
            </c:dLbl>
            <c:dLbl>
              <c:idx val="1"/>
              <c:layout>
                <c:manualLayout>
                  <c:x val="7.2526841831997563E-2"/>
                  <c:y val="1.4549510494894153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6-EB5E-49AF-B184-333BE2BF31BF}"/>
                </c:ext>
              </c:extLst>
            </c:dLbl>
            <c:dLbl>
              <c:idx val="2"/>
              <c:layout>
                <c:manualLayout>
                  <c:x val="0.10516392065639629"/>
                  <c:y val="8.7297062969364913E-3"/>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EB5E-49AF-B184-333BE2BF31BF}"/>
                </c:ext>
              </c:extLst>
            </c:dLbl>
            <c:numFmt formatCode="0%" sourceLinked="0"/>
            <c:spPr>
              <a:noFill/>
              <a:ln>
                <a:noFill/>
              </a:ln>
              <a:effectLst/>
            </c:spPr>
            <c:txPr>
              <a:bodyPr rot="0" spcFirstLastPara="1" vertOverflow="ellipsis" vert="horz" wrap="square" anchor="ctr" anchorCtr="1"/>
              <a:lstStyle/>
              <a:p>
                <a:pPr>
                  <a:defRPr sz="18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Sheet1!$L$39:$L$41</c:f>
              <c:strCache>
                <c:ptCount val="3"/>
                <c:pt idx="0">
                  <c:v>FSM</c:v>
                </c:pt>
                <c:pt idx="1">
                  <c:v>IMD</c:v>
                </c:pt>
                <c:pt idx="2">
                  <c:v>UCP</c:v>
                </c:pt>
              </c:strCache>
            </c:strRef>
          </c:cat>
          <c:val>
            <c:numRef>
              <c:f>Sheet1!$M$39:$M$41</c:f>
              <c:numCache>
                <c:formatCode>0.00%</c:formatCode>
                <c:ptCount val="3"/>
                <c:pt idx="0">
                  <c:v>0</c:v>
                </c:pt>
                <c:pt idx="1">
                  <c:v>7.0921985815602842E-2</c:v>
                </c:pt>
                <c:pt idx="2">
                  <c:v>5.4054054054054057E-2</c:v>
                </c:pt>
              </c:numCache>
            </c:numRef>
          </c:val>
          <c:extLst>
            <c:ext xmlns:c16="http://schemas.microsoft.com/office/drawing/2014/chart" uri="{C3380CC4-5D6E-409C-BE32-E72D297353CC}">
              <c16:uniqueId val="{00000000-C273-44A5-9A13-1D9C42860748}"/>
            </c:ext>
          </c:extLst>
        </c:ser>
        <c:ser>
          <c:idx val="1"/>
          <c:order val="1"/>
          <c:tx>
            <c:strRef>
              <c:f>Sheet1!$N$38</c:f>
              <c:strCache>
                <c:ptCount val="1"/>
                <c:pt idx="0">
                  <c:v>Disagree</c:v>
                </c:pt>
              </c:strCache>
            </c:strRef>
          </c:tx>
          <c:spPr>
            <a:solidFill>
              <a:schemeClr val="accent2"/>
            </a:solidFill>
            <a:ln>
              <a:noFill/>
            </a:ln>
            <a:effectLst/>
          </c:spPr>
          <c:invertIfNegative val="0"/>
          <c:dLbls>
            <c:dLbl>
              <c:idx val="0"/>
              <c:layout>
                <c:manualLayout>
                  <c:x val="7.0109280437597649E-2"/>
                  <c:y val="5.8198041979576612E-3"/>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EB5E-49AF-B184-333BE2BF31BF}"/>
                </c:ext>
              </c:extLst>
            </c:dLbl>
            <c:dLbl>
              <c:idx val="1"/>
              <c:layout>
                <c:manualLayout>
                  <c:x val="6.7691719043197637E-2"/>
                  <c:y val="0"/>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EB5E-49AF-B184-333BE2BF31BF}"/>
                </c:ext>
              </c:extLst>
            </c:dLbl>
            <c:dLbl>
              <c:idx val="2"/>
              <c:layout>
                <c:manualLayout>
                  <c:x val="9.670245577599676E-2"/>
                  <c:y val="-4.9468335682640224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EB5E-49AF-B184-333BE2BF31BF}"/>
                </c:ext>
              </c:extLst>
            </c:dLbl>
            <c:numFmt formatCode="0%" sourceLinked="0"/>
            <c:spPr>
              <a:noFill/>
              <a:ln>
                <a:noFill/>
              </a:ln>
              <a:effectLst/>
            </c:spPr>
            <c:txPr>
              <a:bodyPr rot="0" spcFirstLastPara="1" vertOverflow="ellipsis" vert="horz" wrap="square" anchor="ctr" anchorCtr="1"/>
              <a:lstStyle/>
              <a:p>
                <a:pPr>
                  <a:defRPr sz="18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Sheet1!$L$39:$L$41</c:f>
              <c:strCache>
                <c:ptCount val="3"/>
                <c:pt idx="0">
                  <c:v>FSM</c:v>
                </c:pt>
                <c:pt idx="1">
                  <c:v>IMD</c:v>
                </c:pt>
                <c:pt idx="2">
                  <c:v>UCP</c:v>
                </c:pt>
              </c:strCache>
            </c:strRef>
          </c:cat>
          <c:val>
            <c:numRef>
              <c:f>Sheet1!$N$39:$N$41</c:f>
              <c:numCache>
                <c:formatCode>0.00%</c:formatCode>
                <c:ptCount val="3"/>
                <c:pt idx="0">
                  <c:v>6.9767441860465115E-2</c:v>
                </c:pt>
                <c:pt idx="1">
                  <c:v>5.6737588652482268E-2</c:v>
                </c:pt>
                <c:pt idx="2">
                  <c:v>4.5045045045045043E-2</c:v>
                </c:pt>
              </c:numCache>
            </c:numRef>
          </c:val>
          <c:extLst>
            <c:ext xmlns:c16="http://schemas.microsoft.com/office/drawing/2014/chart" uri="{C3380CC4-5D6E-409C-BE32-E72D297353CC}">
              <c16:uniqueId val="{00000001-C273-44A5-9A13-1D9C42860748}"/>
            </c:ext>
          </c:extLst>
        </c:ser>
        <c:ser>
          <c:idx val="2"/>
          <c:order val="2"/>
          <c:tx>
            <c:strRef>
              <c:f>Sheet1!$O$38</c:f>
              <c:strCache>
                <c:ptCount val="1"/>
                <c:pt idx="0">
                  <c:v>Neither agree nor disagree</c:v>
                </c:pt>
              </c:strCache>
            </c:strRef>
          </c:tx>
          <c:spPr>
            <a:solidFill>
              <a:schemeClr val="accent3"/>
            </a:solidFill>
            <a:ln>
              <a:noFill/>
            </a:ln>
            <a:effectLst/>
          </c:spPr>
          <c:invertIfNegative val="0"/>
          <c:dLbls>
            <c:numFmt formatCode="0%" sourceLinked="0"/>
            <c:spPr>
              <a:noFill/>
              <a:ln>
                <a:noFill/>
              </a:ln>
              <a:effectLst/>
            </c:spPr>
            <c:txPr>
              <a:bodyPr rot="0" spcFirstLastPara="1" vertOverflow="ellipsis" vert="horz" wrap="square" anchor="ctr" anchorCtr="1"/>
              <a:lstStyle/>
              <a:p>
                <a:pPr>
                  <a:defRPr sz="1800" b="0" i="0" u="none" strike="noStrike" kern="1200" baseline="0">
                    <a:solidFill>
                      <a:schemeClr val="bg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Sheet1!$L$39:$L$41</c:f>
              <c:strCache>
                <c:ptCount val="3"/>
                <c:pt idx="0">
                  <c:v>FSM</c:v>
                </c:pt>
                <c:pt idx="1">
                  <c:v>IMD</c:v>
                </c:pt>
                <c:pt idx="2">
                  <c:v>UCP</c:v>
                </c:pt>
              </c:strCache>
            </c:strRef>
          </c:cat>
          <c:val>
            <c:numRef>
              <c:f>Sheet1!$O$39:$O$41</c:f>
              <c:numCache>
                <c:formatCode>0.00%</c:formatCode>
                <c:ptCount val="3"/>
                <c:pt idx="0">
                  <c:v>9.3023255813953487E-2</c:v>
                </c:pt>
                <c:pt idx="1">
                  <c:v>0.11347517730496454</c:v>
                </c:pt>
                <c:pt idx="2">
                  <c:v>0.1891891891891892</c:v>
                </c:pt>
              </c:numCache>
            </c:numRef>
          </c:val>
          <c:extLst>
            <c:ext xmlns:c16="http://schemas.microsoft.com/office/drawing/2014/chart" uri="{C3380CC4-5D6E-409C-BE32-E72D297353CC}">
              <c16:uniqueId val="{00000002-C273-44A5-9A13-1D9C42860748}"/>
            </c:ext>
          </c:extLst>
        </c:ser>
        <c:ser>
          <c:idx val="3"/>
          <c:order val="3"/>
          <c:tx>
            <c:strRef>
              <c:f>Sheet1!$P$38</c:f>
              <c:strCache>
                <c:ptCount val="1"/>
                <c:pt idx="0">
                  <c:v>Agree</c:v>
                </c:pt>
              </c:strCache>
            </c:strRef>
          </c:tx>
          <c:spPr>
            <a:solidFill>
              <a:schemeClr val="accent4"/>
            </a:solidFill>
            <a:ln>
              <a:noFill/>
            </a:ln>
            <a:effectLst/>
          </c:spPr>
          <c:invertIfNegative val="0"/>
          <c:dLbls>
            <c:numFmt formatCode="0%" sourceLinked="0"/>
            <c:spPr>
              <a:noFill/>
              <a:ln>
                <a:noFill/>
              </a:ln>
              <a:effectLst/>
            </c:spPr>
            <c:txPr>
              <a:bodyPr rot="0" spcFirstLastPara="1" vertOverflow="ellipsis" vert="horz" wrap="square" anchor="ctr" anchorCtr="1"/>
              <a:lstStyle/>
              <a:p>
                <a:pPr>
                  <a:defRPr sz="1800" b="0" i="0" u="none" strike="noStrike" kern="1200" baseline="0">
                    <a:solidFill>
                      <a:schemeClr val="bg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Sheet1!$L$39:$L$41</c:f>
              <c:strCache>
                <c:ptCount val="3"/>
                <c:pt idx="0">
                  <c:v>FSM</c:v>
                </c:pt>
                <c:pt idx="1">
                  <c:v>IMD</c:v>
                </c:pt>
                <c:pt idx="2">
                  <c:v>UCP</c:v>
                </c:pt>
              </c:strCache>
            </c:strRef>
          </c:cat>
          <c:val>
            <c:numRef>
              <c:f>Sheet1!$P$39:$P$41</c:f>
              <c:numCache>
                <c:formatCode>0.00%</c:formatCode>
                <c:ptCount val="3"/>
                <c:pt idx="0">
                  <c:v>0.2558139534883721</c:v>
                </c:pt>
                <c:pt idx="1">
                  <c:v>0.37588652482269502</c:v>
                </c:pt>
                <c:pt idx="2">
                  <c:v>0.30630630630630629</c:v>
                </c:pt>
              </c:numCache>
            </c:numRef>
          </c:val>
          <c:extLst>
            <c:ext xmlns:c16="http://schemas.microsoft.com/office/drawing/2014/chart" uri="{C3380CC4-5D6E-409C-BE32-E72D297353CC}">
              <c16:uniqueId val="{00000003-C273-44A5-9A13-1D9C42860748}"/>
            </c:ext>
          </c:extLst>
        </c:ser>
        <c:ser>
          <c:idx val="4"/>
          <c:order val="4"/>
          <c:tx>
            <c:strRef>
              <c:f>Sheet1!$Q$38</c:f>
              <c:strCache>
                <c:ptCount val="1"/>
                <c:pt idx="0">
                  <c:v>Strongly Agree</c:v>
                </c:pt>
              </c:strCache>
            </c:strRef>
          </c:tx>
          <c:spPr>
            <a:solidFill>
              <a:schemeClr val="accent5"/>
            </a:solidFill>
            <a:ln>
              <a:noFill/>
            </a:ln>
            <a:effectLst/>
          </c:spPr>
          <c:invertIfNegative val="0"/>
          <c:dLbls>
            <c:numFmt formatCode="0%" sourceLinked="0"/>
            <c:spPr>
              <a:noFill/>
              <a:ln>
                <a:noFill/>
              </a:ln>
              <a:effectLst/>
            </c:spPr>
            <c:txPr>
              <a:bodyPr rot="0" spcFirstLastPara="1" vertOverflow="ellipsis" vert="horz" wrap="square" anchor="ctr" anchorCtr="1"/>
              <a:lstStyle/>
              <a:p>
                <a:pPr>
                  <a:defRPr sz="1800" b="0" i="0" u="none" strike="noStrike" kern="1200" baseline="0">
                    <a:solidFill>
                      <a:schemeClr val="bg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Sheet1!$L$39:$L$41</c:f>
              <c:strCache>
                <c:ptCount val="3"/>
                <c:pt idx="0">
                  <c:v>FSM</c:v>
                </c:pt>
                <c:pt idx="1">
                  <c:v>IMD</c:v>
                </c:pt>
                <c:pt idx="2">
                  <c:v>UCP</c:v>
                </c:pt>
              </c:strCache>
            </c:strRef>
          </c:cat>
          <c:val>
            <c:numRef>
              <c:f>Sheet1!$Q$39:$Q$41</c:f>
              <c:numCache>
                <c:formatCode>0.00%</c:formatCode>
                <c:ptCount val="3"/>
                <c:pt idx="0">
                  <c:v>0.55813953488372092</c:v>
                </c:pt>
                <c:pt idx="1">
                  <c:v>0.3475177304964539</c:v>
                </c:pt>
                <c:pt idx="2">
                  <c:v>0.36036036036036034</c:v>
                </c:pt>
              </c:numCache>
            </c:numRef>
          </c:val>
          <c:extLst>
            <c:ext xmlns:c16="http://schemas.microsoft.com/office/drawing/2014/chart" uri="{C3380CC4-5D6E-409C-BE32-E72D297353CC}">
              <c16:uniqueId val="{00000004-C273-44A5-9A13-1D9C42860748}"/>
            </c:ext>
          </c:extLst>
        </c:ser>
        <c:dLbls>
          <c:showLegendKey val="0"/>
          <c:showVal val="1"/>
          <c:showCatName val="0"/>
          <c:showSerName val="0"/>
          <c:showPercent val="0"/>
          <c:showBubbleSize val="0"/>
        </c:dLbls>
        <c:gapWidth val="219"/>
        <c:overlap val="100"/>
        <c:axId val="877784080"/>
        <c:axId val="877785160"/>
      </c:barChart>
      <c:catAx>
        <c:axId val="87778408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endParaRPr lang="en-US"/>
          </a:p>
        </c:txPr>
        <c:crossAx val="877785160"/>
        <c:crosses val="autoZero"/>
        <c:auto val="1"/>
        <c:lblAlgn val="ctr"/>
        <c:lblOffset val="100"/>
        <c:noMultiLvlLbl val="0"/>
      </c:catAx>
      <c:valAx>
        <c:axId val="877785160"/>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endParaRPr lang="en-US"/>
          </a:p>
        </c:txPr>
        <c:crossAx val="877784080"/>
        <c:crosses val="autoZero"/>
        <c:crossBetween val="between"/>
        <c:majorUnit val="0.2"/>
      </c:valAx>
      <c:spPr>
        <a:noFill/>
        <a:ln>
          <a:noFill/>
        </a:ln>
        <a:effectLst/>
      </c:spPr>
    </c:plotArea>
    <c:legend>
      <c:legendPos val="b"/>
      <c:overlay val="0"/>
      <c:spPr>
        <a:noFill/>
        <a:ln>
          <a:noFill/>
        </a:ln>
        <a:effectLst/>
      </c:spPr>
      <c:txPr>
        <a:bodyPr rot="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sz="1800"/>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00" b="0" i="0" u="none" strike="noStrike" kern="1200" spc="0" baseline="0">
                <a:solidFill>
                  <a:schemeClr val="tx1">
                    <a:lumMod val="65000"/>
                    <a:lumOff val="35000"/>
                  </a:schemeClr>
                </a:solidFill>
                <a:latin typeface="+mn-lt"/>
                <a:ea typeface="+mn-ea"/>
                <a:cs typeface="+mn-cs"/>
              </a:defRPr>
            </a:pPr>
            <a:r>
              <a:rPr lang="en-GB" sz="1800" b="0" i="0" u="none" strike="noStrike" baseline="0">
                <a:effectLst/>
              </a:rPr>
              <a:t>It will enable me to get a better job</a:t>
            </a:r>
            <a:r>
              <a:rPr lang="en-GB" sz="1800" b="0" i="0" u="none" strike="noStrike" baseline="0"/>
              <a:t> </a:t>
            </a:r>
            <a:endParaRPr lang="en-GB" sz="1800"/>
          </a:p>
        </c:rich>
      </c:tx>
      <c:overlay val="0"/>
      <c:spPr>
        <a:noFill/>
        <a:ln>
          <a:noFill/>
        </a:ln>
        <a:effectLst/>
      </c:spPr>
      <c:txPr>
        <a:bodyPr rot="0" spcFirstLastPara="1" vertOverflow="ellipsis" vert="horz" wrap="square" anchor="ctr" anchorCtr="1"/>
        <a:lstStyle/>
        <a:p>
          <a:pPr>
            <a:defRPr sz="18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percentStacked"/>
        <c:varyColors val="0"/>
        <c:ser>
          <c:idx val="0"/>
          <c:order val="0"/>
          <c:tx>
            <c:strRef>
              <c:f>Sheet1!$M$24</c:f>
              <c:strCache>
                <c:ptCount val="1"/>
                <c:pt idx="0">
                  <c:v>Strongly Disagree</c:v>
                </c:pt>
              </c:strCache>
            </c:strRef>
          </c:tx>
          <c:spPr>
            <a:solidFill>
              <a:schemeClr val="accent1"/>
            </a:solidFill>
            <a:ln>
              <a:noFill/>
            </a:ln>
            <a:effectLst/>
          </c:spPr>
          <c:invertIfNegative val="0"/>
          <c:dLbls>
            <c:dLbl>
              <c:idx val="0"/>
              <c:layout>
                <c:manualLayout>
                  <c:x val="9.7210080264334878E-2"/>
                  <c:y val="-1.0544916253173741E-16"/>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7-26A5-441E-964F-819ECBD734A2}"/>
                </c:ext>
              </c:extLst>
            </c:dLbl>
            <c:dLbl>
              <c:idx val="1"/>
              <c:layout>
                <c:manualLayout>
                  <c:x val="8.6273946234597207E-2"/>
                  <c:y val="4.0262872626885125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26A5-441E-964F-819ECBD734A2}"/>
                </c:ext>
              </c:extLst>
            </c:dLbl>
            <c:dLbl>
              <c:idx val="2"/>
              <c:layout>
                <c:manualLayout>
                  <c:x val="9.1134450247813942E-2"/>
                  <c:y val="-8.6277584200467293E-3"/>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26A5-441E-964F-819ECBD734A2}"/>
                </c:ext>
              </c:extLst>
            </c:dLbl>
            <c:spPr>
              <a:noFill/>
              <a:ln>
                <a:noFill/>
              </a:ln>
              <a:effectLst/>
            </c:spPr>
            <c:txPr>
              <a:bodyPr rot="0" spcFirstLastPara="1" vertOverflow="ellipsis" vert="horz" wrap="square" lIns="38100" tIns="19050" rIns="38100" bIns="19050" anchor="ctr" anchorCtr="1">
                <a:spAutoFit/>
              </a:bodyPr>
              <a:lstStyle/>
              <a:p>
                <a:pPr>
                  <a:defRPr sz="18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Sheet1!$L$25:$L$27</c:f>
              <c:strCache>
                <c:ptCount val="3"/>
                <c:pt idx="0">
                  <c:v>FSM</c:v>
                </c:pt>
                <c:pt idx="1">
                  <c:v>IMD</c:v>
                </c:pt>
                <c:pt idx="2">
                  <c:v>UCP</c:v>
                </c:pt>
              </c:strCache>
            </c:strRef>
          </c:cat>
          <c:val>
            <c:numRef>
              <c:f>Sheet1!$M$25:$M$27</c:f>
              <c:numCache>
                <c:formatCode>0.00%</c:formatCode>
                <c:ptCount val="3"/>
                <c:pt idx="0">
                  <c:v>2.3255813953488372E-2</c:v>
                </c:pt>
                <c:pt idx="1">
                  <c:v>9.2198581560283682E-2</c:v>
                </c:pt>
                <c:pt idx="2">
                  <c:v>1.8018018018018018E-2</c:v>
                </c:pt>
              </c:numCache>
            </c:numRef>
          </c:val>
          <c:extLst>
            <c:ext xmlns:c16="http://schemas.microsoft.com/office/drawing/2014/chart" uri="{C3380CC4-5D6E-409C-BE32-E72D297353CC}">
              <c16:uniqueId val="{00000000-71F7-4F8F-B78D-4EF7F3E4439C}"/>
            </c:ext>
          </c:extLst>
        </c:ser>
        <c:ser>
          <c:idx val="1"/>
          <c:order val="1"/>
          <c:tx>
            <c:strRef>
              <c:f>Sheet1!$N$24</c:f>
              <c:strCache>
                <c:ptCount val="1"/>
                <c:pt idx="0">
                  <c:v>Disagree</c:v>
                </c:pt>
              </c:strCache>
            </c:strRef>
          </c:tx>
          <c:spPr>
            <a:solidFill>
              <a:schemeClr val="accent2"/>
            </a:solidFill>
            <a:ln>
              <a:noFill/>
            </a:ln>
            <a:effectLst/>
          </c:spPr>
          <c:invertIfNegative val="0"/>
          <c:dLbls>
            <c:dLbl>
              <c:idx val="0"/>
              <c:delete val="1"/>
              <c:extLst>
                <c:ext xmlns:c15="http://schemas.microsoft.com/office/drawing/2012/chart" uri="{CE6537A1-D6FC-4f65-9D91-7224C49458BB}"/>
                <c:ext xmlns:c16="http://schemas.microsoft.com/office/drawing/2014/chart" uri="{C3380CC4-5D6E-409C-BE32-E72D297353CC}">
                  <c16:uniqueId val="{00000006-26A5-441E-964F-819ECBD734A2}"/>
                </c:ext>
              </c:extLst>
            </c:dLbl>
            <c:dLbl>
              <c:idx val="1"/>
              <c:layout>
                <c:manualLayout>
                  <c:x val="8.6273946234597207E-2"/>
                  <c:y val="-2.8759194733490503E-3"/>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26A5-441E-964F-819ECBD734A2}"/>
                </c:ext>
              </c:extLst>
            </c:dLbl>
            <c:dLbl>
              <c:idx val="2"/>
              <c:layout>
                <c:manualLayout>
                  <c:x val="8.9919324244509755E-2"/>
                  <c:y val="-5.4642469993629948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26A5-441E-964F-819ECBD734A2}"/>
                </c:ext>
              </c:extLst>
            </c:dLbl>
            <c:spPr>
              <a:noFill/>
              <a:ln>
                <a:noFill/>
              </a:ln>
              <a:effectLst/>
            </c:spPr>
            <c:txPr>
              <a:bodyPr rot="0" spcFirstLastPara="1" vertOverflow="ellipsis" vert="horz" wrap="square" lIns="38100" tIns="19050" rIns="38100" bIns="19050" anchor="ctr" anchorCtr="1">
                <a:spAutoFit/>
              </a:bodyPr>
              <a:lstStyle/>
              <a:p>
                <a:pPr>
                  <a:defRPr sz="18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Sheet1!$L$25:$L$27</c:f>
              <c:strCache>
                <c:ptCount val="3"/>
                <c:pt idx="0">
                  <c:v>FSM</c:v>
                </c:pt>
                <c:pt idx="1">
                  <c:v>IMD</c:v>
                </c:pt>
                <c:pt idx="2">
                  <c:v>UCP</c:v>
                </c:pt>
              </c:strCache>
            </c:strRef>
          </c:cat>
          <c:val>
            <c:numRef>
              <c:f>Sheet1!$N$25:$N$27</c:f>
              <c:numCache>
                <c:formatCode>0.00%</c:formatCode>
                <c:ptCount val="3"/>
                <c:pt idx="0">
                  <c:v>0</c:v>
                </c:pt>
                <c:pt idx="1">
                  <c:v>2.1276595744680851E-2</c:v>
                </c:pt>
                <c:pt idx="2">
                  <c:v>2.2522522522522521E-2</c:v>
                </c:pt>
              </c:numCache>
            </c:numRef>
          </c:val>
          <c:extLst>
            <c:ext xmlns:c16="http://schemas.microsoft.com/office/drawing/2014/chart" uri="{C3380CC4-5D6E-409C-BE32-E72D297353CC}">
              <c16:uniqueId val="{00000001-71F7-4F8F-B78D-4EF7F3E4439C}"/>
            </c:ext>
          </c:extLst>
        </c:ser>
        <c:ser>
          <c:idx val="2"/>
          <c:order val="2"/>
          <c:tx>
            <c:strRef>
              <c:f>Sheet1!$O$24</c:f>
              <c:strCache>
                <c:ptCount val="1"/>
                <c:pt idx="0">
                  <c:v>Neither agree nor disagree</c:v>
                </c:pt>
              </c:strCache>
            </c:strRef>
          </c:tx>
          <c:spPr>
            <a:solidFill>
              <a:schemeClr val="accent3"/>
            </a:solidFill>
            <a:ln>
              <a:noFill/>
            </a:ln>
            <a:effectLst/>
          </c:spPr>
          <c:invertIfNegative val="0"/>
          <c:dLbls>
            <c:dLbl>
              <c:idx val="0"/>
              <c:layout>
                <c:manualLayout>
                  <c:x val="9.4779828257726462E-2"/>
                  <c:y val="-3.1635114206838393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26A5-441E-964F-819ECBD734A2}"/>
                </c:ext>
              </c:extLst>
            </c:dLbl>
            <c:dLbl>
              <c:idx val="1"/>
              <c:spPr>
                <a:noFill/>
                <a:ln>
                  <a:noFill/>
                </a:ln>
                <a:effectLst/>
              </c:spPr>
              <c:txPr>
                <a:bodyPr rot="0" spcFirstLastPara="1" vertOverflow="ellipsis" vert="horz" wrap="square" lIns="38100" tIns="19050" rIns="38100" bIns="19050" anchor="ctr" anchorCtr="1">
                  <a:spAutoFit/>
                </a:bodyPr>
                <a:lstStyle/>
                <a:p>
                  <a:pPr>
                    <a:defRPr sz="1800" b="0" i="0" u="none" strike="noStrike" kern="1200" baseline="0">
                      <a:solidFill>
                        <a:schemeClr val="bg1"/>
                      </a:solidFill>
                      <a:latin typeface="+mn-lt"/>
                      <a:ea typeface="+mn-ea"/>
                      <a:cs typeface="+mn-cs"/>
                    </a:defRPr>
                  </a:pPr>
                  <a:endParaRPr lang="en-US"/>
                </a:p>
              </c:txPr>
              <c:showLegendKey val="0"/>
              <c:showVal val="1"/>
              <c:showCatName val="0"/>
              <c:showSerName val="0"/>
              <c:showPercent val="0"/>
              <c:showBubbleSize val="0"/>
              <c:extLst>
                <c:ext xmlns:c16="http://schemas.microsoft.com/office/drawing/2014/chart" uri="{C3380CC4-5D6E-409C-BE32-E72D297353CC}">
                  <c16:uniqueId val="{00000008-26A5-441E-964F-819ECBD734A2}"/>
                </c:ext>
              </c:extLst>
            </c:dLbl>
            <c:dLbl>
              <c:idx val="2"/>
              <c:spPr>
                <a:noFill/>
                <a:ln>
                  <a:noFill/>
                </a:ln>
                <a:effectLst/>
              </c:spPr>
              <c:txPr>
                <a:bodyPr rot="0" spcFirstLastPara="1" vertOverflow="ellipsis" vert="horz" wrap="square" lIns="38100" tIns="19050" rIns="38100" bIns="19050" anchor="ctr" anchorCtr="1">
                  <a:spAutoFit/>
                </a:bodyPr>
                <a:lstStyle/>
                <a:p>
                  <a:pPr>
                    <a:defRPr sz="1800" b="0" i="0" u="none" strike="noStrike" kern="1200" baseline="0">
                      <a:solidFill>
                        <a:schemeClr val="bg1"/>
                      </a:solidFill>
                      <a:latin typeface="+mn-lt"/>
                      <a:ea typeface="+mn-ea"/>
                      <a:cs typeface="+mn-cs"/>
                    </a:defRPr>
                  </a:pPr>
                  <a:endParaRPr lang="en-US"/>
                </a:p>
              </c:txPr>
              <c:showLegendKey val="0"/>
              <c:showVal val="1"/>
              <c:showCatName val="0"/>
              <c:showSerName val="0"/>
              <c:showPercent val="0"/>
              <c:showBubbleSize val="0"/>
              <c:extLst>
                <c:ext xmlns:c16="http://schemas.microsoft.com/office/drawing/2014/chart" uri="{C3380CC4-5D6E-409C-BE32-E72D297353CC}">
                  <c16:uniqueId val="{00000009-26A5-441E-964F-819ECBD734A2}"/>
                </c:ext>
              </c:extLst>
            </c:dLbl>
            <c:spPr>
              <a:noFill/>
              <a:ln>
                <a:noFill/>
              </a:ln>
              <a:effectLst/>
            </c:spPr>
            <c:txPr>
              <a:bodyPr rot="0" spcFirstLastPara="1" vertOverflow="ellipsis" vert="horz" wrap="square" lIns="38100" tIns="19050" rIns="38100" bIns="19050" anchor="ctr" anchorCtr="1">
                <a:spAutoFit/>
              </a:bodyPr>
              <a:lstStyle/>
              <a:p>
                <a:pPr>
                  <a:defRPr sz="18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Sheet1!$L$25:$L$27</c:f>
              <c:strCache>
                <c:ptCount val="3"/>
                <c:pt idx="0">
                  <c:v>FSM</c:v>
                </c:pt>
                <c:pt idx="1">
                  <c:v>IMD</c:v>
                </c:pt>
                <c:pt idx="2">
                  <c:v>UCP</c:v>
                </c:pt>
              </c:strCache>
            </c:strRef>
          </c:cat>
          <c:val>
            <c:numRef>
              <c:f>Sheet1!$O$25:$O$27</c:f>
              <c:numCache>
                <c:formatCode>0.00%</c:formatCode>
                <c:ptCount val="3"/>
                <c:pt idx="0">
                  <c:v>4.6511627906976744E-2</c:v>
                </c:pt>
                <c:pt idx="1">
                  <c:v>0.10638297872340426</c:v>
                </c:pt>
                <c:pt idx="2">
                  <c:v>0.12612612612612611</c:v>
                </c:pt>
              </c:numCache>
            </c:numRef>
          </c:val>
          <c:extLst>
            <c:ext xmlns:c16="http://schemas.microsoft.com/office/drawing/2014/chart" uri="{C3380CC4-5D6E-409C-BE32-E72D297353CC}">
              <c16:uniqueId val="{00000002-71F7-4F8F-B78D-4EF7F3E4439C}"/>
            </c:ext>
          </c:extLst>
        </c:ser>
        <c:ser>
          <c:idx val="3"/>
          <c:order val="3"/>
          <c:tx>
            <c:strRef>
              <c:f>Sheet1!$P$24</c:f>
              <c:strCache>
                <c:ptCount val="1"/>
                <c:pt idx="0">
                  <c:v>Agree</c:v>
                </c:pt>
              </c:strCache>
            </c:strRef>
          </c:tx>
          <c:spPr>
            <a:solidFill>
              <a:schemeClr val="accent4"/>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800" b="0" i="0" u="none" strike="noStrike" kern="1200" baseline="0">
                    <a:solidFill>
                      <a:schemeClr val="bg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Sheet1!$L$25:$L$27</c:f>
              <c:strCache>
                <c:ptCount val="3"/>
                <c:pt idx="0">
                  <c:v>FSM</c:v>
                </c:pt>
                <c:pt idx="1">
                  <c:v>IMD</c:v>
                </c:pt>
                <c:pt idx="2">
                  <c:v>UCP</c:v>
                </c:pt>
              </c:strCache>
            </c:strRef>
          </c:cat>
          <c:val>
            <c:numRef>
              <c:f>Sheet1!$P$25:$P$27</c:f>
              <c:numCache>
                <c:formatCode>0.00%</c:formatCode>
                <c:ptCount val="3"/>
                <c:pt idx="0">
                  <c:v>0.27906976744186046</c:v>
                </c:pt>
                <c:pt idx="1">
                  <c:v>0.26241134751773049</c:v>
                </c:pt>
                <c:pt idx="2">
                  <c:v>0.32432432432432434</c:v>
                </c:pt>
              </c:numCache>
            </c:numRef>
          </c:val>
          <c:extLst>
            <c:ext xmlns:c16="http://schemas.microsoft.com/office/drawing/2014/chart" uri="{C3380CC4-5D6E-409C-BE32-E72D297353CC}">
              <c16:uniqueId val="{00000003-71F7-4F8F-B78D-4EF7F3E4439C}"/>
            </c:ext>
          </c:extLst>
        </c:ser>
        <c:ser>
          <c:idx val="4"/>
          <c:order val="4"/>
          <c:tx>
            <c:strRef>
              <c:f>Sheet1!$Q$24</c:f>
              <c:strCache>
                <c:ptCount val="1"/>
                <c:pt idx="0">
                  <c:v>Strongly Agree</c:v>
                </c:pt>
              </c:strCache>
            </c:strRef>
          </c:tx>
          <c:spPr>
            <a:solidFill>
              <a:schemeClr val="accent5"/>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800" b="0" i="0" u="none" strike="noStrike" kern="1200" baseline="0">
                    <a:solidFill>
                      <a:schemeClr val="bg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Sheet1!$L$25:$L$27</c:f>
              <c:strCache>
                <c:ptCount val="3"/>
                <c:pt idx="0">
                  <c:v>FSM</c:v>
                </c:pt>
                <c:pt idx="1">
                  <c:v>IMD</c:v>
                </c:pt>
                <c:pt idx="2">
                  <c:v>UCP</c:v>
                </c:pt>
              </c:strCache>
            </c:strRef>
          </c:cat>
          <c:val>
            <c:numRef>
              <c:f>Sheet1!$Q$25:$Q$27</c:f>
              <c:numCache>
                <c:formatCode>0.00%</c:formatCode>
                <c:ptCount val="3"/>
                <c:pt idx="0">
                  <c:v>0.65116279069767447</c:v>
                </c:pt>
                <c:pt idx="1">
                  <c:v>0.45390070921985815</c:v>
                </c:pt>
                <c:pt idx="2">
                  <c:v>0.42342342342342343</c:v>
                </c:pt>
              </c:numCache>
            </c:numRef>
          </c:val>
          <c:extLst>
            <c:ext xmlns:c16="http://schemas.microsoft.com/office/drawing/2014/chart" uri="{C3380CC4-5D6E-409C-BE32-E72D297353CC}">
              <c16:uniqueId val="{00000004-71F7-4F8F-B78D-4EF7F3E4439C}"/>
            </c:ext>
          </c:extLst>
        </c:ser>
        <c:ser>
          <c:idx val="5"/>
          <c:order val="5"/>
          <c:tx>
            <c:strRef>
              <c:f>Sheet1!$R$24</c:f>
              <c:strCache>
                <c:ptCount val="1"/>
                <c:pt idx="0">
                  <c:v>Don't know</c:v>
                </c:pt>
              </c:strCache>
            </c:strRef>
          </c:tx>
          <c:spPr>
            <a:solidFill>
              <a:srgbClr val="95C11F"/>
            </a:solidFill>
            <a:ln>
              <a:noFill/>
            </a:ln>
            <a:effectLst/>
          </c:spPr>
          <c:invertIfNegative val="0"/>
          <c:dLbls>
            <c:dLbl>
              <c:idx val="0"/>
              <c:delete val="1"/>
              <c:extLst>
                <c:ext xmlns:c15="http://schemas.microsoft.com/office/drawing/2012/chart" uri="{CE6537A1-D6FC-4f65-9D91-7224C49458BB}"/>
                <c:ext xmlns:c16="http://schemas.microsoft.com/office/drawing/2014/chart" uri="{C3380CC4-5D6E-409C-BE32-E72D297353CC}">
                  <c16:uniqueId val="{00000000-26A5-441E-964F-819ECBD734A2}"/>
                </c:ext>
              </c:extLst>
            </c:dLbl>
            <c:spPr>
              <a:noFill/>
              <a:ln>
                <a:noFill/>
              </a:ln>
              <a:effectLst/>
            </c:spPr>
            <c:txPr>
              <a:bodyPr rot="0" spcFirstLastPara="1" vertOverflow="ellipsis" vert="horz" wrap="square" lIns="38100" tIns="19050" rIns="38100" bIns="19050" anchor="ctr" anchorCtr="1">
                <a:spAutoFit/>
              </a:bodyPr>
              <a:lstStyle/>
              <a:p>
                <a:pPr>
                  <a:defRPr sz="1800" b="0" i="0" u="none" strike="noStrike" kern="1200" baseline="0">
                    <a:solidFill>
                      <a:schemeClr val="bg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Sheet1!$L$25:$L$27</c:f>
              <c:strCache>
                <c:ptCount val="3"/>
                <c:pt idx="0">
                  <c:v>FSM</c:v>
                </c:pt>
                <c:pt idx="1">
                  <c:v>IMD</c:v>
                </c:pt>
                <c:pt idx="2">
                  <c:v>UCP</c:v>
                </c:pt>
              </c:strCache>
            </c:strRef>
          </c:cat>
          <c:val>
            <c:numRef>
              <c:f>Sheet1!$R$25:$R$27</c:f>
              <c:numCache>
                <c:formatCode>0.00%</c:formatCode>
                <c:ptCount val="3"/>
                <c:pt idx="0">
                  <c:v>0</c:v>
                </c:pt>
                <c:pt idx="1">
                  <c:v>6.3829787234042548E-2</c:v>
                </c:pt>
                <c:pt idx="2">
                  <c:v>8.5585585585585586E-2</c:v>
                </c:pt>
              </c:numCache>
            </c:numRef>
          </c:val>
          <c:extLst>
            <c:ext xmlns:c16="http://schemas.microsoft.com/office/drawing/2014/chart" uri="{C3380CC4-5D6E-409C-BE32-E72D297353CC}">
              <c16:uniqueId val="{00000005-71F7-4F8F-B78D-4EF7F3E4439C}"/>
            </c:ext>
          </c:extLst>
        </c:ser>
        <c:dLbls>
          <c:showLegendKey val="0"/>
          <c:showVal val="1"/>
          <c:showCatName val="0"/>
          <c:showSerName val="0"/>
          <c:showPercent val="0"/>
          <c:showBubbleSize val="0"/>
        </c:dLbls>
        <c:gapWidth val="219"/>
        <c:overlap val="100"/>
        <c:axId val="769149160"/>
        <c:axId val="769149520"/>
      </c:barChart>
      <c:catAx>
        <c:axId val="76914916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endParaRPr lang="en-US"/>
          </a:p>
        </c:txPr>
        <c:crossAx val="769149520"/>
        <c:crosses val="autoZero"/>
        <c:auto val="1"/>
        <c:lblAlgn val="ctr"/>
        <c:lblOffset val="100"/>
        <c:noMultiLvlLbl val="0"/>
      </c:catAx>
      <c:valAx>
        <c:axId val="769149520"/>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endParaRPr lang="en-US"/>
          </a:p>
        </c:txPr>
        <c:crossAx val="769149160"/>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00" b="0" i="0" u="none" strike="noStrike" kern="1200" spc="0" baseline="0">
                <a:solidFill>
                  <a:schemeClr val="tx1">
                    <a:lumMod val="65000"/>
                    <a:lumOff val="35000"/>
                  </a:schemeClr>
                </a:solidFill>
                <a:latin typeface="+mn-lt"/>
                <a:ea typeface="+mn-ea"/>
                <a:cs typeface="+mn-cs"/>
              </a:defRPr>
            </a:pPr>
            <a:r>
              <a:rPr lang="en-GB" sz="1800" b="0" i="0" u="none" strike="noStrike" baseline="0" dirty="0">
                <a:effectLst/>
              </a:rPr>
              <a:t>If you go on to HE, would you be the first person in your immediate family to go?</a:t>
            </a:r>
            <a:r>
              <a:rPr lang="en-GB" sz="1800" b="0" i="0" u="none" strike="noStrike" baseline="0" dirty="0"/>
              <a:t> </a:t>
            </a:r>
            <a:endParaRPr lang="en-GB" sz="1800" dirty="0"/>
          </a:p>
        </c:rich>
      </c:tx>
      <c:overlay val="0"/>
      <c:spPr>
        <a:noFill/>
        <a:ln>
          <a:noFill/>
        </a:ln>
        <a:effectLst/>
      </c:spPr>
      <c:txPr>
        <a:bodyPr rot="0" spcFirstLastPara="1" vertOverflow="ellipsis" vert="horz" wrap="square" anchor="ctr" anchorCtr="1"/>
        <a:lstStyle/>
        <a:p>
          <a:pPr>
            <a:defRPr sz="18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percentStacked"/>
        <c:varyColors val="0"/>
        <c:ser>
          <c:idx val="0"/>
          <c:order val="0"/>
          <c:tx>
            <c:strRef>
              <c:f>Sheet1!$M$32</c:f>
              <c:strCache>
                <c:ptCount val="1"/>
                <c:pt idx="0">
                  <c:v>Yes</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800" b="0" i="0" u="none" strike="noStrike" kern="1200" baseline="0">
                    <a:solidFill>
                      <a:schemeClr val="bg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Sheet1!$L$33:$L$35</c:f>
              <c:strCache>
                <c:ptCount val="3"/>
                <c:pt idx="0">
                  <c:v>FSM</c:v>
                </c:pt>
                <c:pt idx="1">
                  <c:v>IMD</c:v>
                </c:pt>
                <c:pt idx="2">
                  <c:v>UCP</c:v>
                </c:pt>
              </c:strCache>
            </c:strRef>
          </c:cat>
          <c:val>
            <c:numRef>
              <c:f>Sheet1!$M$33:$M$35</c:f>
              <c:numCache>
                <c:formatCode>0.00%</c:formatCode>
                <c:ptCount val="3"/>
                <c:pt idx="0">
                  <c:v>0.18604651162790697</c:v>
                </c:pt>
                <c:pt idx="1">
                  <c:v>0.33333333333333331</c:v>
                </c:pt>
                <c:pt idx="2">
                  <c:v>0.16216216216216217</c:v>
                </c:pt>
              </c:numCache>
            </c:numRef>
          </c:val>
          <c:extLst>
            <c:ext xmlns:c16="http://schemas.microsoft.com/office/drawing/2014/chart" uri="{C3380CC4-5D6E-409C-BE32-E72D297353CC}">
              <c16:uniqueId val="{00000000-55DA-46F4-87BB-B3239C242F26}"/>
            </c:ext>
          </c:extLst>
        </c:ser>
        <c:ser>
          <c:idx val="1"/>
          <c:order val="1"/>
          <c:tx>
            <c:strRef>
              <c:f>Sheet1!$N$32</c:f>
              <c:strCache>
                <c:ptCount val="1"/>
                <c:pt idx="0">
                  <c:v>No - Grandparent(s)]</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800" b="0" i="0" u="none" strike="noStrike" kern="1200" baseline="0">
                    <a:solidFill>
                      <a:schemeClr val="bg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Sheet1!$L$33:$L$35</c:f>
              <c:strCache>
                <c:ptCount val="3"/>
                <c:pt idx="0">
                  <c:v>FSM</c:v>
                </c:pt>
                <c:pt idx="1">
                  <c:v>IMD</c:v>
                </c:pt>
                <c:pt idx="2">
                  <c:v>UCP</c:v>
                </c:pt>
              </c:strCache>
            </c:strRef>
          </c:cat>
          <c:val>
            <c:numRef>
              <c:f>Sheet1!$N$33:$N$35</c:f>
              <c:numCache>
                <c:formatCode>0.00%</c:formatCode>
                <c:ptCount val="3"/>
                <c:pt idx="0">
                  <c:v>0.18604651162790697</c:v>
                </c:pt>
                <c:pt idx="1">
                  <c:v>3.5460992907801421E-2</c:v>
                </c:pt>
                <c:pt idx="2">
                  <c:v>5.8558558558558557E-2</c:v>
                </c:pt>
              </c:numCache>
            </c:numRef>
          </c:val>
          <c:extLst>
            <c:ext xmlns:c16="http://schemas.microsoft.com/office/drawing/2014/chart" uri="{C3380CC4-5D6E-409C-BE32-E72D297353CC}">
              <c16:uniqueId val="{00000001-55DA-46F4-87BB-B3239C242F26}"/>
            </c:ext>
          </c:extLst>
        </c:ser>
        <c:ser>
          <c:idx val="2"/>
          <c:order val="2"/>
          <c:tx>
            <c:strRef>
              <c:f>Sheet1!$O$32</c:f>
              <c:strCache>
                <c:ptCount val="1"/>
                <c:pt idx="0">
                  <c:v>No - Parent(s)</c:v>
                </c:pt>
              </c:strCache>
            </c:strRef>
          </c:tx>
          <c:spPr>
            <a:solidFill>
              <a:schemeClr val="accent3"/>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800" b="0" i="0" u="none" strike="noStrike" kern="1200" baseline="0">
                    <a:solidFill>
                      <a:schemeClr val="bg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Sheet1!$L$33:$L$35</c:f>
              <c:strCache>
                <c:ptCount val="3"/>
                <c:pt idx="0">
                  <c:v>FSM</c:v>
                </c:pt>
                <c:pt idx="1">
                  <c:v>IMD</c:v>
                </c:pt>
                <c:pt idx="2">
                  <c:v>UCP</c:v>
                </c:pt>
              </c:strCache>
            </c:strRef>
          </c:cat>
          <c:val>
            <c:numRef>
              <c:f>Sheet1!$O$33:$O$35</c:f>
              <c:numCache>
                <c:formatCode>0.00%</c:formatCode>
                <c:ptCount val="3"/>
                <c:pt idx="0">
                  <c:v>0.30232558139534882</c:v>
                </c:pt>
                <c:pt idx="1">
                  <c:v>0.22695035460992907</c:v>
                </c:pt>
                <c:pt idx="2">
                  <c:v>0.23423423423423423</c:v>
                </c:pt>
              </c:numCache>
            </c:numRef>
          </c:val>
          <c:extLst>
            <c:ext xmlns:c16="http://schemas.microsoft.com/office/drawing/2014/chart" uri="{C3380CC4-5D6E-409C-BE32-E72D297353CC}">
              <c16:uniqueId val="{00000002-55DA-46F4-87BB-B3239C242F26}"/>
            </c:ext>
          </c:extLst>
        </c:ser>
        <c:ser>
          <c:idx val="3"/>
          <c:order val="3"/>
          <c:tx>
            <c:strRef>
              <c:f>Sheet1!$P$32</c:f>
              <c:strCache>
                <c:ptCount val="1"/>
                <c:pt idx="0">
                  <c:v>No - Sibling(s)</c:v>
                </c:pt>
              </c:strCache>
            </c:strRef>
          </c:tx>
          <c:spPr>
            <a:solidFill>
              <a:schemeClr val="accent4"/>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800" b="0" i="0" u="none" strike="noStrike" kern="1200" baseline="0">
                    <a:solidFill>
                      <a:schemeClr val="bg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Sheet1!$L$33:$L$35</c:f>
              <c:strCache>
                <c:ptCount val="3"/>
                <c:pt idx="0">
                  <c:v>FSM</c:v>
                </c:pt>
                <c:pt idx="1">
                  <c:v>IMD</c:v>
                </c:pt>
                <c:pt idx="2">
                  <c:v>UCP</c:v>
                </c:pt>
              </c:strCache>
            </c:strRef>
          </c:cat>
          <c:val>
            <c:numRef>
              <c:f>Sheet1!$P$33:$P$35</c:f>
              <c:numCache>
                <c:formatCode>0.00%</c:formatCode>
                <c:ptCount val="3"/>
                <c:pt idx="0">
                  <c:v>2.3255813953488372E-2</c:v>
                </c:pt>
                <c:pt idx="1">
                  <c:v>0.14893617021276595</c:v>
                </c:pt>
                <c:pt idx="2">
                  <c:v>0.22072072072072071</c:v>
                </c:pt>
              </c:numCache>
            </c:numRef>
          </c:val>
          <c:extLst>
            <c:ext xmlns:c16="http://schemas.microsoft.com/office/drawing/2014/chart" uri="{C3380CC4-5D6E-409C-BE32-E72D297353CC}">
              <c16:uniqueId val="{00000003-55DA-46F4-87BB-B3239C242F26}"/>
            </c:ext>
          </c:extLst>
        </c:ser>
        <c:ser>
          <c:idx val="4"/>
          <c:order val="4"/>
          <c:tx>
            <c:strRef>
              <c:f>Sheet1!$Q$32</c:f>
              <c:strCache>
                <c:ptCount val="1"/>
                <c:pt idx="0">
                  <c:v>Don't know </c:v>
                </c:pt>
              </c:strCache>
            </c:strRef>
          </c:tx>
          <c:spPr>
            <a:solidFill>
              <a:schemeClr val="accent5"/>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800" b="0" i="0" u="none" strike="noStrike" kern="1200" baseline="0">
                    <a:solidFill>
                      <a:schemeClr val="bg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Sheet1!$L$33:$L$35</c:f>
              <c:strCache>
                <c:ptCount val="3"/>
                <c:pt idx="0">
                  <c:v>FSM</c:v>
                </c:pt>
                <c:pt idx="1">
                  <c:v>IMD</c:v>
                </c:pt>
                <c:pt idx="2">
                  <c:v>UCP</c:v>
                </c:pt>
              </c:strCache>
            </c:strRef>
          </c:cat>
          <c:val>
            <c:numRef>
              <c:f>Sheet1!$Q$33:$Q$35</c:f>
              <c:numCache>
                <c:formatCode>0.00%</c:formatCode>
                <c:ptCount val="3"/>
                <c:pt idx="0">
                  <c:v>0.30232558139534882</c:v>
                </c:pt>
                <c:pt idx="1">
                  <c:v>0.25531914893617019</c:v>
                </c:pt>
                <c:pt idx="2">
                  <c:v>0.32432432432432434</c:v>
                </c:pt>
              </c:numCache>
            </c:numRef>
          </c:val>
          <c:extLst>
            <c:ext xmlns:c16="http://schemas.microsoft.com/office/drawing/2014/chart" uri="{C3380CC4-5D6E-409C-BE32-E72D297353CC}">
              <c16:uniqueId val="{00000004-55DA-46F4-87BB-B3239C242F26}"/>
            </c:ext>
          </c:extLst>
        </c:ser>
        <c:dLbls>
          <c:showLegendKey val="0"/>
          <c:showVal val="1"/>
          <c:showCatName val="0"/>
          <c:showSerName val="0"/>
          <c:showPercent val="0"/>
          <c:showBubbleSize val="0"/>
        </c:dLbls>
        <c:gapWidth val="219"/>
        <c:overlap val="100"/>
        <c:axId val="642055560"/>
        <c:axId val="622132192"/>
      </c:barChart>
      <c:catAx>
        <c:axId val="64205556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endParaRPr lang="en-US"/>
          </a:p>
        </c:txPr>
        <c:crossAx val="622132192"/>
        <c:crosses val="autoZero"/>
        <c:auto val="1"/>
        <c:lblAlgn val="ctr"/>
        <c:lblOffset val="100"/>
        <c:noMultiLvlLbl val="0"/>
      </c:catAx>
      <c:valAx>
        <c:axId val="622132192"/>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endParaRPr lang="en-US"/>
          </a:p>
        </c:txPr>
        <c:crossAx val="642055560"/>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diagrams/_rels/data1.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svg"/><Relationship Id="rId1" Type="http://schemas.openxmlformats.org/officeDocument/2006/relationships/image" Target="../media/image6.png"/><Relationship Id="rId6" Type="http://schemas.openxmlformats.org/officeDocument/2006/relationships/image" Target="../media/image11.svg"/><Relationship Id="rId5" Type="http://schemas.openxmlformats.org/officeDocument/2006/relationships/image" Target="../media/image10.png"/><Relationship Id="rId4" Type="http://schemas.openxmlformats.org/officeDocument/2006/relationships/image" Target="../media/image9.svg"/></Relationships>
</file>

<file path=ppt/diagrams/_rels/data2.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13.svg"/><Relationship Id="rId1" Type="http://schemas.openxmlformats.org/officeDocument/2006/relationships/image" Target="../media/image12.png"/><Relationship Id="rId4" Type="http://schemas.openxmlformats.org/officeDocument/2006/relationships/image" Target="../media/image15.svg"/></Relationships>
</file>

<file path=ppt/diagrams/_rels/data3.xml.rels><?xml version="1.0" encoding="UTF-8" standalone="yes"?>
<Relationships xmlns="http://schemas.openxmlformats.org/package/2006/relationships"><Relationship Id="rId8" Type="http://schemas.openxmlformats.org/officeDocument/2006/relationships/image" Target="../media/image27.svg"/><Relationship Id="rId13" Type="http://schemas.openxmlformats.org/officeDocument/2006/relationships/image" Target="../media/image32.png"/><Relationship Id="rId3" Type="http://schemas.openxmlformats.org/officeDocument/2006/relationships/image" Target="../media/image22.png"/><Relationship Id="rId7" Type="http://schemas.openxmlformats.org/officeDocument/2006/relationships/image" Target="../media/image26.png"/><Relationship Id="rId12" Type="http://schemas.openxmlformats.org/officeDocument/2006/relationships/image" Target="../media/image31.svg"/><Relationship Id="rId2" Type="http://schemas.openxmlformats.org/officeDocument/2006/relationships/image" Target="../media/image21.svg"/><Relationship Id="rId16" Type="http://schemas.openxmlformats.org/officeDocument/2006/relationships/image" Target="../media/image35.svg"/><Relationship Id="rId1" Type="http://schemas.openxmlformats.org/officeDocument/2006/relationships/image" Target="../media/image20.png"/><Relationship Id="rId6" Type="http://schemas.openxmlformats.org/officeDocument/2006/relationships/image" Target="../media/image25.svg"/><Relationship Id="rId11" Type="http://schemas.openxmlformats.org/officeDocument/2006/relationships/image" Target="../media/image30.png"/><Relationship Id="rId5" Type="http://schemas.openxmlformats.org/officeDocument/2006/relationships/image" Target="../media/image24.png"/><Relationship Id="rId15" Type="http://schemas.openxmlformats.org/officeDocument/2006/relationships/image" Target="../media/image34.png"/><Relationship Id="rId10" Type="http://schemas.openxmlformats.org/officeDocument/2006/relationships/image" Target="../media/image29.svg"/><Relationship Id="rId4" Type="http://schemas.openxmlformats.org/officeDocument/2006/relationships/image" Target="../media/image23.svg"/><Relationship Id="rId9" Type="http://schemas.openxmlformats.org/officeDocument/2006/relationships/image" Target="../media/image28.png"/><Relationship Id="rId14" Type="http://schemas.openxmlformats.org/officeDocument/2006/relationships/image" Target="../media/image33.svg"/></Relationships>
</file>

<file path=ppt/diagrams/_rels/data4.xml.rels><?xml version="1.0" encoding="UTF-8" standalone="yes"?>
<Relationships xmlns="http://schemas.openxmlformats.org/package/2006/relationships"><Relationship Id="rId8" Type="http://schemas.openxmlformats.org/officeDocument/2006/relationships/image" Target="../media/image49.svg"/><Relationship Id="rId3" Type="http://schemas.openxmlformats.org/officeDocument/2006/relationships/image" Target="../media/image44.png"/><Relationship Id="rId7" Type="http://schemas.openxmlformats.org/officeDocument/2006/relationships/image" Target="../media/image48.png"/><Relationship Id="rId2" Type="http://schemas.openxmlformats.org/officeDocument/2006/relationships/image" Target="../media/image43.svg"/><Relationship Id="rId1" Type="http://schemas.openxmlformats.org/officeDocument/2006/relationships/image" Target="../media/image42.png"/><Relationship Id="rId6" Type="http://schemas.openxmlformats.org/officeDocument/2006/relationships/image" Target="../media/image47.svg"/><Relationship Id="rId5" Type="http://schemas.openxmlformats.org/officeDocument/2006/relationships/image" Target="../media/image46.png"/><Relationship Id="rId10" Type="http://schemas.openxmlformats.org/officeDocument/2006/relationships/image" Target="../media/image51.svg"/><Relationship Id="rId4" Type="http://schemas.openxmlformats.org/officeDocument/2006/relationships/image" Target="../media/image45.svg"/><Relationship Id="rId9" Type="http://schemas.openxmlformats.org/officeDocument/2006/relationships/image" Target="../media/image50.png"/></Relationships>
</file>

<file path=ppt/diagrams/_rels/data5.xml.rels><?xml version="1.0" encoding="UTF-8" standalone="yes"?>
<Relationships xmlns="http://schemas.openxmlformats.org/package/2006/relationships"><Relationship Id="rId8" Type="http://schemas.openxmlformats.org/officeDocument/2006/relationships/image" Target="../media/image49.svg"/><Relationship Id="rId3" Type="http://schemas.openxmlformats.org/officeDocument/2006/relationships/image" Target="../media/image54.png"/><Relationship Id="rId7" Type="http://schemas.openxmlformats.org/officeDocument/2006/relationships/image" Target="../media/image48.png"/><Relationship Id="rId2" Type="http://schemas.openxmlformats.org/officeDocument/2006/relationships/image" Target="../media/image53.svg"/><Relationship Id="rId1" Type="http://schemas.openxmlformats.org/officeDocument/2006/relationships/image" Target="../media/image52.png"/><Relationship Id="rId6" Type="http://schemas.openxmlformats.org/officeDocument/2006/relationships/image" Target="../media/image47.svg"/><Relationship Id="rId5" Type="http://schemas.openxmlformats.org/officeDocument/2006/relationships/image" Target="../media/image46.png"/><Relationship Id="rId10" Type="http://schemas.openxmlformats.org/officeDocument/2006/relationships/image" Target="../media/image51.svg"/><Relationship Id="rId4" Type="http://schemas.openxmlformats.org/officeDocument/2006/relationships/image" Target="../media/image55.svg"/><Relationship Id="rId9" Type="http://schemas.openxmlformats.org/officeDocument/2006/relationships/image" Target="../media/image50.png"/></Relationships>
</file>

<file path=ppt/diagrams/_rels/data6.xml.rels><?xml version="1.0" encoding="UTF-8" standalone="yes"?>
<Relationships xmlns="http://schemas.openxmlformats.org/package/2006/relationships"><Relationship Id="rId8" Type="http://schemas.openxmlformats.org/officeDocument/2006/relationships/image" Target="../media/image67.svg"/><Relationship Id="rId3" Type="http://schemas.openxmlformats.org/officeDocument/2006/relationships/image" Target="../media/image62.png"/><Relationship Id="rId7" Type="http://schemas.openxmlformats.org/officeDocument/2006/relationships/image" Target="../media/image66.png"/><Relationship Id="rId2" Type="http://schemas.openxmlformats.org/officeDocument/2006/relationships/image" Target="../media/image47.svg"/><Relationship Id="rId1" Type="http://schemas.openxmlformats.org/officeDocument/2006/relationships/image" Target="../media/image46.png"/><Relationship Id="rId6" Type="http://schemas.openxmlformats.org/officeDocument/2006/relationships/image" Target="../media/image65.svg"/><Relationship Id="rId5" Type="http://schemas.openxmlformats.org/officeDocument/2006/relationships/image" Target="../media/image64.png"/><Relationship Id="rId4" Type="http://schemas.openxmlformats.org/officeDocument/2006/relationships/image" Target="../media/image63.svg"/></Relationships>
</file>

<file path=ppt/diagrams/_rels/data7.xml.rels><?xml version="1.0" encoding="UTF-8" standalone="yes"?>
<Relationships xmlns="http://schemas.openxmlformats.org/package/2006/relationships"><Relationship Id="rId3" Type="http://schemas.openxmlformats.org/officeDocument/2006/relationships/image" Target="../media/image73.png"/><Relationship Id="rId2" Type="http://schemas.openxmlformats.org/officeDocument/2006/relationships/image" Target="../media/image72.svg"/><Relationship Id="rId1" Type="http://schemas.openxmlformats.org/officeDocument/2006/relationships/image" Target="../media/image71.png"/><Relationship Id="rId6" Type="http://schemas.openxmlformats.org/officeDocument/2006/relationships/image" Target="../media/image76.svg"/><Relationship Id="rId5" Type="http://schemas.openxmlformats.org/officeDocument/2006/relationships/image" Target="../media/image75.png"/><Relationship Id="rId4" Type="http://schemas.openxmlformats.org/officeDocument/2006/relationships/image" Target="../media/image74.svg"/></Relationships>
</file>

<file path=ppt/diagrams/_rels/data8.xml.rels><?xml version="1.0" encoding="UTF-8" standalone="yes"?>
<Relationships xmlns="http://schemas.openxmlformats.org/package/2006/relationships"><Relationship Id="rId2" Type="http://schemas.openxmlformats.org/officeDocument/2006/relationships/image" Target="../media/image78.svg"/><Relationship Id="rId1" Type="http://schemas.openxmlformats.org/officeDocument/2006/relationships/image" Target="../media/image77.png"/></Relationships>
</file>

<file path=ppt/diagrams/_rels/drawing1.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svg"/><Relationship Id="rId1" Type="http://schemas.openxmlformats.org/officeDocument/2006/relationships/image" Target="../media/image6.png"/><Relationship Id="rId6" Type="http://schemas.openxmlformats.org/officeDocument/2006/relationships/image" Target="../media/image11.svg"/><Relationship Id="rId5" Type="http://schemas.openxmlformats.org/officeDocument/2006/relationships/image" Target="../media/image10.png"/><Relationship Id="rId4" Type="http://schemas.openxmlformats.org/officeDocument/2006/relationships/image" Target="../media/image9.svg"/></Relationships>
</file>

<file path=ppt/diagrams/_rels/drawing2.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13.svg"/><Relationship Id="rId1" Type="http://schemas.openxmlformats.org/officeDocument/2006/relationships/image" Target="../media/image12.png"/><Relationship Id="rId4" Type="http://schemas.openxmlformats.org/officeDocument/2006/relationships/image" Target="../media/image15.svg"/></Relationships>
</file>

<file path=ppt/diagrams/_rels/drawing3.xml.rels><?xml version="1.0" encoding="UTF-8" standalone="yes"?>
<Relationships xmlns="http://schemas.openxmlformats.org/package/2006/relationships"><Relationship Id="rId8" Type="http://schemas.openxmlformats.org/officeDocument/2006/relationships/image" Target="../media/image27.svg"/><Relationship Id="rId13" Type="http://schemas.openxmlformats.org/officeDocument/2006/relationships/image" Target="../media/image32.png"/><Relationship Id="rId3" Type="http://schemas.openxmlformats.org/officeDocument/2006/relationships/image" Target="../media/image22.png"/><Relationship Id="rId7" Type="http://schemas.openxmlformats.org/officeDocument/2006/relationships/image" Target="../media/image26.png"/><Relationship Id="rId12" Type="http://schemas.openxmlformats.org/officeDocument/2006/relationships/image" Target="../media/image31.svg"/><Relationship Id="rId2" Type="http://schemas.openxmlformats.org/officeDocument/2006/relationships/image" Target="../media/image21.svg"/><Relationship Id="rId16" Type="http://schemas.openxmlformats.org/officeDocument/2006/relationships/image" Target="../media/image35.svg"/><Relationship Id="rId1" Type="http://schemas.openxmlformats.org/officeDocument/2006/relationships/image" Target="../media/image20.png"/><Relationship Id="rId6" Type="http://schemas.openxmlformats.org/officeDocument/2006/relationships/image" Target="../media/image25.svg"/><Relationship Id="rId11" Type="http://schemas.openxmlformats.org/officeDocument/2006/relationships/image" Target="../media/image30.png"/><Relationship Id="rId5" Type="http://schemas.openxmlformats.org/officeDocument/2006/relationships/image" Target="../media/image24.png"/><Relationship Id="rId15" Type="http://schemas.openxmlformats.org/officeDocument/2006/relationships/image" Target="../media/image34.png"/><Relationship Id="rId10" Type="http://schemas.openxmlformats.org/officeDocument/2006/relationships/image" Target="../media/image29.svg"/><Relationship Id="rId4" Type="http://schemas.openxmlformats.org/officeDocument/2006/relationships/image" Target="../media/image23.svg"/><Relationship Id="rId9" Type="http://schemas.openxmlformats.org/officeDocument/2006/relationships/image" Target="../media/image28.png"/><Relationship Id="rId14" Type="http://schemas.openxmlformats.org/officeDocument/2006/relationships/image" Target="../media/image33.svg"/></Relationships>
</file>

<file path=ppt/diagrams/_rels/drawing4.xml.rels><?xml version="1.0" encoding="UTF-8" standalone="yes"?>
<Relationships xmlns="http://schemas.openxmlformats.org/package/2006/relationships"><Relationship Id="rId8" Type="http://schemas.openxmlformats.org/officeDocument/2006/relationships/image" Target="../media/image49.svg"/><Relationship Id="rId3" Type="http://schemas.openxmlformats.org/officeDocument/2006/relationships/image" Target="../media/image44.png"/><Relationship Id="rId7" Type="http://schemas.openxmlformats.org/officeDocument/2006/relationships/image" Target="../media/image48.png"/><Relationship Id="rId2" Type="http://schemas.openxmlformats.org/officeDocument/2006/relationships/image" Target="../media/image43.svg"/><Relationship Id="rId1" Type="http://schemas.openxmlformats.org/officeDocument/2006/relationships/image" Target="../media/image42.png"/><Relationship Id="rId6" Type="http://schemas.openxmlformats.org/officeDocument/2006/relationships/image" Target="../media/image47.svg"/><Relationship Id="rId5" Type="http://schemas.openxmlformats.org/officeDocument/2006/relationships/image" Target="../media/image46.png"/><Relationship Id="rId10" Type="http://schemas.openxmlformats.org/officeDocument/2006/relationships/image" Target="../media/image51.svg"/><Relationship Id="rId4" Type="http://schemas.openxmlformats.org/officeDocument/2006/relationships/image" Target="../media/image45.svg"/><Relationship Id="rId9" Type="http://schemas.openxmlformats.org/officeDocument/2006/relationships/image" Target="../media/image50.png"/></Relationships>
</file>

<file path=ppt/diagrams/_rels/drawing5.xml.rels><?xml version="1.0" encoding="UTF-8" standalone="yes"?>
<Relationships xmlns="http://schemas.openxmlformats.org/package/2006/relationships"><Relationship Id="rId8" Type="http://schemas.openxmlformats.org/officeDocument/2006/relationships/image" Target="../media/image49.svg"/><Relationship Id="rId3" Type="http://schemas.openxmlformats.org/officeDocument/2006/relationships/image" Target="../media/image54.png"/><Relationship Id="rId7" Type="http://schemas.openxmlformats.org/officeDocument/2006/relationships/image" Target="../media/image48.png"/><Relationship Id="rId2" Type="http://schemas.openxmlformats.org/officeDocument/2006/relationships/image" Target="../media/image53.svg"/><Relationship Id="rId1" Type="http://schemas.openxmlformats.org/officeDocument/2006/relationships/image" Target="../media/image52.png"/><Relationship Id="rId6" Type="http://schemas.openxmlformats.org/officeDocument/2006/relationships/image" Target="../media/image47.svg"/><Relationship Id="rId5" Type="http://schemas.openxmlformats.org/officeDocument/2006/relationships/image" Target="../media/image46.png"/><Relationship Id="rId10" Type="http://schemas.openxmlformats.org/officeDocument/2006/relationships/image" Target="../media/image51.svg"/><Relationship Id="rId4" Type="http://schemas.openxmlformats.org/officeDocument/2006/relationships/image" Target="../media/image55.svg"/><Relationship Id="rId9" Type="http://schemas.openxmlformats.org/officeDocument/2006/relationships/image" Target="../media/image50.png"/></Relationships>
</file>

<file path=ppt/diagrams/_rels/drawing6.xml.rels><?xml version="1.0" encoding="UTF-8" standalone="yes"?>
<Relationships xmlns="http://schemas.openxmlformats.org/package/2006/relationships"><Relationship Id="rId8" Type="http://schemas.openxmlformats.org/officeDocument/2006/relationships/image" Target="../media/image67.svg"/><Relationship Id="rId3" Type="http://schemas.openxmlformats.org/officeDocument/2006/relationships/image" Target="../media/image62.png"/><Relationship Id="rId7" Type="http://schemas.openxmlformats.org/officeDocument/2006/relationships/image" Target="../media/image66.png"/><Relationship Id="rId2" Type="http://schemas.openxmlformats.org/officeDocument/2006/relationships/image" Target="../media/image47.svg"/><Relationship Id="rId1" Type="http://schemas.openxmlformats.org/officeDocument/2006/relationships/image" Target="../media/image46.png"/><Relationship Id="rId6" Type="http://schemas.openxmlformats.org/officeDocument/2006/relationships/image" Target="../media/image65.svg"/><Relationship Id="rId5" Type="http://schemas.openxmlformats.org/officeDocument/2006/relationships/image" Target="../media/image64.png"/><Relationship Id="rId4" Type="http://schemas.openxmlformats.org/officeDocument/2006/relationships/image" Target="../media/image63.svg"/></Relationships>
</file>

<file path=ppt/diagrams/_rels/drawing7.xml.rels><?xml version="1.0" encoding="UTF-8" standalone="yes"?>
<Relationships xmlns="http://schemas.openxmlformats.org/package/2006/relationships"><Relationship Id="rId3" Type="http://schemas.openxmlformats.org/officeDocument/2006/relationships/image" Target="../media/image73.png"/><Relationship Id="rId2" Type="http://schemas.openxmlformats.org/officeDocument/2006/relationships/image" Target="../media/image72.svg"/><Relationship Id="rId1" Type="http://schemas.openxmlformats.org/officeDocument/2006/relationships/image" Target="../media/image71.png"/><Relationship Id="rId6" Type="http://schemas.openxmlformats.org/officeDocument/2006/relationships/image" Target="../media/image76.svg"/><Relationship Id="rId5" Type="http://schemas.openxmlformats.org/officeDocument/2006/relationships/image" Target="../media/image75.png"/><Relationship Id="rId4" Type="http://schemas.openxmlformats.org/officeDocument/2006/relationships/image" Target="../media/image74.svg"/></Relationships>
</file>

<file path=ppt/diagrams/_rels/drawing8.xml.rels><?xml version="1.0" encoding="UTF-8" standalone="yes"?>
<Relationships xmlns="http://schemas.openxmlformats.org/package/2006/relationships"><Relationship Id="rId2" Type="http://schemas.openxmlformats.org/officeDocument/2006/relationships/image" Target="../media/image78.svg"/><Relationship Id="rId1" Type="http://schemas.openxmlformats.org/officeDocument/2006/relationships/image" Target="../media/image77.png"/></Relationships>
</file>

<file path=ppt/diagrams/colors1.xml><?xml version="1.0" encoding="utf-8"?>
<dgm:colorsDef xmlns:dgm="http://schemas.openxmlformats.org/drawingml/2006/diagram" xmlns:a="http://schemas.openxmlformats.org/drawingml/2006/main" uniqueId="urn:microsoft.com/office/officeart/2018/5/colors/Iconchunking_neutralicontext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bg1"/>
    </dgm:fillClrLst>
    <dgm:linClrLst meth="repeat">
      <a:schemeClr val="lt1">
        <a:alpha val="0"/>
      </a:schemeClr>
    </dgm:linClrLst>
    <dgm:effectClrLst/>
    <dgm:txLinClrLst/>
    <dgm:txFillClrLst meth="repeat">
      <a:schemeClr val="dk1"/>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bg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18/5/colors/Iconchunking_neutralicontext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bg1"/>
    </dgm:fillClrLst>
    <dgm:linClrLst meth="repeat">
      <a:schemeClr val="lt1">
        <a:alpha val="0"/>
      </a:schemeClr>
    </dgm:linClrLst>
    <dgm:effectClrLst/>
    <dgm:txLinClrLst/>
    <dgm:txFillClrLst meth="repeat">
      <a:schemeClr val="dk1"/>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bg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18/5/colors/Iconchunking_neutralicontext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bg1"/>
    </dgm:fillClrLst>
    <dgm:linClrLst meth="repeat">
      <a:schemeClr val="lt1">
        <a:alpha val="0"/>
      </a:schemeClr>
    </dgm:linClrLst>
    <dgm:effectClrLst/>
    <dgm:txLinClrLst/>
    <dgm:txFillClrLst meth="repeat">
      <a:schemeClr val="dk1"/>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bg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18/5/colors/Iconchunking_neutralicontext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bg1"/>
    </dgm:fillClrLst>
    <dgm:linClrLst meth="repeat">
      <a:schemeClr val="lt1">
        <a:alpha val="0"/>
      </a:schemeClr>
    </dgm:linClrLst>
    <dgm:effectClrLst/>
    <dgm:txLinClrLst/>
    <dgm:txFillClrLst meth="repeat">
      <a:schemeClr val="dk1"/>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bg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18/5/colors/Iconchunking_neutralicontext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bg1"/>
    </dgm:fillClrLst>
    <dgm:linClrLst meth="repeat">
      <a:schemeClr val="lt1">
        <a:alpha val="0"/>
      </a:schemeClr>
    </dgm:linClrLst>
    <dgm:effectClrLst/>
    <dgm:txLinClrLst/>
    <dgm:txFillClrLst meth="repeat">
      <a:schemeClr val="dk1"/>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bg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18/5/colors/Iconchunking_neutralicontext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bg1"/>
    </dgm:fillClrLst>
    <dgm:linClrLst meth="repeat">
      <a:schemeClr val="lt1">
        <a:alpha val="0"/>
      </a:schemeClr>
    </dgm:linClrLst>
    <dgm:effectClrLst/>
    <dgm:txLinClrLst/>
    <dgm:txFillClrLst meth="repeat">
      <a:schemeClr val="dk1"/>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bg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18/5/colors/Iconchunking_neutralicontext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bg1"/>
    </dgm:fillClrLst>
    <dgm:linClrLst meth="repeat">
      <a:schemeClr val="lt1">
        <a:alpha val="0"/>
      </a:schemeClr>
    </dgm:linClrLst>
    <dgm:effectClrLst/>
    <dgm:txLinClrLst/>
    <dgm:txFillClrLst meth="repeat">
      <a:schemeClr val="dk1"/>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bg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18/5/colors/Iconchunking_neutralicontext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bg1"/>
    </dgm:fillClrLst>
    <dgm:linClrLst meth="repeat">
      <a:schemeClr val="lt1">
        <a:alpha val="0"/>
      </a:schemeClr>
    </dgm:linClrLst>
    <dgm:effectClrLst/>
    <dgm:txLinClrLst/>
    <dgm:txFillClrLst meth="repeat">
      <a:schemeClr val="dk1"/>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bg1"/>
    </dgm:txFillClrLst>
    <dgm:txEffectClrLst/>
  </dgm:styleLbl>
</dgm:colorsDef>
</file>

<file path=ppt/diagrams/data1.xml><?xml version="1.0" encoding="utf-8"?>
<dgm:dataModel xmlns:dgm="http://schemas.openxmlformats.org/drawingml/2006/diagram" xmlns:a="http://schemas.openxmlformats.org/drawingml/2006/main">
  <dgm:ptLst>
    <dgm:pt modelId="{7363CC8B-CBD7-4956-B76F-97BCB04C7B28}" type="doc">
      <dgm:prSet loTypeId="urn:microsoft.com/office/officeart/2018/2/layout/IconVerticalSolidList" loCatId="icon" qsTypeId="urn:microsoft.com/office/officeart/2005/8/quickstyle/simple1" qsCatId="simple" csTypeId="urn:microsoft.com/office/officeart/2018/5/colors/Iconchunking_neutralicontext_colorful1" csCatId="colorful" phldr="1"/>
      <dgm:spPr/>
      <dgm:t>
        <a:bodyPr/>
        <a:lstStyle/>
        <a:p>
          <a:endParaRPr lang="en-US"/>
        </a:p>
      </dgm:t>
    </dgm:pt>
    <dgm:pt modelId="{549D20D5-A6DA-4482-8B80-CB3CB722D4DD}">
      <dgm:prSet/>
      <dgm:spPr/>
      <dgm:t>
        <a:bodyPr/>
        <a:lstStyle/>
        <a:p>
          <a:pPr>
            <a:lnSpc>
              <a:spcPct val="100000"/>
            </a:lnSpc>
          </a:pPr>
          <a:r>
            <a:rPr lang="en-GB" dirty="0"/>
            <a:t>“A social group that consists of people who earn little money, often being paid only for the hours or days that they work, and who usually do physical work.” (Cambridge Dictionary)</a:t>
          </a:r>
          <a:endParaRPr lang="en-US" dirty="0"/>
        </a:p>
      </dgm:t>
    </dgm:pt>
    <dgm:pt modelId="{B78D83EE-3BD3-4218-A2C0-B7075783522A}" type="parTrans" cxnId="{F87822CD-3C11-4929-B045-96596A45FA8E}">
      <dgm:prSet/>
      <dgm:spPr/>
      <dgm:t>
        <a:bodyPr/>
        <a:lstStyle/>
        <a:p>
          <a:endParaRPr lang="en-US"/>
        </a:p>
      </dgm:t>
    </dgm:pt>
    <dgm:pt modelId="{C2F76B16-6052-429A-97BA-39D2B22BDCFD}" type="sibTrans" cxnId="{F87822CD-3C11-4929-B045-96596A45FA8E}">
      <dgm:prSet/>
      <dgm:spPr/>
      <dgm:t>
        <a:bodyPr/>
        <a:lstStyle/>
        <a:p>
          <a:endParaRPr lang="en-US"/>
        </a:p>
      </dgm:t>
    </dgm:pt>
    <dgm:pt modelId="{27D1794E-EDC5-4B6A-9DEF-9D3694B9A8BE}">
      <dgm:prSet/>
      <dgm:spPr/>
      <dgm:t>
        <a:bodyPr/>
        <a:lstStyle/>
        <a:p>
          <a:pPr>
            <a:lnSpc>
              <a:spcPct val="100000"/>
            </a:lnSpc>
          </a:pPr>
          <a:r>
            <a:rPr lang="en-GB" dirty="0"/>
            <a:t>“</a:t>
          </a:r>
          <a:r>
            <a:rPr lang="en-GB" b="0" i="0" dirty="0"/>
            <a:t>You’re working-class if you get paid weekly, typically in cash. You’re middle class if you get paid monthly, as a salaried employee with benefits and a pension.” (The Guardian, 2021)</a:t>
          </a:r>
          <a:endParaRPr lang="en-US" dirty="0"/>
        </a:p>
      </dgm:t>
    </dgm:pt>
    <dgm:pt modelId="{1A12D0A3-21F7-46A5-B140-7827A97D3AE8}" type="parTrans" cxnId="{BBA2F76F-C551-4FA4-AF21-371522F66722}">
      <dgm:prSet/>
      <dgm:spPr/>
      <dgm:t>
        <a:bodyPr/>
        <a:lstStyle/>
        <a:p>
          <a:endParaRPr lang="en-US"/>
        </a:p>
      </dgm:t>
    </dgm:pt>
    <dgm:pt modelId="{0E3171A9-C53F-456B-B2A3-04B6D791E7E1}" type="sibTrans" cxnId="{BBA2F76F-C551-4FA4-AF21-371522F66722}">
      <dgm:prSet/>
      <dgm:spPr/>
      <dgm:t>
        <a:bodyPr/>
        <a:lstStyle/>
        <a:p>
          <a:endParaRPr lang="en-US"/>
        </a:p>
      </dgm:t>
    </dgm:pt>
    <dgm:pt modelId="{6D72DA33-643A-463A-8BCA-C1F2334F9649}">
      <dgm:prSet/>
      <dgm:spPr/>
      <dgm:t>
        <a:bodyPr/>
        <a:lstStyle/>
        <a:p>
          <a:pPr>
            <a:lnSpc>
              <a:spcPct val="100000"/>
            </a:lnSpc>
          </a:pPr>
          <a:r>
            <a:rPr lang="en-GB" b="0" i="0" dirty="0"/>
            <a:t>“I was told that working-class people keep their ketchup in the fridge, the middle classes in the larder and the upper classes don’t even know what ketchup is.” (The Guardian, 2021)</a:t>
          </a:r>
          <a:endParaRPr lang="en-US" dirty="0"/>
        </a:p>
      </dgm:t>
    </dgm:pt>
    <dgm:pt modelId="{8C237278-6CE0-44E4-8E3D-A3C2D13B868D}" type="parTrans" cxnId="{0BB69486-4729-4950-A6AD-1118AA66C7B9}">
      <dgm:prSet/>
      <dgm:spPr/>
      <dgm:t>
        <a:bodyPr/>
        <a:lstStyle/>
        <a:p>
          <a:endParaRPr lang="en-US"/>
        </a:p>
      </dgm:t>
    </dgm:pt>
    <dgm:pt modelId="{F0028D3B-33CC-4A5D-90C5-B4AFD089C970}" type="sibTrans" cxnId="{0BB69486-4729-4950-A6AD-1118AA66C7B9}">
      <dgm:prSet/>
      <dgm:spPr/>
      <dgm:t>
        <a:bodyPr/>
        <a:lstStyle/>
        <a:p>
          <a:endParaRPr lang="en-US"/>
        </a:p>
      </dgm:t>
    </dgm:pt>
    <dgm:pt modelId="{F7AF810B-E627-43CA-B3C0-B9B8FEBAEC0C}" type="pres">
      <dgm:prSet presAssocID="{7363CC8B-CBD7-4956-B76F-97BCB04C7B28}" presName="root" presStyleCnt="0">
        <dgm:presLayoutVars>
          <dgm:dir/>
          <dgm:resizeHandles val="exact"/>
        </dgm:presLayoutVars>
      </dgm:prSet>
      <dgm:spPr/>
    </dgm:pt>
    <dgm:pt modelId="{F533A113-EBE2-46E2-98C1-389D30608B8F}" type="pres">
      <dgm:prSet presAssocID="{549D20D5-A6DA-4482-8B80-CB3CB722D4DD}" presName="compNode" presStyleCnt="0"/>
      <dgm:spPr/>
    </dgm:pt>
    <dgm:pt modelId="{6B023348-AACC-4538-8C0D-6D525B1181D8}" type="pres">
      <dgm:prSet presAssocID="{549D20D5-A6DA-4482-8B80-CB3CB722D4DD}" presName="bgRect" presStyleLbl="bgShp" presStyleIdx="0" presStyleCnt="3"/>
      <dgm:spPr/>
    </dgm:pt>
    <dgm:pt modelId="{A2954B15-15DE-4D2F-B55E-2103B2F8C94B}" type="pres">
      <dgm:prSet presAssocID="{549D20D5-A6DA-4482-8B80-CB3CB722D4DD}" presName="iconRect" presStyleLbl="node1" presStyleIdx="0" presStyleCnt="3"/>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a:ln>
          <a:noFill/>
        </a:ln>
      </dgm:spPr>
      <dgm:extLst>
        <a:ext uri="{E40237B7-FDA0-4F09-8148-C483321AD2D9}">
          <dgm14:cNvPr xmlns:dgm14="http://schemas.microsoft.com/office/drawing/2010/diagram" id="0" name="" descr="Money with solid fill"/>
        </a:ext>
      </dgm:extLst>
    </dgm:pt>
    <dgm:pt modelId="{4030756A-7EB7-4542-9210-C437915217F1}" type="pres">
      <dgm:prSet presAssocID="{549D20D5-A6DA-4482-8B80-CB3CB722D4DD}" presName="spaceRect" presStyleCnt="0"/>
      <dgm:spPr/>
    </dgm:pt>
    <dgm:pt modelId="{0F86AEB6-8766-4F89-915E-7524959109EA}" type="pres">
      <dgm:prSet presAssocID="{549D20D5-A6DA-4482-8B80-CB3CB722D4DD}" presName="parTx" presStyleLbl="revTx" presStyleIdx="0" presStyleCnt="3">
        <dgm:presLayoutVars>
          <dgm:chMax val="0"/>
          <dgm:chPref val="0"/>
        </dgm:presLayoutVars>
      </dgm:prSet>
      <dgm:spPr/>
    </dgm:pt>
    <dgm:pt modelId="{8BFCAC6E-C5FE-459B-844F-4CAEDDC9C0C8}" type="pres">
      <dgm:prSet presAssocID="{C2F76B16-6052-429A-97BA-39D2B22BDCFD}" presName="sibTrans" presStyleCnt="0"/>
      <dgm:spPr/>
    </dgm:pt>
    <dgm:pt modelId="{D5AD0C09-35E8-4D3F-85C9-3AEEB1CED2E1}" type="pres">
      <dgm:prSet presAssocID="{27D1794E-EDC5-4B6A-9DEF-9D3694B9A8BE}" presName="compNode" presStyleCnt="0"/>
      <dgm:spPr/>
    </dgm:pt>
    <dgm:pt modelId="{58E7E2B5-AB5B-44EA-8007-CAA1DFA71271}" type="pres">
      <dgm:prSet presAssocID="{27D1794E-EDC5-4B6A-9DEF-9D3694B9A8BE}" presName="bgRect" presStyleLbl="bgShp" presStyleIdx="1" presStyleCnt="3"/>
      <dgm:spPr/>
    </dgm:pt>
    <dgm:pt modelId="{7C25C810-4940-470A-A42B-2C314573DF9C}" type="pres">
      <dgm:prSet presAssocID="{27D1794E-EDC5-4B6A-9DEF-9D3694B9A8BE}" presName="iconRect" presStyleLbl="node1" presStyleIdx="1" presStyleCnt="3"/>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rcRect/>
          <a:stretch>
            <a:fillRect/>
          </a:stretch>
        </a:blipFill>
        <a:ln>
          <a:noFill/>
        </a:ln>
      </dgm:spPr>
      <dgm:extLst>
        <a:ext uri="{E40237B7-FDA0-4F09-8148-C483321AD2D9}">
          <dgm14:cNvPr xmlns:dgm14="http://schemas.microsoft.com/office/drawing/2010/diagram" id="0" name="" descr="Piggy Bank with solid fill"/>
        </a:ext>
      </dgm:extLst>
    </dgm:pt>
    <dgm:pt modelId="{F03E5C13-ECA6-4234-91FB-F0479CF9E2B1}" type="pres">
      <dgm:prSet presAssocID="{27D1794E-EDC5-4B6A-9DEF-9D3694B9A8BE}" presName="spaceRect" presStyleCnt="0"/>
      <dgm:spPr/>
    </dgm:pt>
    <dgm:pt modelId="{CEFE563A-1FC2-4C04-BCB2-4F41F7AEC3A0}" type="pres">
      <dgm:prSet presAssocID="{27D1794E-EDC5-4B6A-9DEF-9D3694B9A8BE}" presName="parTx" presStyleLbl="revTx" presStyleIdx="1" presStyleCnt="3">
        <dgm:presLayoutVars>
          <dgm:chMax val="0"/>
          <dgm:chPref val="0"/>
        </dgm:presLayoutVars>
      </dgm:prSet>
      <dgm:spPr/>
    </dgm:pt>
    <dgm:pt modelId="{3E641192-E5C0-432F-A07E-FC103FE12A52}" type="pres">
      <dgm:prSet presAssocID="{0E3171A9-C53F-456B-B2A3-04B6D791E7E1}" presName="sibTrans" presStyleCnt="0"/>
      <dgm:spPr/>
    </dgm:pt>
    <dgm:pt modelId="{1BDF651D-9627-4D6A-940D-BFD216CC1134}" type="pres">
      <dgm:prSet presAssocID="{6D72DA33-643A-463A-8BCA-C1F2334F9649}" presName="compNode" presStyleCnt="0"/>
      <dgm:spPr/>
    </dgm:pt>
    <dgm:pt modelId="{6A33D7A4-9D78-4DF2-B049-57DCD96DDCF9}" type="pres">
      <dgm:prSet presAssocID="{6D72DA33-643A-463A-8BCA-C1F2334F9649}" presName="bgRect" presStyleLbl="bgShp" presStyleIdx="2" presStyleCnt="3"/>
      <dgm:spPr/>
    </dgm:pt>
    <dgm:pt modelId="{42676564-359E-4E12-9425-4414EF576B38}" type="pres">
      <dgm:prSet presAssocID="{6D72DA33-643A-463A-8BCA-C1F2334F9649}" presName="iconRect" presStyleLbl="node1" presStyleIdx="2" presStyleCnt="3"/>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rcRect/>
          <a:stretch>
            <a:fillRect/>
          </a:stretch>
        </a:blipFill>
        <a:ln>
          <a:noFill/>
        </a:ln>
      </dgm:spPr>
      <dgm:extLst>
        <a:ext uri="{E40237B7-FDA0-4F09-8148-C483321AD2D9}">
          <dgm14:cNvPr xmlns:dgm14="http://schemas.microsoft.com/office/drawing/2010/diagram" id="0" name="" descr="Water Bottle with solid fill"/>
        </a:ext>
      </dgm:extLst>
    </dgm:pt>
    <dgm:pt modelId="{1B055540-791F-4259-B6A1-C644490E75A4}" type="pres">
      <dgm:prSet presAssocID="{6D72DA33-643A-463A-8BCA-C1F2334F9649}" presName="spaceRect" presStyleCnt="0"/>
      <dgm:spPr/>
    </dgm:pt>
    <dgm:pt modelId="{6FEE17F1-CE85-4DB6-8782-B56872B06E0B}" type="pres">
      <dgm:prSet presAssocID="{6D72DA33-643A-463A-8BCA-C1F2334F9649}" presName="parTx" presStyleLbl="revTx" presStyleIdx="2" presStyleCnt="3">
        <dgm:presLayoutVars>
          <dgm:chMax val="0"/>
          <dgm:chPref val="0"/>
        </dgm:presLayoutVars>
      </dgm:prSet>
      <dgm:spPr/>
    </dgm:pt>
  </dgm:ptLst>
  <dgm:cxnLst>
    <dgm:cxn modelId="{4C2E8911-2372-4D6D-AC51-71F0361F2FBD}" type="presOf" srcId="{27D1794E-EDC5-4B6A-9DEF-9D3694B9A8BE}" destId="{CEFE563A-1FC2-4C04-BCB2-4F41F7AEC3A0}" srcOrd="0" destOrd="0" presId="urn:microsoft.com/office/officeart/2018/2/layout/IconVerticalSolidList"/>
    <dgm:cxn modelId="{BBA2F76F-C551-4FA4-AF21-371522F66722}" srcId="{7363CC8B-CBD7-4956-B76F-97BCB04C7B28}" destId="{27D1794E-EDC5-4B6A-9DEF-9D3694B9A8BE}" srcOrd="1" destOrd="0" parTransId="{1A12D0A3-21F7-46A5-B140-7827A97D3AE8}" sibTransId="{0E3171A9-C53F-456B-B2A3-04B6D791E7E1}"/>
    <dgm:cxn modelId="{0BB69486-4729-4950-A6AD-1118AA66C7B9}" srcId="{7363CC8B-CBD7-4956-B76F-97BCB04C7B28}" destId="{6D72DA33-643A-463A-8BCA-C1F2334F9649}" srcOrd="2" destOrd="0" parTransId="{8C237278-6CE0-44E4-8E3D-A3C2D13B868D}" sibTransId="{F0028D3B-33CC-4A5D-90C5-B4AFD089C970}"/>
    <dgm:cxn modelId="{58BBC88B-0251-4546-8249-BE0B7CA1E326}" type="presOf" srcId="{7363CC8B-CBD7-4956-B76F-97BCB04C7B28}" destId="{F7AF810B-E627-43CA-B3C0-B9B8FEBAEC0C}" srcOrd="0" destOrd="0" presId="urn:microsoft.com/office/officeart/2018/2/layout/IconVerticalSolidList"/>
    <dgm:cxn modelId="{F3FA3AC0-C5C8-4371-91F6-EC4E046FCAE0}" type="presOf" srcId="{6D72DA33-643A-463A-8BCA-C1F2334F9649}" destId="{6FEE17F1-CE85-4DB6-8782-B56872B06E0B}" srcOrd="0" destOrd="0" presId="urn:microsoft.com/office/officeart/2018/2/layout/IconVerticalSolidList"/>
    <dgm:cxn modelId="{F87822CD-3C11-4929-B045-96596A45FA8E}" srcId="{7363CC8B-CBD7-4956-B76F-97BCB04C7B28}" destId="{549D20D5-A6DA-4482-8B80-CB3CB722D4DD}" srcOrd="0" destOrd="0" parTransId="{B78D83EE-3BD3-4218-A2C0-B7075783522A}" sibTransId="{C2F76B16-6052-429A-97BA-39D2B22BDCFD}"/>
    <dgm:cxn modelId="{87DFD9D0-F1A7-45CA-B5D4-ECAB8D377849}" type="presOf" srcId="{549D20D5-A6DA-4482-8B80-CB3CB722D4DD}" destId="{0F86AEB6-8766-4F89-915E-7524959109EA}" srcOrd="0" destOrd="0" presId="urn:microsoft.com/office/officeart/2018/2/layout/IconVerticalSolidList"/>
    <dgm:cxn modelId="{BEEBD0EF-AF41-49D8-B78B-5AFFACD77325}" type="presParOf" srcId="{F7AF810B-E627-43CA-B3C0-B9B8FEBAEC0C}" destId="{F533A113-EBE2-46E2-98C1-389D30608B8F}" srcOrd="0" destOrd="0" presId="urn:microsoft.com/office/officeart/2018/2/layout/IconVerticalSolidList"/>
    <dgm:cxn modelId="{5846DD30-9D4D-4DDE-9568-7F64855A4B2E}" type="presParOf" srcId="{F533A113-EBE2-46E2-98C1-389D30608B8F}" destId="{6B023348-AACC-4538-8C0D-6D525B1181D8}" srcOrd="0" destOrd="0" presId="urn:microsoft.com/office/officeart/2018/2/layout/IconVerticalSolidList"/>
    <dgm:cxn modelId="{1B91CE3E-EA51-4AE4-8517-EEAE652F1206}" type="presParOf" srcId="{F533A113-EBE2-46E2-98C1-389D30608B8F}" destId="{A2954B15-15DE-4D2F-B55E-2103B2F8C94B}" srcOrd="1" destOrd="0" presId="urn:microsoft.com/office/officeart/2018/2/layout/IconVerticalSolidList"/>
    <dgm:cxn modelId="{B3630426-1EF1-4A9C-BE85-E193B0D7A59C}" type="presParOf" srcId="{F533A113-EBE2-46E2-98C1-389D30608B8F}" destId="{4030756A-7EB7-4542-9210-C437915217F1}" srcOrd="2" destOrd="0" presId="urn:microsoft.com/office/officeart/2018/2/layout/IconVerticalSolidList"/>
    <dgm:cxn modelId="{D3756A12-0AD5-4863-9B92-F047CB367ECB}" type="presParOf" srcId="{F533A113-EBE2-46E2-98C1-389D30608B8F}" destId="{0F86AEB6-8766-4F89-915E-7524959109EA}" srcOrd="3" destOrd="0" presId="urn:microsoft.com/office/officeart/2018/2/layout/IconVerticalSolidList"/>
    <dgm:cxn modelId="{B0A9F928-51FC-4C16-9B13-14E16A6C362A}" type="presParOf" srcId="{F7AF810B-E627-43CA-B3C0-B9B8FEBAEC0C}" destId="{8BFCAC6E-C5FE-459B-844F-4CAEDDC9C0C8}" srcOrd="1" destOrd="0" presId="urn:microsoft.com/office/officeart/2018/2/layout/IconVerticalSolidList"/>
    <dgm:cxn modelId="{29039288-983C-492B-9E5D-3F739E88E6E5}" type="presParOf" srcId="{F7AF810B-E627-43CA-B3C0-B9B8FEBAEC0C}" destId="{D5AD0C09-35E8-4D3F-85C9-3AEEB1CED2E1}" srcOrd="2" destOrd="0" presId="urn:microsoft.com/office/officeart/2018/2/layout/IconVerticalSolidList"/>
    <dgm:cxn modelId="{D217AFC6-80B3-4AE0-9F8A-C803F6DAF45C}" type="presParOf" srcId="{D5AD0C09-35E8-4D3F-85C9-3AEEB1CED2E1}" destId="{58E7E2B5-AB5B-44EA-8007-CAA1DFA71271}" srcOrd="0" destOrd="0" presId="urn:microsoft.com/office/officeart/2018/2/layout/IconVerticalSolidList"/>
    <dgm:cxn modelId="{FCA565F1-C701-4A81-A991-C1A461E035D8}" type="presParOf" srcId="{D5AD0C09-35E8-4D3F-85C9-3AEEB1CED2E1}" destId="{7C25C810-4940-470A-A42B-2C314573DF9C}" srcOrd="1" destOrd="0" presId="urn:microsoft.com/office/officeart/2018/2/layout/IconVerticalSolidList"/>
    <dgm:cxn modelId="{9B1213B9-9783-4ED9-B9B0-A9F1B02ACC72}" type="presParOf" srcId="{D5AD0C09-35E8-4D3F-85C9-3AEEB1CED2E1}" destId="{F03E5C13-ECA6-4234-91FB-F0479CF9E2B1}" srcOrd="2" destOrd="0" presId="urn:microsoft.com/office/officeart/2018/2/layout/IconVerticalSolidList"/>
    <dgm:cxn modelId="{7F9D99CB-68F7-4679-AB3F-E7A77AB572CA}" type="presParOf" srcId="{D5AD0C09-35E8-4D3F-85C9-3AEEB1CED2E1}" destId="{CEFE563A-1FC2-4C04-BCB2-4F41F7AEC3A0}" srcOrd="3" destOrd="0" presId="urn:microsoft.com/office/officeart/2018/2/layout/IconVerticalSolidList"/>
    <dgm:cxn modelId="{770938A6-3B18-4469-9477-4EC1CBAB2781}" type="presParOf" srcId="{F7AF810B-E627-43CA-B3C0-B9B8FEBAEC0C}" destId="{3E641192-E5C0-432F-A07E-FC103FE12A52}" srcOrd="3" destOrd="0" presId="urn:microsoft.com/office/officeart/2018/2/layout/IconVerticalSolidList"/>
    <dgm:cxn modelId="{FAFF8275-AEAF-421B-85FB-99890E7BFCE9}" type="presParOf" srcId="{F7AF810B-E627-43CA-B3C0-B9B8FEBAEC0C}" destId="{1BDF651D-9627-4D6A-940D-BFD216CC1134}" srcOrd="4" destOrd="0" presId="urn:microsoft.com/office/officeart/2018/2/layout/IconVerticalSolidList"/>
    <dgm:cxn modelId="{892ACEAA-58DE-4C2C-A36C-A3FD154BC506}" type="presParOf" srcId="{1BDF651D-9627-4D6A-940D-BFD216CC1134}" destId="{6A33D7A4-9D78-4DF2-B049-57DCD96DDCF9}" srcOrd="0" destOrd="0" presId="urn:microsoft.com/office/officeart/2018/2/layout/IconVerticalSolidList"/>
    <dgm:cxn modelId="{920DEFBD-6BC1-4AEE-BC22-8ADED7FBE900}" type="presParOf" srcId="{1BDF651D-9627-4D6A-940D-BFD216CC1134}" destId="{42676564-359E-4E12-9425-4414EF576B38}" srcOrd="1" destOrd="0" presId="urn:microsoft.com/office/officeart/2018/2/layout/IconVerticalSolidList"/>
    <dgm:cxn modelId="{505A47F4-A435-494E-BB20-E955CEA303D0}" type="presParOf" srcId="{1BDF651D-9627-4D6A-940D-BFD216CC1134}" destId="{1B055540-791F-4259-B6A1-C644490E75A4}" srcOrd="2" destOrd="0" presId="urn:microsoft.com/office/officeart/2018/2/layout/IconVerticalSolidList"/>
    <dgm:cxn modelId="{F0C933E9-6440-4A9C-ACAA-6158EE1E6AD2}" type="presParOf" srcId="{1BDF651D-9627-4D6A-940D-BFD216CC1134}" destId="{6FEE17F1-CE85-4DB6-8782-B56872B06E0B}" srcOrd="3" destOrd="0" presId="urn:microsoft.com/office/officeart/2018/2/layout/IconVerticalSoli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7363CC8B-CBD7-4956-B76F-97BCB04C7B28}" type="doc">
      <dgm:prSet loTypeId="urn:microsoft.com/office/officeart/2018/2/layout/IconVerticalSolidList" loCatId="icon" qsTypeId="urn:microsoft.com/office/officeart/2005/8/quickstyle/simple1" qsCatId="simple" csTypeId="urn:microsoft.com/office/officeart/2018/5/colors/Iconchunking_neutralicontext_colorful1" csCatId="colorful" phldr="1"/>
      <dgm:spPr/>
      <dgm:t>
        <a:bodyPr/>
        <a:lstStyle/>
        <a:p>
          <a:endParaRPr lang="en-US"/>
        </a:p>
      </dgm:t>
    </dgm:pt>
    <dgm:pt modelId="{549D20D5-A6DA-4482-8B80-CB3CB722D4DD}">
      <dgm:prSet/>
      <dgm:spPr/>
      <dgm:t>
        <a:bodyPr/>
        <a:lstStyle/>
        <a:p>
          <a:pPr>
            <a:lnSpc>
              <a:spcPct val="100000"/>
            </a:lnSpc>
          </a:pPr>
          <a:r>
            <a:rPr lang="en-GB" dirty="0"/>
            <a:t>“As many as 60% of us describe ourselves as working-class, (including half of people in managerial and professional occupations) almost exactly the same proportion as in 1983.” (Curtice et al., 2016)</a:t>
          </a:r>
          <a:endParaRPr lang="en-US" dirty="0"/>
        </a:p>
      </dgm:t>
    </dgm:pt>
    <dgm:pt modelId="{B78D83EE-3BD3-4218-A2C0-B7075783522A}" type="parTrans" cxnId="{F87822CD-3C11-4929-B045-96596A45FA8E}">
      <dgm:prSet/>
      <dgm:spPr/>
      <dgm:t>
        <a:bodyPr/>
        <a:lstStyle/>
        <a:p>
          <a:endParaRPr lang="en-US"/>
        </a:p>
      </dgm:t>
    </dgm:pt>
    <dgm:pt modelId="{C2F76B16-6052-429A-97BA-39D2B22BDCFD}" type="sibTrans" cxnId="{F87822CD-3C11-4929-B045-96596A45FA8E}">
      <dgm:prSet/>
      <dgm:spPr/>
      <dgm:t>
        <a:bodyPr/>
        <a:lstStyle/>
        <a:p>
          <a:endParaRPr lang="en-US"/>
        </a:p>
      </dgm:t>
    </dgm:pt>
    <dgm:pt modelId="{27D1794E-EDC5-4B6A-9DEF-9D3694B9A8BE}">
      <dgm:prSet/>
      <dgm:spPr/>
      <dgm:t>
        <a:bodyPr/>
        <a:lstStyle/>
        <a:p>
          <a:pPr>
            <a:lnSpc>
              <a:spcPct val="100000"/>
            </a:lnSpc>
          </a:pPr>
          <a:r>
            <a:rPr lang="en-GB" dirty="0"/>
            <a:t>“T</a:t>
          </a:r>
          <a:r>
            <a:rPr lang="en-GB" b="0" i="0" dirty="0"/>
            <a:t>raditional categories of working, middle and upper class are outdated, fitting 39% of people.” (BBC, 2013; Savage et al., 2013)</a:t>
          </a:r>
          <a:endParaRPr lang="en-US" dirty="0"/>
        </a:p>
      </dgm:t>
    </dgm:pt>
    <dgm:pt modelId="{1A12D0A3-21F7-46A5-B140-7827A97D3AE8}" type="parTrans" cxnId="{BBA2F76F-C551-4FA4-AF21-371522F66722}">
      <dgm:prSet/>
      <dgm:spPr/>
      <dgm:t>
        <a:bodyPr/>
        <a:lstStyle/>
        <a:p>
          <a:endParaRPr lang="en-US"/>
        </a:p>
      </dgm:t>
    </dgm:pt>
    <dgm:pt modelId="{0E3171A9-C53F-456B-B2A3-04B6D791E7E1}" type="sibTrans" cxnId="{BBA2F76F-C551-4FA4-AF21-371522F66722}">
      <dgm:prSet/>
      <dgm:spPr/>
      <dgm:t>
        <a:bodyPr/>
        <a:lstStyle/>
        <a:p>
          <a:endParaRPr lang="en-US"/>
        </a:p>
      </dgm:t>
    </dgm:pt>
    <dgm:pt modelId="{F7AF810B-E627-43CA-B3C0-B9B8FEBAEC0C}" type="pres">
      <dgm:prSet presAssocID="{7363CC8B-CBD7-4956-B76F-97BCB04C7B28}" presName="root" presStyleCnt="0">
        <dgm:presLayoutVars>
          <dgm:dir/>
          <dgm:resizeHandles val="exact"/>
        </dgm:presLayoutVars>
      </dgm:prSet>
      <dgm:spPr/>
    </dgm:pt>
    <dgm:pt modelId="{F533A113-EBE2-46E2-98C1-389D30608B8F}" type="pres">
      <dgm:prSet presAssocID="{549D20D5-A6DA-4482-8B80-CB3CB722D4DD}" presName="compNode" presStyleCnt="0"/>
      <dgm:spPr/>
    </dgm:pt>
    <dgm:pt modelId="{6B023348-AACC-4538-8C0D-6D525B1181D8}" type="pres">
      <dgm:prSet presAssocID="{549D20D5-A6DA-4482-8B80-CB3CB722D4DD}" presName="bgRect" presStyleLbl="bgShp" presStyleIdx="0" presStyleCnt="2"/>
      <dgm:spPr/>
    </dgm:pt>
    <dgm:pt modelId="{A2954B15-15DE-4D2F-B55E-2103B2F8C94B}" type="pres">
      <dgm:prSet presAssocID="{549D20D5-A6DA-4482-8B80-CB3CB722D4DD}" presName="iconRect" presStyleLbl="node1" presStyleIdx="0" presStyleCnt="2"/>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a:ln>
          <a:noFill/>
        </a:ln>
      </dgm:spPr>
      <dgm:extLst>
        <a:ext uri="{E40237B7-FDA0-4F09-8148-C483321AD2D9}">
          <dgm14:cNvPr xmlns:dgm14="http://schemas.microsoft.com/office/drawing/2010/diagram" id="0" name="" descr="Office worker female with solid fill"/>
        </a:ext>
      </dgm:extLst>
    </dgm:pt>
    <dgm:pt modelId="{4030756A-7EB7-4542-9210-C437915217F1}" type="pres">
      <dgm:prSet presAssocID="{549D20D5-A6DA-4482-8B80-CB3CB722D4DD}" presName="spaceRect" presStyleCnt="0"/>
      <dgm:spPr/>
    </dgm:pt>
    <dgm:pt modelId="{0F86AEB6-8766-4F89-915E-7524959109EA}" type="pres">
      <dgm:prSet presAssocID="{549D20D5-A6DA-4482-8B80-CB3CB722D4DD}" presName="parTx" presStyleLbl="revTx" presStyleIdx="0" presStyleCnt="2">
        <dgm:presLayoutVars>
          <dgm:chMax val="0"/>
          <dgm:chPref val="0"/>
        </dgm:presLayoutVars>
      </dgm:prSet>
      <dgm:spPr/>
    </dgm:pt>
    <dgm:pt modelId="{8BFCAC6E-C5FE-459B-844F-4CAEDDC9C0C8}" type="pres">
      <dgm:prSet presAssocID="{C2F76B16-6052-429A-97BA-39D2B22BDCFD}" presName="sibTrans" presStyleCnt="0"/>
      <dgm:spPr/>
    </dgm:pt>
    <dgm:pt modelId="{D5AD0C09-35E8-4D3F-85C9-3AEEB1CED2E1}" type="pres">
      <dgm:prSet presAssocID="{27D1794E-EDC5-4B6A-9DEF-9D3694B9A8BE}" presName="compNode" presStyleCnt="0"/>
      <dgm:spPr/>
    </dgm:pt>
    <dgm:pt modelId="{58E7E2B5-AB5B-44EA-8007-CAA1DFA71271}" type="pres">
      <dgm:prSet presAssocID="{27D1794E-EDC5-4B6A-9DEF-9D3694B9A8BE}" presName="bgRect" presStyleLbl="bgShp" presStyleIdx="1" presStyleCnt="2"/>
      <dgm:spPr/>
    </dgm:pt>
    <dgm:pt modelId="{7C25C810-4940-470A-A42B-2C314573DF9C}" type="pres">
      <dgm:prSet presAssocID="{27D1794E-EDC5-4B6A-9DEF-9D3694B9A8BE}" presName="iconRect" presStyleLbl="node1" presStyleIdx="1" presStyleCnt="2"/>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rcRect/>
          <a:stretch>
            <a:fillRect/>
          </a:stretch>
        </a:blipFill>
        <a:ln>
          <a:noFill/>
        </a:ln>
      </dgm:spPr>
      <dgm:extLst>
        <a:ext uri="{E40237B7-FDA0-4F09-8148-C483321AD2D9}">
          <dgm14:cNvPr xmlns:dgm14="http://schemas.microsoft.com/office/drawing/2010/diagram" id="0" name="" descr="Group with solid fill"/>
        </a:ext>
      </dgm:extLst>
    </dgm:pt>
    <dgm:pt modelId="{F03E5C13-ECA6-4234-91FB-F0479CF9E2B1}" type="pres">
      <dgm:prSet presAssocID="{27D1794E-EDC5-4B6A-9DEF-9D3694B9A8BE}" presName="spaceRect" presStyleCnt="0"/>
      <dgm:spPr/>
    </dgm:pt>
    <dgm:pt modelId="{CEFE563A-1FC2-4C04-BCB2-4F41F7AEC3A0}" type="pres">
      <dgm:prSet presAssocID="{27D1794E-EDC5-4B6A-9DEF-9D3694B9A8BE}" presName="parTx" presStyleLbl="revTx" presStyleIdx="1" presStyleCnt="2">
        <dgm:presLayoutVars>
          <dgm:chMax val="0"/>
          <dgm:chPref val="0"/>
        </dgm:presLayoutVars>
      </dgm:prSet>
      <dgm:spPr/>
    </dgm:pt>
  </dgm:ptLst>
  <dgm:cxnLst>
    <dgm:cxn modelId="{4C2E8911-2372-4D6D-AC51-71F0361F2FBD}" type="presOf" srcId="{27D1794E-EDC5-4B6A-9DEF-9D3694B9A8BE}" destId="{CEFE563A-1FC2-4C04-BCB2-4F41F7AEC3A0}" srcOrd="0" destOrd="0" presId="urn:microsoft.com/office/officeart/2018/2/layout/IconVerticalSolidList"/>
    <dgm:cxn modelId="{BBA2F76F-C551-4FA4-AF21-371522F66722}" srcId="{7363CC8B-CBD7-4956-B76F-97BCB04C7B28}" destId="{27D1794E-EDC5-4B6A-9DEF-9D3694B9A8BE}" srcOrd="1" destOrd="0" parTransId="{1A12D0A3-21F7-46A5-B140-7827A97D3AE8}" sibTransId="{0E3171A9-C53F-456B-B2A3-04B6D791E7E1}"/>
    <dgm:cxn modelId="{58BBC88B-0251-4546-8249-BE0B7CA1E326}" type="presOf" srcId="{7363CC8B-CBD7-4956-B76F-97BCB04C7B28}" destId="{F7AF810B-E627-43CA-B3C0-B9B8FEBAEC0C}" srcOrd="0" destOrd="0" presId="urn:microsoft.com/office/officeart/2018/2/layout/IconVerticalSolidList"/>
    <dgm:cxn modelId="{F87822CD-3C11-4929-B045-96596A45FA8E}" srcId="{7363CC8B-CBD7-4956-B76F-97BCB04C7B28}" destId="{549D20D5-A6DA-4482-8B80-CB3CB722D4DD}" srcOrd="0" destOrd="0" parTransId="{B78D83EE-3BD3-4218-A2C0-B7075783522A}" sibTransId="{C2F76B16-6052-429A-97BA-39D2B22BDCFD}"/>
    <dgm:cxn modelId="{87DFD9D0-F1A7-45CA-B5D4-ECAB8D377849}" type="presOf" srcId="{549D20D5-A6DA-4482-8B80-CB3CB722D4DD}" destId="{0F86AEB6-8766-4F89-915E-7524959109EA}" srcOrd="0" destOrd="0" presId="urn:microsoft.com/office/officeart/2018/2/layout/IconVerticalSolidList"/>
    <dgm:cxn modelId="{BEEBD0EF-AF41-49D8-B78B-5AFFACD77325}" type="presParOf" srcId="{F7AF810B-E627-43CA-B3C0-B9B8FEBAEC0C}" destId="{F533A113-EBE2-46E2-98C1-389D30608B8F}" srcOrd="0" destOrd="0" presId="urn:microsoft.com/office/officeart/2018/2/layout/IconVerticalSolidList"/>
    <dgm:cxn modelId="{5846DD30-9D4D-4DDE-9568-7F64855A4B2E}" type="presParOf" srcId="{F533A113-EBE2-46E2-98C1-389D30608B8F}" destId="{6B023348-AACC-4538-8C0D-6D525B1181D8}" srcOrd="0" destOrd="0" presId="urn:microsoft.com/office/officeart/2018/2/layout/IconVerticalSolidList"/>
    <dgm:cxn modelId="{1B91CE3E-EA51-4AE4-8517-EEAE652F1206}" type="presParOf" srcId="{F533A113-EBE2-46E2-98C1-389D30608B8F}" destId="{A2954B15-15DE-4D2F-B55E-2103B2F8C94B}" srcOrd="1" destOrd="0" presId="urn:microsoft.com/office/officeart/2018/2/layout/IconVerticalSolidList"/>
    <dgm:cxn modelId="{B3630426-1EF1-4A9C-BE85-E193B0D7A59C}" type="presParOf" srcId="{F533A113-EBE2-46E2-98C1-389D30608B8F}" destId="{4030756A-7EB7-4542-9210-C437915217F1}" srcOrd="2" destOrd="0" presId="urn:microsoft.com/office/officeart/2018/2/layout/IconVerticalSolidList"/>
    <dgm:cxn modelId="{D3756A12-0AD5-4863-9B92-F047CB367ECB}" type="presParOf" srcId="{F533A113-EBE2-46E2-98C1-389D30608B8F}" destId="{0F86AEB6-8766-4F89-915E-7524959109EA}" srcOrd="3" destOrd="0" presId="urn:microsoft.com/office/officeart/2018/2/layout/IconVerticalSolidList"/>
    <dgm:cxn modelId="{B0A9F928-51FC-4C16-9B13-14E16A6C362A}" type="presParOf" srcId="{F7AF810B-E627-43CA-B3C0-B9B8FEBAEC0C}" destId="{8BFCAC6E-C5FE-459B-844F-4CAEDDC9C0C8}" srcOrd="1" destOrd="0" presId="urn:microsoft.com/office/officeart/2018/2/layout/IconVerticalSolidList"/>
    <dgm:cxn modelId="{29039288-983C-492B-9E5D-3F739E88E6E5}" type="presParOf" srcId="{F7AF810B-E627-43CA-B3C0-B9B8FEBAEC0C}" destId="{D5AD0C09-35E8-4D3F-85C9-3AEEB1CED2E1}" srcOrd="2" destOrd="0" presId="urn:microsoft.com/office/officeart/2018/2/layout/IconVerticalSolidList"/>
    <dgm:cxn modelId="{D217AFC6-80B3-4AE0-9F8A-C803F6DAF45C}" type="presParOf" srcId="{D5AD0C09-35E8-4D3F-85C9-3AEEB1CED2E1}" destId="{58E7E2B5-AB5B-44EA-8007-CAA1DFA71271}" srcOrd="0" destOrd="0" presId="urn:microsoft.com/office/officeart/2018/2/layout/IconVerticalSolidList"/>
    <dgm:cxn modelId="{FCA565F1-C701-4A81-A991-C1A461E035D8}" type="presParOf" srcId="{D5AD0C09-35E8-4D3F-85C9-3AEEB1CED2E1}" destId="{7C25C810-4940-470A-A42B-2C314573DF9C}" srcOrd="1" destOrd="0" presId="urn:microsoft.com/office/officeart/2018/2/layout/IconVerticalSolidList"/>
    <dgm:cxn modelId="{9B1213B9-9783-4ED9-B9B0-A9F1B02ACC72}" type="presParOf" srcId="{D5AD0C09-35E8-4D3F-85C9-3AEEB1CED2E1}" destId="{F03E5C13-ECA6-4234-91FB-F0479CF9E2B1}" srcOrd="2" destOrd="0" presId="urn:microsoft.com/office/officeart/2018/2/layout/IconVerticalSolidList"/>
    <dgm:cxn modelId="{7F9D99CB-68F7-4679-AB3F-E7A77AB572CA}" type="presParOf" srcId="{D5AD0C09-35E8-4D3F-85C9-3AEEB1CED2E1}" destId="{CEFE563A-1FC2-4C04-BCB2-4F41F7AEC3A0}" srcOrd="3" destOrd="0" presId="urn:microsoft.com/office/officeart/2018/2/layout/IconVerticalSoli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7363CC8B-CBD7-4956-B76F-97BCB04C7B28}" type="doc">
      <dgm:prSet loTypeId="urn:microsoft.com/office/officeart/2018/2/layout/IconVerticalSolidList" loCatId="icon" qsTypeId="urn:microsoft.com/office/officeart/2005/8/quickstyle/simple1" qsCatId="simple" csTypeId="urn:microsoft.com/office/officeart/2018/5/colors/Iconchunking_neutralicontext_colorful1" csCatId="colorful" phldr="1"/>
      <dgm:spPr/>
      <dgm:t>
        <a:bodyPr/>
        <a:lstStyle/>
        <a:p>
          <a:endParaRPr lang="en-US"/>
        </a:p>
      </dgm:t>
    </dgm:pt>
    <dgm:pt modelId="{549D20D5-A6DA-4482-8B80-CB3CB722D4DD}">
      <dgm:prSet/>
      <dgm:spPr/>
      <dgm:t>
        <a:bodyPr/>
        <a:lstStyle/>
        <a:p>
          <a:pPr>
            <a:lnSpc>
              <a:spcPct val="100000"/>
            </a:lnSpc>
          </a:pPr>
          <a:r>
            <a:rPr lang="en-GB" dirty="0"/>
            <a:t>Free school meal (FSM) eligibility </a:t>
          </a:r>
          <a:endParaRPr lang="en-US" dirty="0"/>
        </a:p>
      </dgm:t>
    </dgm:pt>
    <dgm:pt modelId="{B78D83EE-3BD3-4218-A2C0-B7075783522A}" type="parTrans" cxnId="{F87822CD-3C11-4929-B045-96596A45FA8E}">
      <dgm:prSet/>
      <dgm:spPr/>
      <dgm:t>
        <a:bodyPr/>
        <a:lstStyle/>
        <a:p>
          <a:endParaRPr lang="en-US"/>
        </a:p>
      </dgm:t>
    </dgm:pt>
    <dgm:pt modelId="{C2F76B16-6052-429A-97BA-39D2B22BDCFD}" type="sibTrans" cxnId="{F87822CD-3C11-4929-B045-96596A45FA8E}">
      <dgm:prSet/>
      <dgm:spPr/>
      <dgm:t>
        <a:bodyPr/>
        <a:lstStyle/>
        <a:p>
          <a:endParaRPr lang="en-US"/>
        </a:p>
      </dgm:t>
    </dgm:pt>
    <dgm:pt modelId="{27D1794E-EDC5-4B6A-9DEF-9D3694B9A8BE}">
      <dgm:prSet/>
      <dgm:spPr/>
      <dgm:t>
        <a:bodyPr/>
        <a:lstStyle/>
        <a:p>
          <a:pPr>
            <a:lnSpc>
              <a:spcPct val="100000"/>
            </a:lnSpc>
          </a:pPr>
          <a:r>
            <a:rPr lang="en-GB" dirty="0"/>
            <a:t>Parental occupation </a:t>
          </a:r>
          <a:endParaRPr lang="en-US" dirty="0"/>
        </a:p>
      </dgm:t>
    </dgm:pt>
    <dgm:pt modelId="{1A12D0A3-21F7-46A5-B140-7827A97D3AE8}" type="parTrans" cxnId="{BBA2F76F-C551-4FA4-AF21-371522F66722}">
      <dgm:prSet/>
      <dgm:spPr/>
      <dgm:t>
        <a:bodyPr/>
        <a:lstStyle/>
        <a:p>
          <a:endParaRPr lang="en-US"/>
        </a:p>
      </dgm:t>
    </dgm:pt>
    <dgm:pt modelId="{0E3171A9-C53F-456B-B2A3-04B6D791E7E1}" type="sibTrans" cxnId="{BBA2F76F-C551-4FA4-AF21-371522F66722}">
      <dgm:prSet/>
      <dgm:spPr/>
      <dgm:t>
        <a:bodyPr/>
        <a:lstStyle/>
        <a:p>
          <a:endParaRPr lang="en-US"/>
        </a:p>
      </dgm:t>
    </dgm:pt>
    <dgm:pt modelId="{6D72DA33-643A-463A-8BCA-C1F2334F9649}">
      <dgm:prSet/>
      <dgm:spPr/>
      <dgm:t>
        <a:bodyPr/>
        <a:lstStyle/>
        <a:p>
          <a:pPr>
            <a:lnSpc>
              <a:spcPct val="100000"/>
            </a:lnSpc>
          </a:pPr>
          <a:r>
            <a:rPr lang="en-GB" dirty="0"/>
            <a:t>Household income (either the lowest quintile or below 60% of the median) </a:t>
          </a:r>
          <a:endParaRPr lang="en-US" dirty="0"/>
        </a:p>
      </dgm:t>
    </dgm:pt>
    <dgm:pt modelId="{8C237278-6CE0-44E4-8E3D-A3C2D13B868D}" type="parTrans" cxnId="{0BB69486-4729-4950-A6AD-1118AA66C7B9}">
      <dgm:prSet/>
      <dgm:spPr/>
      <dgm:t>
        <a:bodyPr/>
        <a:lstStyle/>
        <a:p>
          <a:endParaRPr lang="en-US"/>
        </a:p>
      </dgm:t>
    </dgm:pt>
    <dgm:pt modelId="{F0028D3B-33CC-4A5D-90C5-B4AFD089C970}" type="sibTrans" cxnId="{0BB69486-4729-4950-A6AD-1118AA66C7B9}">
      <dgm:prSet/>
      <dgm:spPr/>
      <dgm:t>
        <a:bodyPr/>
        <a:lstStyle/>
        <a:p>
          <a:endParaRPr lang="en-US"/>
        </a:p>
      </dgm:t>
    </dgm:pt>
    <dgm:pt modelId="{81F5781C-8E6D-4EAF-91CE-069C154F413B}">
      <dgm:prSet/>
      <dgm:spPr/>
      <dgm:t>
        <a:bodyPr/>
        <a:lstStyle/>
        <a:p>
          <a:pPr>
            <a:lnSpc>
              <a:spcPct val="100000"/>
            </a:lnSpc>
          </a:pPr>
          <a:r>
            <a:rPr lang="en-GB" dirty="0"/>
            <a:t>Parental uptake of state benefits </a:t>
          </a:r>
        </a:p>
      </dgm:t>
    </dgm:pt>
    <dgm:pt modelId="{69ADE57D-38C6-410F-AD3B-4336A8E8ABE2}" type="parTrans" cxnId="{C0B026B5-6F79-4D9D-9245-1EC04C759252}">
      <dgm:prSet/>
      <dgm:spPr/>
      <dgm:t>
        <a:bodyPr/>
        <a:lstStyle/>
        <a:p>
          <a:endParaRPr lang="en-GB"/>
        </a:p>
      </dgm:t>
    </dgm:pt>
    <dgm:pt modelId="{04F452BB-4668-4ABE-B33C-E4DF5F0EBD73}" type="sibTrans" cxnId="{C0B026B5-6F79-4D9D-9245-1EC04C759252}">
      <dgm:prSet/>
      <dgm:spPr/>
      <dgm:t>
        <a:bodyPr/>
        <a:lstStyle/>
        <a:p>
          <a:endParaRPr lang="en-GB"/>
        </a:p>
      </dgm:t>
    </dgm:pt>
    <dgm:pt modelId="{F6DB6791-E5AA-49D1-8DFE-426D9D456296}">
      <dgm:prSet/>
      <dgm:spPr/>
      <dgm:t>
        <a:bodyPr/>
        <a:lstStyle/>
        <a:p>
          <a:pPr>
            <a:lnSpc>
              <a:spcPct val="100000"/>
            </a:lnSpc>
          </a:pPr>
          <a:r>
            <a:rPr lang="en-GB" dirty="0"/>
            <a:t>Groups experiencing limited social mobility </a:t>
          </a:r>
        </a:p>
      </dgm:t>
    </dgm:pt>
    <dgm:pt modelId="{9F320B91-ABE3-4005-8207-E92992D1C2B6}" type="parTrans" cxnId="{EF9E4364-5739-42A4-B2AE-61A7C5FF4FC3}">
      <dgm:prSet/>
      <dgm:spPr/>
      <dgm:t>
        <a:bodyPr/>
        <a:lstStyle/>
        <a:p>
          <a:endParaRPr lang="en-GB"/>
        </a:p>
      </dgm:t>
    </dgm:pt>
    <dgm:pt modelId="{30E0DFB2-1D7A-499B-8F98-7B5FB3A48E06}" type="sibTrans" cxnId="{EF9E4364-5739-42A4-B2AE-61A7C5FF4FC3}">
      <dgm:prSet/>
      <dgm:spPr/>
      <dgm:t>
        <a:bodyPr/>
        <a:lstStyle/>
        <a:p>
          <a:endParaRPr lang="en-GB"/>
        </a:p>
      </dgm:t>
    </dgm:pt>
    <dgm:pt modelId="{B6327EB8-EC4B-4ABA-86FE-9ACC61BAFAD6}">
      <dgm:prSet/>
      <dgm:spPr/>
      <dgm:t>
        <a:bodyPr/>
        <a:lstStyle/>
        <a:p>
          <a:pPr>
            <a:lnSpc>
              <a:spcPct val="100000"/>
            </a:lnSpc>
          </a:pPr>
          <a:r>
            <a:rPr lang="en-GB" dirty="0"/>
            <a:t>Home postcode and Index of Multiple Deprivation scores </a:t>
          </a:r>
        </a:p>
      </dgm:t>
    </dgm:pt>
    <dgm:pt modelId="{53C0E294-D12C-4981-893F-B178EAE34F54}" type="parTrans" cxnId="{B88AB7AA-F30A-40E2-8F84-1714AE81ACC6}">
      <dgm:prSet/>
      <dgm:spPr/>
      <dgm:t>
        <a:bodyPr/>
        <a:lstStyle/>
        <a:p>
          <a:endParaRPr lang="en-GB"/>
        </a:p>
      </dgm:t>
    </dgm:pt>
    <dgm:pt modelId="{E7A7FF83-D684-44E5-BB16-D209BF5729B7}" type="sibTrans" cxnId="{B88AB7AA-F30A-40E2-8F84-1714AE81ACC6}">
      <dgm:prSet/>
      <dgm:spPr/>
      <dgm:t>
        <a:bodyPr/>
        <a:lstStyle/>
        <a:p>
          <a:endParaRPr lang="en-GB"/>
        </a:p>
      </dgm:t>
    </dgm:pt>
    <dgm:pt modelId="{94ABB9E0-CB08-426A-8AFF-1D6BE2A4BFC2}">
      <dgm:prSet/>
      <dgm:spPr/>
      <dgm:t>
        <a:bodyPr/>
        <a:lstStyle/>
        <a:p>
          <a:pPr>
            <a:lnSpc>
              <a:spcPct val="100000"/>
            </a:lnSpc>
          </a:pPr>
          <a:r>
            <a:rPr lang="en-GB" dirty="0"/>
            <a:t>Receipt of Education Maintenance Allowance (in Scotland, Wales and Northern Ireland) </a:t>
          </a:r>
        </a:p>
      </dgm:t>
    </dgm:pt>
    <dgm:pt modelId="{941D81BB-EEE2-4575-BF8A-66FBBCC6BD96}" type="parTrans" cxnId="{84A74633-F2B3-45B3-B6CF-88BB4A2536A2}">
      <dgm:prSet/>
      <dgm:spPr/>
      <dgm:t>
        <a:bodyPr/>
        <a:lstStyle/>
        <a:p>
          <a:endParaRPr lang="en-GB"/>
        </a:p>
      </dgm:t>
    </dgm:pt>
    <dgm:pt modelId="{A174AE34-0D4F-4B56-B9EF-24A60900D67A}" type="sibTrans" cxnId="{84A74633-F2B3-45B3-B6CF-88BB4A2536A2}">
      <dgm:prSet/>
      <dgm:spPr/>
      <dgm:t>
        <a:bodyPr/>
        <a:lstStyle/>
        <a:p>
          <a:endParaRPr lang="en-GB"/>
        </a:p>
      </dgm:t>
    </dgm:pt>
    <dgm:pt modelId="{DAE35CFE-C6F5-4E52-9BE5-438785EAEB9A}">
      <dgm:prSet/>
      <dgm:spPr/>
      <dgm:t>
        <a:bodyPr/>
        <a:lstStyle/>
        <a:p>
          <a:pPr>
            <a:lnSpc>
              <a:spcPct val="100000"/>
            </a:lnSpc>
          </a:pPr>
          <a:r>
            <a:rPr lang="en-GB" dirty="0"/>
            <a:t>Attendance at a low progression school</a:t>
          </a:r>
        </a:p>
      </dgm:t>
    </dgm:pt>
    <dgm:pt modelId="{8670D4AE-CC9D-4058-BB5A-A4F40D1195AD}" type="parTrans" cxnId="{5F4D0DC4-565E-4795-9E6D-C596C27D0DA5}">
      <dgm:prSet/>
      <dgm:spPr/>
      <dgm:t>
        <a:bodyPr/>
        <a:lstStyle/>
        <a:p>
          <a:endParaRPr lang="en-GB"/>
        </a:p>
      </dgm:t>
    </dgm:pt>
    <dgm:pt modelId="{180BC253-F66F-42EB-98B3-B8A74ABE32F0}" type="sibTrans" cxnId="{5F4D0DC4-565E-4795-9E6D-C596C27D0DA5}">
      <dgm:prSet/>
      <dgm:spPr/>
      <dgm:t>
        <a:bodyPr/>
        <a:lstStyle/>
        <a:p>
          <a:endParaRPr lang="en-GB"/>
        </a:p>
      </dgm:t>
    </dgm:pt>
    <dgm:pt modelId="{F7AF810B-E627-43CA-B3C0-B9B8FEBAEC0C}" type="pres">
      <dgm:prSet presAssocID="{7363CC8B-CBD7-4956-B76F-97BCB04C7B28}" presName="root" presStyleCnt="0">
        <dgm:presLayoutVars>
          <dgm:dir/>
          <dgm:resizeHandles val="exact"/>
        </dgm:presLayoutVars>
      </dgm:prSet>
      <dgm:spPr/>
    </dgm:pt>
    <dgm:pt modelId="{F533A113-EBE2-46E2-98C1-389D30608B8F}" type="pres">
      <dgm:prSet presAssocID="{549D20D5-A6DA-4482-8B80-CB3CB722D4DD}" presName="compNode" presStyleCnt="0"/>
      <dgm:spPr/>
    </dgm:pt>
    <dgm:pt modelId="{6B023348-AACC-4538-8C0D-6D525B1181D8}" type="pres">
      <dgm:prSet presAssocID="{549D20D5-A6DA-4482-8B80-CB3CB722D4DD}" presName="bgRect" presStyleLbl="bgShp" presStyleIdx="0" presStyleCnt="8"/>
      <dgm:spPr/>
    </dgm:pt>
    <dgm:pt modelId="{A2954B15-15DE-4D2F-B55E-2103B2F8C94B}" type="pres">
      <dgm:prSet presAssocID="{549D20D5-A6DA-4482-8B80-CB3CB722D4DD}" presName="iconRect" presStyleLbl="node1" presStyleIdx="0" presStyleCnt="8"/>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a:ln>
          <a:noFill/>
        </a:ln>
      </dgm:spPr>
      <dgm:extLst>
        <a:ext uri="{E40237B7-FDA0-4F09-8148-C483321AD2D9}">
          <dgm14:cNvPr xmlns:dgm14="http://schemas.microsoft.com/office/drawing/2010/diagram" id="0" name="" descr="Table setting with solid fill"/>
        </a:ext>
      </dgm:extLst>
    </dgm:pt>
    <dgm:pt modelId="{4030756A-7EB7-4542-9210-C437915217F1}" type="pres">
      <dgm:prSet presAssocID="{549D20D5-A6DA-4482-8B80-CB3CB722D4DD}" presName="spaceRect" presStyleCnt="0"/>
      <dgm:spPr/>
    </dgm:pt>
    <dgm:pt modelId="{0F86AEB6-8766-4F89-915E-7524959109EA}" type="pres">
      <dgm:prSet presAssocID="{549D20D5-A6DA-4482-8B80-CB3CB722D4DD}" presName="parTx" presStyleLbl="revTx" presStyleIdx="0" presStyleCnt="8">
        <dgm:presLayoutVars>
          <dgm:chMax val="0"/>
          <dgm:chPref val="0"/>
        </dgm:presLayoutVars>
      </dgm:prSet>
      <dgm:spPr/>
    </dgm:pt>
    <dgm:pt modelId="{8BFCAC6E-C5FE-459B-844F-4CAEDDC9C0C8}" type="pres">
      <dgm:prSet presAssocID="{C2F76B16-6052-429A-97BA-39D2B22BDCFD}" presName="sibTrans" presStyleCnt="0"/>
      <dgm:spPr/>
    </dgm:pt>
    <dgm:pt modelId="{D5AD0C09-35E8-4D3F-85C9-3AEEB1CED2E1}" type="pres">
      <dgm:prSet presAssocID="{27D1794E-EDC5-4B6A-9DEF-9D3694B9A8BE}" presName="compNode" presStyleCnt="0"/>
      <dgm:spPr/>
    </dgm:pt>
    <dgm:pt modelId="{58E7E2B5-AB5B-44EA-8007-CAA1DFA71271}" type="pres">
      <dgm:prSet presAssocID="{27D1794E-EDC5-4B6A-9DEF-9D3694B9A8BE}" presName="bgRect" presStyleLbl="bgShp" presStyleIdx="1" presStyleCnt="8"/>
      <dgm:spPr/>
    </dgm:pt>
    <dgm:pt modelId="{7C25C810-4940-470A-A42B-2C314573DF9C}" type="pres">
      <dgm:prSet presAssocID="{27D1794E-EDC5-4B6A-9DEF-9D3694B9A8BE}" presName="iconRect" presStyleLbl="node1" presStyleIdx="1" presStyleCnt="8"/>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rcRect/>
          <a:stretch>
            <a:fillRect/>
          </a:stretch>
        </a:blipFill>
        <a:ln>
          <a:noFill/>
        </a:ln>
      </dgm:spPr>
      <dgm:extLst>
        <a:ext uri="{E40237B7-FDA0-4F09-8148-C483321AD2D9}">
          <dgm14:cNvPr xmlns:dgm14="http://schemas.microsoft.com/office/drawing/2010/diagram" id="0" name="" descr="Briefcase with solid fill"/>
        </a:ext>
      </dgm:extLst>
    </dgm:pt>
    <dgm:pt modelId="{F03E5C13-ECA6-4234-91FB-F0479CF9E2B1}" type="pres">
      <dgm:prSet presAssocID="{27D1794E-EDC5-4B6A-9DEF-9D3694B9A8BE}" presName="spaceRect" presStyleCnt="0"/>
      <dgm:spPr/>
    </dgm:pt>
    <dgm:pt modelId="{CEFE563A-1FC2-4C04-BCB2-4F41F7AEC3A0}" type="pres">
      <dgm:prSet presAssocID="{27D1794E-EDC5-4B6A-9DEF-9D3694B9A8BE}" presName="parTx" presStyleLbl="revTx" presStyleIdx="1" presStyleCnt="8">
        <dgm:presLayoutVars>
          <dgm:chMax val="0"/>
          <dgm:chPref val="0"/>
        </dgm:presLayoutVars>
      </dgm:prSet>
      <dgm:spPr/>
    </dgm:pt>
    <dgm:pt modelId="{3E641192-E5C0-432F-A07E-FC103FE12A52}" type="pres">
      <dgm:prSet presAssocID="{0E3171A9-C53F-456B-B2A3-04B6D791E7E1}" presName="sibTrans" presStyleCnt="0"/>
      <dgm:spPr/>
    </dgm:pt>
    <dgm:pt modelId="{1BDF651D-9627-4D6A-940D-BFD216CC1134}" type="pres">
      <dgm:prSet presAssocID="{6D72DA33-643A-463A-8BCA-C1F2334F9649}" presName="compNode" presStyleCnt="0"/>
      <dgm:spPr/>
    </dgm:pt>
    <dgm:pt modelId="{6A33D7A4-9D78-4DF2-B049-57DCD96DDCF9}" type="pres">
      <dgm:prSet presAssocID="{6D72DA33-643A-463A-8BCA-C1F2334F9649}" presName="bgRect" presStyleLbl="bgShp" presStyleIdx="2" presStyleCnt="8"/>
      <dgm:spPr/>
    </dgm:pt>
    <dgm:pt modelId="{42676564-359E-4E12-9425-4414EF576B38}" type="pres">
      <dgm:prSet presAssocID="{6D72DA33-643A-463A-8BCA-C1F2334F9649}" presName="iconRect" presStyleLbl="node1" presStyleIdx="2" presStyleCnt="8"/>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rcRect/>
          <a:stretch>
            <a:fillRect/>
          </a:stretch>
        </a:blipFill>
        <a:ln>
          <a:noFill/>
        </a:ln>
      </dgm:spPr>
      <dgm:extLst>
        <a:ext uri="{E40237B7-FDA0-4F09-8148-C483321AD2D9}">
          <dgm14:cNvPr xmlns:dgm14="http://schemas.microsoft.com/office/drawing/2010/diagram" id="0" name="" descr="Pound with solid fill"/>
        </a:ext>
      </dgm:extLst>
    </dgm:pt>
    <dgm:pt modelId="{1B055540-791F-4259-B6A1-C644490E75A4}" type="pres">
      <dgm:prSet presAssocID="{6D72DA33-643A-463A-8BCA-C1F2334F9649}" presName="spaceRect" presStyleCnt="0"/>
      <dgm:spPr/>
    </dgm:pt>
    <dgm:pt modelId="{6FEE17F1-CE85-4DB6-8782-B56872B06E0B}" type="pres">
      <dgm:prSet presAssocID="{6D72DA33-643A-463A-8BCA-C1F2334F9649}" presName="parTx" presStyleLbl="revTx" presStyleIdx="2" presStyleCnt="8">
        <dgm:presLayoutVars>
          <dgm:chMax val="0"/>
          <dgm:chPref val="0"/>
        </dgm:presLayoutVars>
      </dgm:prSet>
      <dgm:spPr/>
    </dgm:pt>
    <dgm:pt modelId="{BCB19560-64B1-4C41-8D11-A0A6797976BF}" type="pres">
      <dgm:prSet presAssocID="{F0028D3B-33CC-4A5D-90C5-B4AFD089C970}" presName="sibTrans" presStyleCnt="0"/>
      <dgm:spPr/>
    </dgm:pt>
    <dgm:pt modelId="{B7274750-6753-4510-8123-C327DBD86986}" type="pres">
      <dgm:prSet presAssocID="{81F5781C-8E6D-4EAF-91CE-069C154F413B}" presName="compNode" presStyleCnt="0"/>
      <dgm:spPr/>
    </dgm:pt>
    <dgm:pt modelId="{E9DEB08E-0340-4251-A18A-AC97A5433410}" type="pres">
      <dgm:prSet presAssocID="{81F5781C-8E6D-4EAF-91CE-069C154F413B}" presName="bgRect" presStyleLbl="bgShp" presStyleIdx="3" presStyleCnt="8"/>
      <dgm:spPr/>
    </dgm:pt>
    <dgm:pt modelId="{E0C97AF0-DA3D-4845-B136-82EEDC12CE69}" type="pres">
      <dgm:prSet presAssocID="{81F5781C-8E6D-4EAF-91CE-069C154F413B}" presName="iconRect" presStyleLbl="node1" presStyleIdx="3" presStyleCnt="8"/>
      <dgm:spPr>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rcRect/>
          <a:stretch>
            <a:fillRect/>
          </a:stretch>
        </a:blipFill>
      </dgm:spPr>
      <dgm:extLst>
        <a:ext uri="{E40237B7-FDA0-4F09-8148-C483321AD2D9}">
          <dgm14:cNvPr xmlns:dgm14="http://schemas.microsoft.com/office/drawing/2010/diagram" id="0" name="" descr="Coins with solid fill"/>
        </a:ext>
      </dgm:extLst>
    </dgm:pt>
    <dgm:pt modelId="{E41E2B58-7D4C-4170-892F-372738506869}" type="pres">
      <dgm:prSet presAssocID="{81F5781C-8E6D-4EAF-91CE-069C154F413B}" presName="spaceRect" presStyleCnt="0"/>
      <dgm:spPr/>
    </dgm:pt>
    <dgm:pt modelId="{6F35D0E9-1437-4FCC-A32D-A29A5F24B998}" type="pres">
      <dgm:prSet presAssocID="{81F5781C-8E6D-4EAF-91CE-069C154F413B}" presName="parTx" presStyleLbl="revTx" presStyleIdx="3" presStyleCnt="8">
        <dgm:presLayoutVars>
          <dgm:chMax val="0"/>
          <dgm:chPref val="0"/>
        </dgm:presLayoutVars>
      </dgm:prSet>
      <dgm:spPr/>
    </dgm:pt>
    <dgm:pt modelId="{DC774236-F14F-40DF-B8E9-575D08513E34}" type="pres">
      <dgm:prSet presAssocID="{04F452BB-4668-4ABE-B33C-E4DF5F0EBD73}" presName="sibTrans" presStyleCnt="0"/>
      <dgm:spPr/>
    </dgm:pt>
    <dgm:pt modelId="{AF790E68-9B2B-4EDA-835F-6BD7BA5C3955}" type="pres">
      <dgm:prSet presAssocID="{F6DB6791-E5AA-49D1-8DFE-426D9D456296}" presName="compNode" presStyleCnt="0"/>
      <dgm:spPr/>
    </dgm:pt>
    <dgm:pt modelId="{8D990BA0-9261-4371-926B-6C2D4DFE32A2}" type="pres">
      <dgm:prSet presAssocID="{F6DB6791-E5AA-49D1-8DFE-426D9D456296}" presName="bgRect" presStyleLbl="bgShp" presStyleIdx="4" presStyleCnt="8"/>
      <dgm:spPr>
        <a:solidFill>
          <a:srgbClr val="95C11F"/>
        </a:solidFill>
        <a:ln>
          <a:solidFill>
            <a:srgbClr val="95C11F"/>
          </a:solidFill>
        </a:ln>
      </dgm:spPr>
    </dgm:pt>
    <dgm:pt modelId="{8AE51F58-C475-4050-AAD9-89C040FFAB3B}" type="pres">
      <dgm:prSet presAssocID="{F6DB6791-E5AA-49D1-8DFE-426D9D456296}" presName="iconRect" presStyleLbl="node1" presStyleIdx="4" presStyleCnt="8"/>
      <dgm:spPr>
        <a:blipFill>
          <a:blip xmlns:r="http://schemas.openxmlformats.org/officeDocument/2006/relationships"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rcRect/>
          <a:stretch>
            <a:fillRect/>
          </a:stretch>
        </a:blipFill>
      </dgm:spPr>
      <dgm:extLst>
        <a:ext uri="{E40237B7-FDA0-4F09-8148-C483321AD2D9}">
          <dgm14:cNvPr xmlns:dgm14="http://schemas.microsoft.com/office/drawing/2010/diagram" id="0" name="" descr="Connections with solid fill"/>
        </a:ext>
      </dgm:extLst>
    </dgm:pt>
    <dgm:pt modelId="{CCAF75DA-7B17-43DA-8715-027EB632CD43}" type="pres">
      <dgm:prSet presAssocID="{F6DB6791-E5AA-49D1-8DFE-426D9D456296}" presName="spaceRect" presStyleCnt="0"/>
      <dgm:spPr/>
    </dgm:pt>
    <dgm:pt modelId="{8CE03170-2181-4416-9F1A-E93FEC0C0939}" type="pres">
      <dgm:prSet presAssocID="{F6DB6791-E5AA-49D1-8DFE-426D9D456296}" presName="parTx" presStyleLbl="revTx" presStyleIdx="4" presStyleCnt="8">
        <dgm:presLayoutVars>
          <dgm:chMax val="0"/>
          <dgm:chPref val="0"/>
        </dgm:presLayoutVars>
      </dgm:prSet>
      <dgm:spPr/>
    </dgm:pt>
    <dgm:pt modelId="{C4CB7BCB-8080-449A-9B2E-74B1D166B553}" type="pres">
      <dgm:prSet presAssocID="{30E0DFB2-1D7A-499B-8F98-7B5FB3A48E06}" presName="sibTrans" presStyleCnt="0"/>
      <dgm:spPr/>
    </dgm:pt>
    <dgm:pt modelId="{50588ED1-7FFF-470B-ADF3-E3D024D071BD}" type="pres">
      <dgm:prSet presAssocID="{B6327EB8-EC4B-4ABA-86FE-9ACC61BAFAD6}" presName="compNode" presStyleCnt="0"/>
      <dgm:spPr/>
    </dgm:pt>
    <dgm:pt modelId="{5C3519CC-1A92-4779-A329-67876C04ECA0}" type="pres">
      <dgm:prSet presAssocID="{B6327EB8-EC4B-4ABA-86FE-9ACC61BAFAD6}" presName="bgRect" presStyleLbl="bgShp" presStyleIdx="5" presStyleCnt="8"/>
      <dgm:spPr/>
    </dgm:pt>
    <dgm:pt modelId="{54711F75-2396-4672-B7C5-0172158E2BA6}" type="pres">
      <dgm:prSet presAssocID="{B6327EB8-EC4B-4ABA-86FE-9ACC61BAFAD6}" presName="iconRect" presStyleLbl="node1" presStyleIdx="5" presStyleCnt="8"/>
      <dgm:spPr>
        <a:blipFill>
          <a:blip xmlns:r="http://schemas.openxmlformats.org/officeDocument/2006/relationships"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rcRect/>
          <a:stretch>
            <a:fillRect/>
          </a:stretch>
        </a:blipFill>
      </dgm:spPr>
      <dgm:extLst>
        <a:ext uri="{E40237B7-FDA0-4F09-8148-C483321AD2D9}">
          <dgm14:cNvPr xmlns:dgm14="http://schemas.microsoft.com/office/drawing/2010/diagram" id="0" name="" descr="House with solid fill"/>
        </a:ext>
      </dgm:extLst>
    </dgm:pt>
    <dgm:pt modelId="{B7CAA303-DC05-44A0-BFDC-D177DC6EE43B}" type="pres">
      <dgm:prSet presAssocID="{B6327EB8-EC4B-4ABA-86FE-9ACC61BAFAD6}" presName="spaceRect" presStyleCnt="0"/>
      <dgm:spPr/>
    </dgm:pt>
    <dgm:pt modelId="{EE00C2FA-FFA0-4BA9-935C-20B935C36368}" type="pres">
      <dgm:prSet presAssocID="{B6327EB8-EC4B-4ABA-86FE-9ACC61BAFAD6}" presName="parTx" presStyleLbl="revTx" presStyleIdx="5" presStyleCnt="8">
        <dgm:presLayoutVars>
          <dgm:chMax val="0"/>
          <dgm:chPref val="0"/>
        </dgm:presLayoutVars>
      </dgm:prSet>
      <dgm:spPr/>
    </dgm:pt>
    <dgm:pt modelId="{C839FD05-5B13-4CC3-B098-3FBF8BAB4EF3}" type="pres">
      <dgm:prSet presAssocID="{E7A7FF83-D684-44E5-BB16-D209BF5729B7}" presName="sibTrans" presStyleCnt="0"/>
      <dgm:spPr/>
    </dgm:pt>
    <dgm:pt modelId="{6DE14758-983A-4078-98D8-607808DE4346}" type="pres">
      <dgm:prSet presAssocID="{94ABB9E0-CB08-426A-8AFF-1D6BE2A4BFC2}" presName="compNode" presStyleCnt="0"/>
      <dgm:spPr/>
    </dgm:pt>
    <dgm:pt modelId="{453AE506-0074-4FE0-9BAD-89D75D3B6419}" type="pres">
      <dgm:prSet presAssocID="{94ABB9E0-CB08-426A-8AFF-1D6BE2A4BFC2}" presName="bgRect" presStyleLbl="bgShp" presStyleIdx="6" presStyleCnt="8"/>
      <dgm:spPr/>
    </dgm:pt>
    <dgm:pt modelId="{17AEFB25-3B89-4476-92D8-4719CBEB154F}" type="pres">
      <dgm:prSet presAssocID="{94ABB9E0-CB08-426A-8AFF-1D6BE2A4BFC2}" presName="iconRect" presStyleLbl="node1" presStyleIdx="6" presStyleCnt="8"/>
      <dgm:spPr>
        <a:blipFill>
          <a:blip xmlns:r="http://schemas.openxmlformats.org/officeDocument/2006/relationships" r:embed="rId13">
            <a:extLst>
              <a:ext uri="{28A0092B-C50C-407E-A947-70E740481C1C}">
                <a14:useLocalDpi xmlns:a14="http://schemas.microsoft.com/office/drawing/2010/main" val="0"/>
              </a:ext>
              <a:ext uri="{96DAC541-7B7A-43D3-8B79-37D633B846F1}">
                <asvg:svgBlip xmlns:asvg="http://schemas.microsoft.com/office/drawing/2016/SVG/main" r:embed="rId14"/>
              </a:ext>
            </a:extLst>
          </a:blip>
          <a:srcRect/>
          <a:stretch>
            <a:fillRect/>
          </a:stretch>
        </a:blipFill>
      </dgm:spPr>
      <dgm:extLst>
        <a:ext uri="{E40237B7-FDA0-4F09-8148-C483321AD2D9}">
          <dgm14:cNvPr xmlns:dgm14="http://schemas.microsoft.com/office/drawing/2010/diagram" id="0" name="" descr="Classroom with solid fill"/>
        </a:ext>
      </dgm:extLst>
    </dgm:pt>
    <dgm:pt modelId="{455E6706-8233-409B-8FE2-D1DFCB681820}" type="pres">
      <dgm:prSet presAssocID="{94ABB9E0-CB08-426A-8AFF-1D6BE2A4BFC2}" presName="spaceRect" presStyleCnt="0"/>
      <dgm:spPr/>
    </dgm:pt>
    <dgm:pt modelId="{9E4081D8-C202-4A93-9707-83F69CEE8CC1}" type="pres">
      <dgm:prSet presAssocID="{94ABB9E0-CB08-426A-8AFF-1D6BE2A4BFC2}" presName="parTx" presStyleLbl="revTx" presStyleIdx="6" presStyleCnt="8">
        <dgm:presLayoutVars>
          <dgm:chMax val="0"/>
          <dgm:chPref val="0"/>
        </dgm:presLayoutVars>
      </dgm:prSet>
      <dgm:spPr/>
    </dgm:pt>
    <dgm:pt modelId="{F66C959F-F3F0-4650-83E7-88E5C27DC36F}" type="pres">
      <dgm:prSet presAssocID="{A174AE34-0D4F-4B56-B9EF-24A60900D67A}" presName="sibTrans" presStyleCnt="0"/>
      <dgm:spPr/>
    </dgm:pt>
    <dgm:pt modelId="{FADF7577-07DB-4F34-9137-C2BB3190E515}" type="pres">
      <dgm:prSet presAssocID="{DAE35CFE-C6F5-4E52-9BE5-438785EAEB9A}" presName="compNode" presStyleCnt="0"/>
      <dgm:spPr/>
    </dgm:pt>
    <dgm:pt modelId="{5EA29EE6-DE77-4E48-B7CE-97F9C83C90BB}" type="pres">
      <dgm:prSet presAssocID="{DAE35CFE-C6F5-4E52-9BE5-438785EAEB9A}" presName="bgRect" presStyleLbl="bgShp" presStyleIdx="7" presStyleCnt="8"/>
      <dgm:spPr/>
    </dgm:pt>
    <dgm:pt modelId="{2A9E941C-5070-46E9-B73E-DBB65B8B68E6}" type="pres">
      <dgm:prSet presAssocID="{DAE35CFE-C6F5-4E52-9BE5-438785EAEB9A}" presName="iconRect" presStyleLbl="node1" presStyleIdx="7" presStyleCnt="8"/>
      <dgm:spPr>
        <a:blipFill>
          <a:blip xmlns:r="http://schemas.openxmlformats.org/officeDocument/2006/relationships" r:embed="rId15">
            <a:extLst>
              <a:ext uri="{28A0092B-C50C-407E-A947-70E740481C1C}">
                <a14:useLocalDpi xmlns:a14="http://schemas.microsoft.com/office/drawing/2010/main" val="0"/>
              </a:ext>
              <a:ext uri="{96DAC541-7B7A-43D3-8B79-37D633B846F1}">
                <asvg:svgBlip xmlns:asvg="http://schemas.microsoft.com/office/drawing/2016/SVG/main" r:embed="rId16"/>
              </a:ext>
            </a:extLst>
          </a:blip>
          <a:srcRect/>
          <a:stretch>
            <a:fillRect/>
          </a:stretch>
        </a:blipFill>
      </dgm:spPr>
      <dgm:extLst>
        <a:ext uri="{E40237B7-FDA0-4F09-8148-C483321AD2D9}">
          <dgm14:cNvPr xmlns:dgm14="http://schemas.microsoft.com/office/drawing/2010/diagram" id="0" name="" descr="Graduation cap with solid fill"/>
        </a:ext>
      </dgm:extLst>
    </dgm:pt>
    <dgm:pt modelId="{046738ED-8C32-4E20-B6A5-07A11ED6BEC7}" type="pres">
      <dgm:prSet presAssocID="{DAE35CFE-C6F5-4E52-9BE5-438785EAEB9A}" presName="spaceRect" presStyleCnt="0"/>
      <dgm:spPr/>
    </dgm:pt>
    <dgm:pt modelId="{20DC6750-799D-4693-BB20-F7E6EC7B5727}" type="pres">
      <dgm:prSet presAssocID="{DAE35CFE-C6F5-4E52-9BE5-438785EAEB9A}" presName="parTx" presStyleLbl="revTx" presStyleIdx="7" presStyleCnt="8">
        <dgm:presLayoutVars>
          <dgm:chMax val="0"/>
          <dgm:chPref val="0"/>
        </dgm:presLayoutVars>
      </dgm:prSet>
      <dgm:spPr/>
    </dgm:pt>
  </dgm:ptLst>
  <dgm:cxnLst>
    <dgm:cxn modelId="{4C2E8911-2372-4D6D-AC51-71F0361F2FBD}" type="presOf" srcId="{27D1794E-EDC5-4B6A-9DEF-9D3694B9A8BE}" destId="{CEFE563A-1FC2-4C04-BCB2-4F41F7AEC3A0}" srcOrd="0" destOrd="0" presId="urn:microsoft.com/office/officeart/2018/2/layout/IconVerticalSolidList"/>
    <dgm:cxn modelId="{41B8F527-AEF3-4EF9-8B98-DE785FE2EABE}" type="presOf" srcId="{81F5781C-8E6D-4EAF-91CE-069C154F413B}" destId="{6F35D0E9-1437-4FCC-A32D-A29A5F24B998}" srcOrd="0" destOrd="0" presId="urn:microsoft.com/office/officeart/2018/2/layout/IconVerticalSolidList"/>
    <dgm:cxn modelId="{84A74633-F2B3-45B3-B6CF-88BB4A2536A2}" srcId="{7363CC8B-CBD7-4956-B76F-97BCB04C7B28}" destId="{94ABB9E0-CB08-426A-8AFF-1D6BE2A4BFC2}" srcOrd="6" destOrd="0" parTransId="{941D81BB-EEE2-4575-BF8A-66FBBCC6BD96}" sibTransId="{A174AE34-0D4F-4B56-B9EF-24A60900D67A}"/>
    <dgm:cxn modelId="{EF9E4364-5739-42A4-B2AE-61A7C5FF4FC3}" srcId="{7363CC8B-CBD7-4956-B76F-97BCB04C7B28}" destId="{F6DB6791-E5AA-49D1-8DFE-426D9D456296}" srcOrd="4" destOrd="0" parTransId="{9F320B91-ABE3-4005-8207-E92992D1C2B6}" sibTransId="{30E0DFB2-1D7A-499B-8F98-7B5FB3A48E06}"/>
    <dgm:cxn modelId="{5CB4CC64-E6DC-47DA-8C3A-F8A9A6637128}" type="presOf" srcId="{F6DB6791-E5AA-49D1-8DFE-426D9D456296}" destId="{8CE03170-2181-4416-9F1A-E93FEC0C0939}" srcOrd="0" destOrd="0" presId="urn:microsoft.com/office/officeart/2018/2/layout/IconVerticalSolidList"/>
    <dgm:cxn modelId="{645B6348-4F41-4F56-AA1C-714A4F06A60E}" type="presOf" srcId="{B6327EB8-EC4B-4ABA-86FE-9ACC61BAFAD6}" destId="{EE00C2FA-FFA0-4BA9-935C-20B935C36368}" srcOrd="0" destOrd="0" presId="urn:microsoft.com/office/officeart/2018/2/layout/IconVerticalSolidList"/>
    <dgm:cxn modelId="{BBA2F76F-C551-4FA4-AF21-371522F66722}" srcId="{7363CC8B-CBD7-4956-B76F-97BCB04C7B28}" destId="{27D1794E-EDC5-4B6A-9DEF-9D3694B9A8BE}" srcOrd="1" destOrd="0" parTransId="{1A12D0A3-21F7-46A5-B140-7827A97D3AE8}" sibTransId="{0E3171A9-C53F-456B-B2A3-04B6D791E7E1}"/>
    <dgm:cxn modelId="{0BB69486-4729-4950-A6AD-1118AA66C7B9}" srcId="{7363CC8B-CBD7-4956-B76F-97BCB04C7B28}" destId="{6D72DA33-643A-463A-8BCA-C1F2334F9649}" srcOrd="2" destOrd="0" parTransId="{8C237278-6CE0-44E4-8E3D-A3C2D13B868D}" sibTransId="{F0028D3B-33CC-4A5D-90C5-B4AFD089C970}"/>
    <dgm:cxn modelId="{58BBC88B-0251-4546-8249-BE0B7CA1E326}" type="presOf" srcId="{7363CC8B-CBD7-4956-B76F-97BCB04C7B28}" destId="{F7AF810B-E627-43CA-B3C0-B9B8FEBAEC0C}" srcOrd="0" destOrd="0" presId="urn:microsoft.com/office/officeart/2018/2/layout/IconVerticalSolidList"/>
    <dgm:cxn modelId="{B88AB7AA-F30A-40E2-8F84-1714AE81ACC6}" srcId="{7363CC8B-CBD7-4956-B76F-97BCB04C7B28}" destId="{B6327EB8-EC4B-4ABA-86FE-9ACC61BAFAD6}" srcOrd="5" destOrd="0" parTransId="{53C0E294-D12C-4981-893F-B178EAE34F54}" sibTransId="{E7A7FF83-D684-44E5-BB16-D209BF5729B7}"/>
    <dgm:cxn modelId="{36992FB2-A6A6-4F02-9984-47F5E2C9D7A7}" type="presOf" srcId="{DAE35CFE-C6F5-4E52-9BE5-438785EAEB9A}" destId="{20DC6750-799D-4693-BB20-F7E6EC7B5727}" srcOrd="0" destOrd="0" presId="urn:microsoft.com/office/officeart/2018/2/layout/IconVerticalSolidList"/>
    <dgm:cxn modelId="{C0B026B5-6F79-4D9D-9245-1EC04C759252}" srcId="{7363CC8B-CBD7-4956-B76F-97BCB04C7B28}" destId="{81F5781C-8E6D-4EAF-91CE-069C154F413B}" srcOrd="3" destOrd="0" parTransId="{69ADE57D-38C6-410F-AD3B-4336A8E8ABE2}" sibTransId="{04F452BB-4668-4ABE-B33C-E4DF5F0EBD73}"/>
    <dgm:cxn modelId="{F3FA3AC0-C5C8-4371-91F6-EC4E046FCAE0}" type="presOf" srcId="{6D72DA33-643A-463A-8BCA-C1F2334F9649}" destId="{6FEE17F1-CE85-4DB6-8782-B56872B06E0B}" srcOrd="0" destOrd="0" presId="urn:microsoft.com/office/officeart/2018/2/layout/IconVerticalSolidList"/>
    <dgm:cxn modelId="{7732ABC3-9110-4401-8B8A-3A84FEC323E5}" type="presOf" srcId="{94ABB9E0-CB08-426A-8AFF-1D6BE2A4BFC2}" destId="{9E4081D8-C202-4A93-9707-83F69CEE8CC1}" srcOrd="0" destOrd="0" presId="urn:microsoft.com/office/officeart/2018/2/layout/IconVerticalSolidList"/>
    <dgm:cxn modelId="{5F4D0DC4-565E-4795-9E6D-C596C27D0DA5}" srcId="{7363CC8B-CBD7-4956-B76F-97BCB04C7B28}" destId="{DAE35CFE-C6F5-4E52-9BE5-438785EAEB9A}" srcOrd="7" destOrd="0" parTransId="{8670D4AE-CC9D-4058-BB5A-A4F40D1195AD}" sibTransId="{180BC253-F66F-42EB-98B3-B8A74ABE32F0}"/>
    <dgm:cxn modelId="{F87822CD-3C11-4929-B045-96596A45FA8E}" srcId="{7363CC8B-CBD7-4956-B76F-97BCB04C7B28}" destId="{549D20D5-A6DA-4482-8B80-CB3CB722D4DD}" srcOrd="0" destOrd="0" parTransId="{B78D83EE-3BD3-4218-A2C0-B7075783522A}" sibTransId="{C2F76B16-6052-429A-97BA-39D2B22BDCFD}"/>
    <dgm:cxn modelId="{87DFD9D0-F1A7-45CA-B5D4-ECAB8D377849}" type="presOf" srcId="{549D20D5-A6DA-4482-8B80-CB3CB722D4DD}" destId="{0F86AEB6-8766-4F89-915E-7524959109EA}" srcOrd="0" destOrd="0" presId="urn:microsoft.com/office/officeart/2018/2/layout/IconVerticalSolidList"/>
    <dgm:cxn modelId="{BEEBD0EF-AF41-49D8-B78B-5AFFACD77325}" type="presParOf" srcId="{F7AF810B-E627-43CA-B3C0-B9B8FEBAEC0C}" destId="{F533A113-EBE2-46E2-98C1-389D30608B8F}" srcOrd="0" destOrd="0" presId="urn:microsoft.com/office/officeart/2018/2/layout/IconVerticalSolidList"/>
    <dgm:cxn modelId="{5846DD30-9D4D-4DDE-9568-7F64855A4B2E}" type="presParOf" srcId="{F533A113-EBE2-46E2-98C1-389D30608B8F}" destId="{6B023348-AACC-4538-8C0D-6D525B1181D8}" srcOrd="0" destOrd="0" presId="urn:microsoft.com/office/officeart/2018/2/layout/IconVerticalSolidList"/>
    <dgm:cxn modelId="{1B91CE3E-EA51-4AE4-8517-EEAE652F1206}" type="presParOf" srcId="{F533A113-EBE2-46E2-98C1-389D30608B8F}" destId="{A2954B15-15DE-4D2F-B55E-2103B2F8C94B}" srcOrd="1" destOrd="0" presId="urn:microsoft.com/office/officeart/2018/2/layout/IconVerticalSolidList"/>
    <dgm:cxn modelId="{B3630426-1EF1-4A9C-BE85-E193B0D7A59C}" type="presParOf" srcId="{F533A113-EBE2-46E2-98C1-389D30608B8F}" destId="{4030756A-7EB7-4542-9210-C437915217F1}" srcOrd="2" destOrd="0" presId="urn:microsoft.com/office/officeart/2018/2/layout/IconVerticalSolidList"/>
    <dgm:cxn modelId="{D3756A12-0AD5-4863-9B92-F047CB367ECB}" type="presParOf" srcId="{F533A113-EBE2-46E2-98C1-389D30608B8F}" destId="{0F86AEB6-8766-4F89-915E-7524959109EA}" srcOrd="3" destOrd="0" presId="urn:microsoft.com/office/officeart/2018/2/layout/IconVerticalSolidList"/>
    <dgm:cxn modelId="{B0A9F928-51FC-4C16-9B13-14E16A6C362A}" type="presParOf" srcId="{F7AF810B-E627-43CA-B3C0-B9B8FEBAEC0C}" destId="{8BFCAC6E-C5FE-459B-844F-4CAEDDC9C0C8}" srcOrd="1" destOrd="0" presId="urn:microsoft.com/office/officeart/2018/2/layout/IconVerticalSolidList"/>
    <dgm:cxn modelId="{29039288-983C-492B-9E5D-3F739E88E6E5}" type="presParOf" srcId="{F7AF810B-E627-43CA-B3C0-B9B8FEBAEC0C}" destId="{D5AD0C09-35E8-4D3F-85C9-3AEEB1CED2E1}" srcOrd="2" destOrd="0" presId="urn:microsoft.com/office/officeart/2018/2/layout/IconVerticalSolidList"/>
    <dgm:cxn modelId="{D217AFC6-80B3-4AE0-9F8A-C803F6DAF45C}" type="presParOf" srcId="{D5AD0C09-35E8-4D3F-85C9-3AEEB1CED2E1}" destId="{58E7E2B5-AB5B-44EA-8007-CAA1DFA71271}" srcOrd="0" destOrd="0" presId="urn:microsoft.com/office/officeart/2018/2/layout/IconVerticalSolidList"/>
    <dgm:cxn modelId="{FCA565F1-C701-4A81-A991-C1A461E035D8}" type="presParOf" srcId="{D5AD0C09-35E8-4D3F-85C9-3AEEB1CED2E1}" destId="{7C25C810-4940-470A-A42B-2C314573DF9C}" srcOrd="1" destOrd="0" presId="urn:microsoft.com/office/officeart/2018/2/layout/IconVerticalSolidList"/>
    <dgm:cxn modelId="{9B1213B9-9783-4ED9-B9B0-A9F1B02ACC72}" type="presParOf" srcId="{D5AD0C09-35E8-4D3F-85C9-3AEEB1CED2E1}" destId="{F03E5C13-ECA6-4234-91FB-F0479CF9E2B1}" srcOrd="2" destOrd="0" presId="urn:microsoft.com/office/officeart/2018/2/layout/IconVerticalSolidList"/>
    <dgm:cxn modelId="{7F9D99CB-68F7-4679-AB3F-E7A77AB572CA}" type="presParOf" srcId="{D5AD0C09-35E8-4D3F-85C9-3AEEB1CED2E1}" destId="{CEFE563A-1FC2-4C04-BCB2-4F41F7AEC3A0}" srcOrd="3" destOrd="0" presId="urn:microsoft.com/office/officeart/2018/2/layout/IconVerticalSolidList"/>
    <dgm:cxn modelId="{770938A6-3B18-4469-9477-4EC1CBAB2781}" type="presParOf" srcId="{F7AF810B-E627-43CA-B3C0-B9B8FEBAEC0C}" destId="{3E641192-E5C0-432F-A07E-FC103FE12A52}" srcOrd="3" destOrd="0" presId="urn:microsoft.com/office/officeart/2018/2/layout/IconVerticalSolidList"/>
    <dgm:cxn modelId="{FAFF8275-AEAF-421B-85FB-99890E7BFCE9}" type="presParOf" srcId="{F7AF810B-E627-43CA-B3C0-B9B8FEBAEC0C}" destId="{1BDF651D-9627-4D6A-940D-BFD216CC1134}" srcOrd="4" destOrd="0" presId="urn:microsoft.com/office/officeart/2018/2/layout/IconVerticalSolidList"/>
    <dgm:cxn modelId="{892ACEAA-58DE-4C2C-A36C-A3FD154BC506}" type="presParOf" srcId="{1BDF651D-9627-4D6A-940D-BFD216CC1134}" destId="{6A33D7A4-9D78-4DF2-B049-57DCD96DDCF9}" srcOrd="0" destOrd="0" presId="urn:microsoft.com/office/officeart/2018/2/layout/IconVerticalSolidList"/>
    <dgm:cxn modelId="{920DEFBD-6BC1-4AEE-BC22-8ADED7FBE900}" type="presParOf" srcId="{1BDF651D-9627-4D6A-940D-BFD216CC1134}" destId="{42676564-359E-4E12-9425-4414EF576B38}" srcOrd="1" destOrd="0" presId="urn:microsoft.com/office/officeart/2018/2/layout/IconVerticalSolidList"/>
    <dgm:cxn modelId="{505A47F4-A435-494E-BB20-E955CEA303D0}" type="presParOf" srcId="{1BDF651D-9627-4D6A-940D-BFD216CC1134}" destId="{1B055540-791F-4259-B6A1-C644490E75A4}" srcOrd="2" destOrd="0" presId="urn:microsoft.com/office/officeart/2018/2/layout/IconVerticalSolidList"/>
    <dgm:cxn modelId="{F0C933E9-6440-4A9C-ACAA-6158EE1E6AD2}" type="presParOf" srcId="{1BDF651D-9627-4D6A-940D-BFD216CC1134}" destId="{6FEE17F1-CE85-4DB6-8782-B56872B06E0B}" srcOrd="3" destOrd="0" presId="urn:microsoft.com/office/officeart/2018/2/layout/IconVerticalSolidList"/>
    <dgm:cxn modelId="{605245FE-2BDC-47DA-861E-89E2C841D9DA}" type="presParOf" srcId="{F7AF810B-E627-43CA-B3C0-B9B8FEBAEC0C}" destId="{BCB19560-64B1-4C41-8D11-A0A6797976BF}" srcOrd="5" destOrd="0" presId="urn:microsoft.com/office/officeart/2018/2/layout/IconVerticalSolidList"/>
    <dgm:cxn modelId="{683ECC07-D5AE-4348-8D99-92A739D28F99}" type="presParOf" srcId="{F7AF810B-E627-43CA-B3C0-B9B8FEBAEC0C}" destId="{B7274750-6753-4510-8123-C327DBD86986}" srcOrd="6" destOrd="0" presId="urn:microsoft.com/office/officeart/2018/2/layout/IconVerticalSolidList"/>
    <dgm:cxn modelId="{F77B6D37-D462-4EEF-B0D2-510EAE3F9E0B}" type="presParOf" srcId="{B7274750-6753-4510-8123-C327DBD86986}" destId="{E9DEB08E-0340-4251-A18A-AC97A5433410}" srcOrd="0" destOrd="0" presId="urn:microsoft.com/office/officeart/2018/2/layout/IconVerticalSolidList"/>
    <dgm:cxn modelId="{F6E6E72C-6674-45EC-8469-68A651E2EEC0}" type="presParOf" srcId="{B7274750-6753-4510-8123-C327DBD86986}" destId="{E0C97AF0-DA3D-4845-B136-82EEDC12CE69}" srcOrd="1" destOrd="0" presId="urn:microsoft.com/office/officeart/2018/2/layout/IconVerticalSolidList"/>
    <dgm:cxn modelId="{6024D40A-0DFD-42F9-B87B-9FAC8C87F6A3}" type="presParOf" srcId="{B7274750-6753-4510-8123-C327DBD86986}" destId="{E41E2B58-7D4C-4170-892F-372738506869}" srcOrd="2" destOrd="0" presId="urn:microsoft.com/office/officeart/2018/2/layout/IconVerticalSolidList"/>
    <dgm:cxn modelId="{94298C56-FF10-4FFC-8C4D-094359775AD3}" type="presParOf" srcId="{B7274750-6753-4510-8123-C327DBD86986}" destId="{6F35D0E9-1437-4FCC-A32D-A29A5F24B998}" srcOrd="3" destOrd="0" presId="urn:microsoft.com/office/officeart/2018/2/layout/IconVerticalSolidList"/>
    <dgm:cxn modelId="{79BC5CF0-04BE-469C-928A-38BA170999E8}" type="presParOf" srcId="{F7AF810B-E627-43CA-B3C0-B9B8FEBAEC0C}" destId="{DC774236-F14F-40DF-B8E9-575D08513E34}" srcOrd="7" destOrd="0" presId="urn:microsoft.com/office/officeart/2018/2/layout/IconVerticalSolidList"/>
    <dgm:cxn modelId="{5B0C626D-5906-47D4-905A-38AAACEFFBF1}" type="presParOf" srcId="{F7AF810B-E627-43CA-B3C0-B9B8FEBAEC0C}" destId="{AF790E68-9B2B-4EDA-835F-6BD7BA5C3955}" srcOrd="8" destOrd="0" presId="urn:microsoft.com/office/officeart/2018/2/layout/IconVerticalSolidList"/>
    <dgm:cxn modelId="{A3BC361F-5BC5-4D70-B7F2-A9873BD41CE7}" type="presParOf" srcId="{AF790E68-9B2B-4EDA-835F-6BD7BA5C3955}" destId="{8D990BA0-9261-4371-926B-6C2D4DFE32A2}" srcOrd="0" destOrd="0" presId="urn:microsoft.com/office/officeart/2018/2/layout/IconVerticalSolidList"/>
    <dgm:cxn modelId="{4D141078-C659-403E-A26D-5D4A45B07006}" type="presParOf" srcId="{AF790E68-9B2B-4EDA-835F-6BD7BA5C3955}" destId="{8AE51F58-C475-4050-AAD9-89C040FFAB3B}" srcOrd="1" destOrd="0" presId="urn:microsoft.com/office/officeart/2018/2/layout/IconVerticalSolidList"/>
    <dgm:cxn modelId="{649E23A4-73C1-4DA0-A954-E1BE2D113DE3}" type="presParOf" srcId="{AF790E68-9B2B-4EDA-835F-6BD7BA5C3955}" destId="{CCAF75DA-7B17-43DA-8715-027EB632CD43}" srcOrd="2" destOrd="0" presId="urn:microsoft.com/office/officeart/2018/2/layout/IconVerticalSolidList"/>
    <dgm:cxn modelId="{7FC99482-305C-4A3C-A0A1-B50BFF3BF40E}" type="presParOf" srcId="{AF790E68-9B2B-4EDA-835F-6BD7BA5C3955}" destId="{8CE03170-2181-4416-9F1A-E93FEC0C0939}" srcOrd="3" destOrd="0" presId="urn:microsoft.com/office/officeart/2018/2/layout/IconVerticalSolidList"/>
    <dgm:cxn modelId="{1CD5893F-C50C-417B-8A1A-E86ACEFF580D}" type="presParOf" srcId="{F7AF810B-E627-43CA-B3C0-B9B8FEBAEC0C}" destId="{C4CB7BCB-8080-449A-9B2E-74B1D166B553}" srcOrd="9" destOrd="0" presId="urn:microsoft.com/office/officeart/2018/2/layout/IconVerticalSolidList"/>
    <dgm:cxn modelId="{1B8229A4-5E1A-4E64-8F1F-19A4AFFEE498}" type="presParOf" srcId="{F7AF810B-E627-43CA-B3C0-B9B8FEBAEC0C}" destId="{50588ED1-7FFF-470B-ADF3-E3D024D071BD}" srcOrd="10" destOrd="0" presId="urn:microsoft.com/office/officeart/2018/2/layout/IconVerticalSolidList"/>
    <dgm:cxn modelId="{FF794B16-DEBD-4F32-9F53-89FE7FDF15A0}" type="presParOf" srcId="{50588ED1-7FFF-470B-ADF3-E3D024D071BD}" destId="{5C3519CC-1A92-4779-A329-67876C04ECA0}" srcOrd="0" destOrd="0" presId="urn:microsoft.com/office/officeart/2018/2/layout/IconVerticalSolidList"/>
    <dgm:cxn modelId="{D1917D21-3D01-47AF-B1D7-FB18B5D0E763}" type="presParOf" srcId="{50588ED1-7FFF-470B-ADF3-E3D024D071BD}" destId="{54711F75-2396-4672-B7C5-0172158E2BA6}" srcOrd="1" destOrd="0" presId="urn:microsoft.com/office/officeart/2018/2/layout/IconVerticalSolidList"/>
    <dgm:cxn modelId="{97C7A000-30A0-4D83-8407-6E9A503F9F10}" type="presParOf" srcId="{50588ED1-7FFF-470B-ADF3-E3D024D071BD}" destId="{B7CAA303-DC05-44A0-BFDC-D177DC6EE43B}" srcOrd="2" destOrd="0" presId="urn:microsoft.com/office/officeart/2018/2/layout/IconVerticalSolidList"/>
    <dgm:cxn modelId="{DCE15ED2-96E1-4E37-A1A3-33AE9F258281}" type="presParOf" srcId="{50588ED1-7FFF-470B-ADF3-E3D024D071BD}" destId="{EE00C2FA-FFA0-4BA9-935C-20B935C36368}" srcOrd="3" destOrd="0" presId="urn:microsoft.com/office/officeart/2018/2/layout/IconVerticalSolidList"/>
    <dgm:cxn modelId="{A1D26855-8A8F-44F2-94F0-DAD9E556BF9E}" type="presParOf" srcId="{F7AF810B-E627-43CA-B3C0-B9B8FEBAEC0C}" destId="{C839FD05-5B13-4CC3-B098-3FBF8BAB4EF3}" srcOrd="11" destOrd="0" presId="urn:microsoft.com/office/officeart/2018/2/layout/IconVerticalSolidList"/>
    <dgm:cxn modelId="{8763444E-62ED-497B-8F7D-CCE2EF91964B}" type="presParOf" srcId="{F7AF810B-E627-43CA-B3C0-B9B8FEBAEC0C}" destId="{6DE14758-983A-4078-98D8-607808DE4346}" srcOrd="12" destOrd="0" presId="urn:microsoft.com/office/officeart/2018/2/layout/IconVerticalSolidList"/>
    <dgm:cxn modelId="{D3AC1525-8648-4632-89E0-A48389B209FC}" type="presParOf" srcId="{6DE14758-983A-4078-98D8-607808DE4346}" destId="{453AE506-0074-4FE0-9BAD-89D75D3B6419}" srcOrd="0" destOrd="0" presId="urn:microsoft.com/office/officeart/2018/2/layout/IconVerticalSolidList"/>
    <dgm:cxn modelId="{75513FE0-611C-411A-8E77-07F4082D9CB3}" type="presParOf" srcId="{6DE14758-983A-4078-98D8-607808DE4346}" destId="{17AEFB25-3B89-4476-92D8-4719CBEB154F}" srcOrd="1" destOrd="0" presId="urn:microsoft.com/office/officeart/2018/2/layout/IconVerticalSolidList"/>
    <dgm:cxn modelId="{4787B53E-86B8-4390-AF65-A48F629C6921}" type="presParOf" srcId="{6DE14758-983A-4078-98D8-607808DE4346}" destId="{455E6706-8233-409B-8FE2-D1DFCB681820}" srcOrd="2" destOrd="0" presId="urn:microsoft.com/office/officeart/2018/2/layout/IconVerticalSolidList"/>
    <dgm:cxn modelId="{C3F061C6-48AD-470F-BE05-6E720286348F}" type="presParOf" srcId="{6DE14758-983A-4078-98D8-607808DE4346}" destId="{9E4081D8-C202-4A93-9707-83F69CEE8CC1}" srcOrd="3" destOrd="0" presId="urn:microsoft.com/office/officeart/2018/2/layout/IconVerticalSolidList"/>
    <dgm:cxn modelId="{AFBE70CD-E1D3-403F-815B-22BF5658E9FA}" type="presParOf" srcId="{F7AF810B-E627-43CA-B3C0-B9B8FEBAEC0C}" destId="{F66C959F-F3F0-4650-83E7-88E5C27DC36F}" srcOrd="13" destOrd="0" presId="urn:microsoft.com/office/officeart/2018/2/layout/IconVerticalSolidList"/>
    <dgm:cxn modelId="{6669C817-2A95-42CA-AB51-695F639D87B1}" type="presParOf" srcId="{F7AF810B-E627-43CA-B3C0-B9B8FEBAEC0C}" destId="{FADF7577-07DB-4F34-9137-C2BB3190E515}" srcOrd="14" destOrd="0" presId="urn:microsoft.com/office/officeart/2018/2/layout/IconVerticalSolidList"/>
    <dgm:cxn modelId="{E8431E98-C7E8-4CAA-87C1-6A4D200AADEA}" type="presParOf" srcId="{FADF7577-07DB-4F34-9137-C2BB3190E515}" destId="{5EA29EE6-DE77-4E48-B7CE-97F9C83C90BB}" srcOrd="0" destOrd="0" presId="urn:microsoft.com/office/officeart/2018/2/layout/IconVerticalSolidList"/>
    <dgm:cxn modelId="{8936DC72-5B7E-40A0-8A2E-527EFE49F7A2}" type="presParOf" srcId="{FADF7577-07DB-4F34-9137-C2BB3190E515}" destId="{2A9E941C-5070-46E9-B73E-DBB65B8B68E6}" srcOrd="1" destOrd="0" presId="urn:microsoft.com/office/officeart/2018/2/layout/IconVerticalSolidList"/>
    <dgm:cxn modelId="{DBB6825C-C36B-48DA-8AB1-9B73D23E4306}" type="presParOf" srcId="{FADF7577-07DB-4F34-9137-C2BB3190E515}" destId="{046738ED-8C32-4E20-B6A5-07A11ED6BEC7}" srcOrd="2" destOrd="0" presId="urn:microsoft.com/office/officeart/2018/2/layout/IconVerticalSolidList"/>
    <dgm:cxn modelId="{D2F10250-9EF8-4872-8602-4DAF2742BD70}" type="presParOf" srcId="{FADF7577-07DB-4F34-9137-C2BB3190E515}" destId="{20DC6750-799D-4693-BB20-F7E6EC7B5727}" srcOrd="3" destOrd="0" presId="urn:microsoft.com/office/officeart/2018/2/layout/IconVerticalSoli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7363CC8B-CBD7-4956-B76F-97BCB04C7B28}" type="doc">
      <dgm:prSet loTypeId="urn:microsoft.com/office/officeart/2018/2/layout/IconVerticalSolidList" loCatId="icon" qsTypeId="urn:microsoft.com/office/officeart/2005/8/quickstyle/simple1" qsCatId="simple" csTypeId="urn:microsoft.com/office/officeart/2018/5/colors/Iconchunking_neutralicontext_colorful1" csCatId="colorful" phldr="1"/>
      <dgm:spPr/>
      <dgm:t>
        <a:bodyPr/>
        <a:lstStyle/>
        <a:p>
          <a:endParaRPr lang="en-US"/>
        </a:p>
      </dgm:t>
    </dgm:pt>
    <dgm:pt modelId="{549D20D5-A6DA-4482-8B80-CB3CB722D4DD}">
      <dgm:prSet/>
      <dgm:spPr/>
      <dgm:t>
        <a:bodyPr/>
        <a:lstStyle/>
        <a:p>
          <a:pPr>
            <a:lnSpc>
              <a:spcPct val="100000"/>
            </a:lnSpc>
          </a:pPr>
          <a:r>
            <a:rPr lang="en-US" dirty="0"/>
            <a:t>HeppSY adopted the CFE Learner Survey to measure key outcomes associated with learners’ understanding of HE and their likelihood to apply in the future.</a:t>
          </a:r>
        </a:p>
      </dgm:t>
    </dgm:pt>
    <dgm:pt modelId="{B78D83EE-3BD3-4218-A2C0-B7075783522A}" type="parTrans" cxnId="{F87822CD-3C11-4929-B045-96596A45FA8E}">
      <dgm:prSet/>
      <dgm:spPr/>
      <dgm:t>
        <a:bodyPr/>
        <a:lstStyle/>
        <a:p>
          <a:endParaRPr lang="en-US"/>
        </a:p>
      </dgm:t>
    </dgm:pt>
    <dgm:pt modelId="{C2F76B16-6052-429A-97BA-39D2B22BDCFD}" type="sibTrans" cxnId="{F87822CD-3C11-4929-B045-96596A45FA8E}">
      <dgm:prSet/>
      <dgm:spPr/>
      <dgm:t>
        <a:bodyPr/>
        <a:lstStyle/>
        <a:p>
          <a:endParaRPr lang="en-US"/>
        </a:p>
      </dgm:t>
    </dgm:pt>
    <dgm:pt modelId="{27D1794E-EDC5-4B6A-9DEF-9D3694B9A8BE}">
      <dgm:prSet/>
      <dgm:spPr/>
      <dgm:t>
        <a:bodyPr/>
        <a:lstStyle/>
        <a:p>
          <a:pPr>
            <a:lnSpc>
              <a:spcPct val="100000"/>
            </a:lnSpc>
          </a:pPr>
          <a:r>
            <a:rPr lang="en-US" dirty="0"/>
            <a:t>The HeppSY evaluation and data team validated the scales in the CFE Learner Survey using past survey data before implementation.</a:t>
          </a:r>
        </a:p>
      </dgm:t>
    </dgm:pt>
    <dgm:pt modelId="{1A12D0A3-21F7-46A5-B140-7827A97D3AE8}" type="parTrans" cxnId="{BBA2F76F-C551-4FA4-AF21-371522F66722}">
      <dgm:prSet/>
      <dgm:spPr/>
      <dgm:t>
        <a:bodyPr/>
        <a:lstStyle/>
        <a:p>
          <a:endParaRPr lang="en-US"/>
        </a:p>
      </dgm:t>
    </dgm:pt>
    <dgm:pt modelId="{0E3171A9-C53F-456B-B2A3-04B6D791E7E1}" type="sibTrans" cxnId="{BBA2F76F-C551-4FA4-AF21-371522F66722}">
      <dgm:prSet/>
      <dgm:spPr/>
      <dgm:t>
        <a:bodyPr/>
        <a:lstStyle/>
        <a:p>
          <a:endParaRPr lang="en-US"/>
        </a:p>
      </dgm:t>
    </dgm:pt>
    <dgm:pt modelId="{715E1B5F-DB90-46E8-BCC7-308E4E6C7072}">
      <dgm:prSet/>
      <dgm:spPr/>
      <dgm:t>
        <a:bodyPr/>
        <a:lstStyle/>
        <a:p>
          <a:pPr>
            <a:lnSpc>
              <a:spcPct val="100000"/>
            </a:lnSpc>
          </a:pPr>
          <a:r>
            <a:rPr lang="en-US"/>
            <a:t>The survey ran between the 1</a:t>
          </a:r>
          <a:r>
            <a:rPr lang="en-US" baseline="30000"/>
            <a:t>st</a:t>
          </a:r>
          <a:r>
            <a:rPr lang="en-US"/>
            <a:t> of November 2022 and the 5</a:t>
          </a:r>
          <a:r>
            <a:rPr lang="en-US" baseline="30000"/>
            <a:t>th</a:t>
          </a:r>
          <a:r>
            <a:rPr lang="en-US"/>
            <a:t> of January 2023.</a:t>
          </a:r>
          <a:endParaRPr lang="en-US" dirty="0"/>
        </a:p>
      </dgm:t>
    </dgm:pt>
    <dgm:pt modelId="{B5AA6238-248A-4F1F-9754-71211A1987B9}" type="parTrans" cxnId="{8B6FD171-92AD-4F6A-87A5-AE6F7BD7EEC9}">
      <dgm:prSet/>
      <dgm:spPr/>
      <dgm:t>
        <a:bodyPr/>
        <a:lstStyle/>
        <a:p>
          <a:endParaRPr lang="en-GB"/>
        </a:p>
      </dgm:t>
    </dgm:pt>
    <dgm:pt modelId="{99531FE3-D514-4774-9601-1C060F742B26}" type="sibTrans" cxnId="{8B6FD171-92AD-4F6A-87A5-AE6F7BD7EEC9}">
      <dgm:prSet/>
      <dgm:spPr/>
      <dgm:t>
        <a:bodyPr/>
        <a:lstStyle/>
        <a:p>
          <a:endParaRPr lang="en-GB"/>
        </a:p>
      </dgm:t>
    </dgm:pt>
    <dgm:pt modelId="{D4F1E71E-FD64-4D4E-A3C8-3D437B67695E}">
      <dgm:prSet/>
      <dgm:spPr/>
      <dgm:t>
        <a:bodyPr/>
        <a:lstStyle/>
        <a:p>
          <a:pPr>
            <a:lnSpc>
              <a:spcPct val="100000"/>
            </a:lnSpc>
          </a:pPr>
          <a:r>
            <a:rPr lang="en-GB" dirty="0"/>
            <a:t>The survey was completed by almost 5,000 students in Years 10-13 and College Levels 2 – 3, 1.</a:t>
          </a:r>
        </a:p>
      </dgm:t>
    </dgm:pt>
    <dgm:pt modelId="{CA1949B9-E6F4-4731-825F-425A7984B559}" type="parTrans" cxnId="{49F6A4A9-9A84-4F74-8C81-B3D7E1B0EDFD}">
      <dgm:prSet/>
      <dgm:spPr/>
      <dgm:t>
        <a:bodyPr/>
        <a:lstStyle/>
        <a:p>
          <a:endParaRPr lang="en-GB"/>
        </a:p>
      </dgm:t>
    </dgm:pt>
    <dgm:pt modelId="{2390B712-475F-461D-817D-376A05BAF219}" type="sibTrans" cxnId="{49F6A4A9-9A84-4F74-8C81-B3D7E1B0EDFD}">
      <dgm:prSet/>
      <dgm:spPr/>
      <dgm:t>
        <a:bodyPr/>
        <a:lstStyle/>
        <a:p>
          <a:endParaRPr lang="en-GB"/>
        </a:p>
      </dgm:t>
    </dgm:pt>
    <dgm:pt modelId="{B7C23889-9D3E-478D-B1FD-F9BA465F392D}">
      <dgm:prSet/>
      <dgm:spPr/>
      <dgm:t>
        <a:bodyPr/>
        <a:lstStyle/>
        <a:p>
          <a:pPr>
            <a:lnSpc>
              <a:spcPct val="100000"/>
            </a:lnSpc>
          </a:pPr>
          <a:r>
            <a:rPr lang="en-GB" dirty="0"/>
            <a:t>Identified White working-class boys using IMD</a:t>
          </a:r>
        </a:p>
      </dgm:t>
    </dgm:pt>
    <dgm:pt modelId="{8570E671-002F-4199-B531-C16D9A26773E}" type="parTrans" cxnId="{B13FB40D-A0B0-4122-8C9C-ECD9AF8DA08A}">
      <dgm:prSet/>
      <dgm:spPr/>
      <dgm:t>
        <a:bodyPr/>
        <a:lstStyle/>
        <a:p>
          <a:endParaRPr lang="en-GB"/>
        </a:p>
      </dgm:t>
    </dgm:pt>
    <dgm:pt modelId="{245F5A3C-0241-4409-91A4-991B1EF5BDFE}" type="sibTrans" cxnId="{B13FB40D-A0B0-4122-8C9C-ECD9AF8DA08A}">
      <dgm:prSet/>
      <dgm:spPr/>
      <dgm:t>
        <a:bodyPr/>
        <a:lstStyle/>
        <a:p>
          <a:endParaRPr lang="en-GB"/>
        </a:p>
      </dgm:t>
    </dgm:pt>
    <dgm:pt modelId="{F7AF810B-E627-43CA-B3C0-B9B8FEBAEC0C}" type="pres">
      <dgm:prSet presAssocID="{7363CC8B-CBD7-4956-B76F-97BCB04C7B28}" presName="root" presStyleCnt="0">
        <dgm:presLayoutVars>
          <dgm:dir/>
          <dgm:resizeHandles val="exact"/>
        </dgm:presLayoutVars>
      </dgm:prSet>
      <dgm:spPr/>
    </dgm:pt>
    <dgm:pt modelId="{F533A113-EBE2-46E2-98C1-389D30608B8F}" type="pres">
      <dgm:prSet presAssocID="{549D20D5-A6DA-4482-8B80-CB3CB722D4DD}" presName="compNode" presStyleCnt="0"/>
      <dgm:spPr/>
    </dgm:pt>
    <dgm:pt modelId="{6B023348-AACC-4538-8C0D-6D525B1181D8}" type="pres">
      <dgm:prSet presAssocID="{549D20D5-A6DA-4482-8B80-CB3CB722D4DD}" presName="bgRect" presStyleLbl="bgShp" presStyleIdx="0" presStyleCnt="5"/>
      <dgm:spPr/>
    </dgm:pt>
    <dgm:pt modelId="{A2954B15-15DE-4D2F-B55E-2103B2F8C94B}" type="pres">
      <dgm:prSet presAssocID="{549D20D5-A6DA-4482-8B80-CB3CB722D4DD}" presName="iconRect" presStyleLbl="node1" presStyleIdx="0" presStyleCnt="5"/>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a:ln>
          <a:noFill/>
        </a:ln>
      </dgm:spPr>
      <dgm:extLst>
        <a:ext uri="{E40237B7-FDA0-4F09-8148-C483321AD2D9}">
          <dgm14:cNvPr xmlns:dgm14="http://schemas.microsoft.com/office/drawing/2010/diagram" id="0" name="" descr="Clipboard with solid fill"/>
        </a:ext>
      </dgm:extLst>
    </dgm:pt>
    <dgm:pt modelId="{4030756A-7EB7-4542-9210-C437915217F1}" type="pres">
      <dgm:prSet presAssocID="{549D20D5-A6DA-4482-8B80-CB3CB722D4DD}" presName="spaceRect" presStyleCnt="0"/>
      <dgm:spPr/>
    </dgm:pt>
    <dgm:pt modelId="{0F86AEB6-8766-4F89-915E-7524959109EA}" type="pres">
      <dgm:prSet presAssocID="{549D20D5-A6DA-4482-8B80-CB3CB722D4DD}" presName="parTx" presStyleLbl="revTx" presStyleIdx="0" presStyleCnt="5">
        <dgm:presLayoutVars>
          <dgm:chMax val="0"/>
          <dgm:chPref val="0"/>
        </dgm:presLayoutVars>
      </dgm:prSet>
      <dgm:spPr/>
    </dgm:pt>
    <dgm:pt modelId="{8BFCAC6E-C5FE-459B-844F-4CAEDDC9C0C8}" type="pres">
      <dgm:prSet presAssocID="{C2F76B16-6052-429A-97BA-39D2B22BDCFD}" presName="sibTrans" presStyleCnt="0"/>
      <dgm:spPr/>
    </dgm:pt>
    <dgm:pt modelId="{D5AD0C09-35E8-4D3F-85C9-3AEEB1CED2E1}" type="pres">
      <dgm:prSet presAssocID="{27D1794E-EDC5-4B6A-9DEF-9D3694B9A8BE}" presName="compNode" presStyleCnt="0"/>
      <dgm:spPr/>
    </dgm:pt>
    <dgm:pt modelId="{58E7E2B5-AB5B-44EA-8007-CAA1DFA71271}" type="pres">
      <dgm:prSet presAssocID="{27D1794E-EDC5-4B6A-9DEF-9D3694B9A8BE}" presName="bgRect" presStyleLbl="bgShp" presStyleIdx="1" presStyleCnt="5"/>
      <dgm:spPr/>
    </dgm:pt>
    <dgm:pt modelId="{7C25C810-4940-470A-A42B-2C314573DF9C}" type="pres">
      <dgm:prSet presAssocID="{27D1794E-EDC5-4B6A-9DEF-9D3694B9A8BE}" presName="iconRect" presStyleLbl="node1" presStyleIdx="1" presStyleCnt="5"/>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rcRect/>
          <a:stretch>
            <a:fillRect/>
          </a:stretch>
        </a:blipFill>
        <a:ln>
          <a:noFill/>
        </a:ln>
      </dgm:spPr>
      <dgm:extLst>
        <a:ext uri="{E40237B7-FDA0-4F09-8148-C483321AD2D9}">
          <dgm14:cNvPr xmlns:dgm14="http://schemas.microsoft.com/office/drawing/2010/diagram" id="0" name="" descr="Statistics with solid fill"/>
        </a:ext>
      </dgm:extLst>
    </dgm:pt>
    <dgm:pt modelId="{F03E5C13-ECA6-4234-91FB-F0479CF9E2B1}" type="pres">
      <dgm:prSet presAssocID="{27D1794E-EDC5-4B6A-9DEF-9D3694B9A8BE}" presName="spaceRect" presStyleCnt="0"/>
      <dgm:spPr/>
    </dgm:pt>
    <dgm:pt modelId="{CEFE563A-1FC2-4C04-BCB2-4F41F7AEC3A0}" type="pres">
      <dgm:prSet presAssocID="{27D1794E-EDC5-4B6A-9DEF-9D3694B9A8BE}" presName="parTx" presStyleLbl="revTx" presStyleIdx="1" presStyleCnt="5">
        <dgm:presLayoutVars>
          <dgm:chMax val="0"/>
          <dgm:chPref val="0"/>
        </dgm:presLayoutVars>
      </dgm:prSet>
      <dgm:spPr/>
    </dgm:pt>
    <dgm:pt modelId="{153C629A-99D2-49AD-84FB-8E61936E9377}" type="pres">
      <dgm:prSet presAssocID="{0E3171A9-C53F-456B-B2A3-04B6D791E7E1}" presName="sibTrans" presStyleCnt="0"/>
      <dgm:spPr/>
    </dgm:pt>
    <dgm:pt modelId="{2926D7D9-D02B-4414-B6AB-E833B855DB86}" type="pres">
      <dgm:prSet presAssocID="{715E1B5F-DB90-46E8-BCC7-308E4E6C7072}" presName="compNode" presStyleCnt="0"/>
      <dgm:spPr/>
    </dgm:pt>
    <dgm:pt modelId="{3DE6971F-3943-4DF1-B13B-A6E0890E6D09}" type="pres">
      <dgm:prSet presAssocID="{715E1B5F-DB90-46E8-BCC7-308E4E6C7072}" presName="bgRect" presStyleLbl="bgShp" presStyleIdx="2" presStyleCnt="5"/>
      <dgm:spPr/>
    </dgm:pt>
    <dgm:pt modelId="{0AC7ED1F-D997-46E7-BCF8-2193B1074D02}" type="pres">
      <dgm:prSet presAssocID="{715E1B5F-DB90-46E8-BCC7-308E4E6C7072}" presName="iconRect" presStyleLbl="node1" presStyleIdx="2" presStyleCnt="5"/>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rcRect/>
          <a:stretch>
            <a:fillRect/>
          </a:stretch>
        </a:blipFill>
      </dgm:spPr>
      <dgm:extLst>
        <a:ext uri="{E40237B7-FDA0-4F09-8148-C483321AD2D9}">
          <dgm14:cNvPr xmlns:dgm14="http://schemas.microsoft.com/office/drawing/2010/diagram" id="0" name="" descr="Daily calendar with solid fill"/>
        </a:ext>
      </dgm:extLst>
    </dgm:pt>
    <dgm:pt modelId="{45539891-9E52-43FC-AAE9-77DC1B4452A8}" type="pres">
      <dgm:prSet presAssocID="{715E1B5F-DB90-46E8-BCC7-308E4E6C7072}" presName="spaceRect" presStyleCnt="0"/>
      <dgm:spPr/>
    </dgm:pt>
    <dgm:pt modelId="{F563BE26-7D0C-44AC-9507-712489FFD75E}" type="pres">
      <dgm:prSet presAssocID="{715E1B5F-DB90-46E8-BCC7-308E4E6C7072}" presName="parTx" presStyleLbl="revTx" presStyleIdx="2" presStyleCnt="5">
        <dgm:presLayoutVars>
          <dgm:chMax val="0"/>
          <dgm:chPref val="0"/>
        </dgm:presLayoutVars>
      </dgm:prSet>
      <dgm:spPr/>
    </dgm:pt>
    <dgm:pt modelId="{5D201509-FC74-468F-8C6A-00B4513B2BE8}" type="pres">
      <dgm:prSet presAssocID="{99531FE3-D514-4774-9601-1C060F742B26}" presName="sibTrans" presStyleCnt="0"/>
      <dgm:spPr/>
    </dgm:pt>
    <dgm:pt modelId="{E11EA551-C736-4AF4-94BD-45983AB04C48}" type="pres">
      <dgm:prSet presAssocID="{D4F1E71E-FD64-4D4E-A3C8-3D437B67695E}" presName="compNode" presStyleCnt="0"/>
      <dgm:spPr/>
    </dgm:pt>
    <dgm:pt modelId="{07E7F5EB-E4EE-4198-8D68-7E8CD8CB6386}" type="pres">
      <dgm:prSet presAssocID="{D4F1E71E-FD64-4D4E-A3C8-3D437B67695E}" presName="bgRect" presStyleLbl="bgShp" presStyleIdx="3" presStyleCnt="5"/>
      <dgm:spPr/>
    </dgm:pt>
    <dgm:pt modelId="{2B5C7885-F04D-4BF5-881D-5BA542CE046D}" type="pres">
      <dgm:prSet presAssocID="{D4F1E71E-FD64-4D4E-A3C8-3D437B67695E}" presName="iconRect" presStyleLbl="node1" presStyleIdx="3" presStyleCnt="5"/>
      <dgm:spPr>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rcRect/>
          <a:stretch>
            <a:fillRect/>
          </a:stretch>
        </a:blipFill>
      </dgm:spPr>
      <dgm:extLst>
        <a:ext uri="{E40237B7-FDA0-4F09-8148-C483321AD2D9}">
          <dgm14:cNvPr xmlns:dgm14="http://schemas.microsoft.com/office/drawing/2010/diagram" id="0" name="" descr="Group of people with solid fill"/>
        </a:ext>
      </dgm:extLst>
    </dgm:pt>
    <dgm:pt modelId="{875C4949-F79D-4507-B623-A9E28FCBCBCC}" type="pres">
      <dgm:prSet presAssocID="{D4F1E71E-FD64-4D4E-A3C8-3D437B67695E}" presName="spaceRect" presStyleCnt="0"/>
      <dgm:spPr/>
    </dgm:pt>
    <dgm:pt modelId="{6B9F2DB7-57FF-4509-BCF8-09EDD737D643}" type="pres">
      <dgm:prSet presAssocID="{D4F1E71E-FD64-4D4E-A3C8-3D437B67695E}" presName="parTx" presStyleLbl="revTx" presStyleIdx="3" presStyleCnt="5">
        <dgm:presLayoutVars>
          <dgm:chMax val="0"/>
          <dgm:chPref val="0"/>
        </dgm:presLayoutVars>
      </dgm:prSet>
      <dgm:spPr/>
    </dgm:pt>
    <dgm:pt modelId="{F2A36F73-E08F-4F66-8F8D-EC3C4F5C3A0E}" type="pres">
      <dgm:prSet presAssocID="{2390B712-475F-461D-817D-376A05BAF219}" presName="sibTrans" presStyleCnt="0"/>
      <dgm:spPr/>
    </dgm:pt>
    <dgm:pt modelId="{6C1D51B7-F0B6-43B3-8A26-BE0144A62EAD}" type="pres">
      <dgm:prSet presAssocID="{B7C23889-9D3E-478D-B1FD-F9BA465F392D}" presName="compNode" presStyleCnt="0"/>
      <dgm:spPr/>
    </dgm:pt>
    <dgm:pt modelId="{34D6FC57-35FE-4F59-92A0-BAE08049C5F5}" type="pres">
      <dgm:prSet presAssocID="{B7C23889-9D3E-478D-B1FD-F9BA465F392D}" presName="bgRect" presStyleLbl="bgShp" presStyleIdx="4" presStyleCnt="5"/>
      <dgm:spPr>
        <a:solidFill>
          <a:srgbClr val="95C11F"/>
        </a:solidFill>
      </dgm:spPr>
    </dgm:pt>
    <dgm:pt modelId="{1C6360DC-04C4-4D16-82F1-097E095466FA}" type="pres">
      <dgm:prSet presAssocID="{B7C23889-9D3E-478D-B1FD-F9BA465F392D}" presName="iconRect" presStyleLbl="node1" presStyleIdx="4" presStyleCnt="5"/>
      <dgm:spPr>
        <a:blipFill>
          <a:blip xmlns:r="http://schemas.openxmlformats.org/officeDocument/2006/relationships"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rcRect/>
          <a:stretch>
            <a:fillRect/>
          </a:stretch>
        </a:blipFill>
      </dgm:spPr>
      <dgm:extLst>
        <a:ext uri="{E40237B7-FDA0-4F09-8148-C483321AD2D9}">
          <dgm14:cNvPr xmlns:dgm14="http://schemas.microsoft.com/office/drawing/2010/diagram" id="0" name="" descr="School boy with solid fill"/>
        </a:ext>
      </dgm:extLst>
    </dgm:pt>
    <dgm:pt modelId="{541E8BBA-5286-42E6-B989-C16E51F6444D}" type="pres">
      <dgm:prSet presAssocID="{B7C23889-9D3E-478D-B1FD-F9BA465F392D}" presName="spaceRect" presStyleCnt="0"/>
      <dgm:spPr/>
    </dgm:pt>
    <dgm:pt modelId="{88A33A7E-6E0C-48F1-8D7A-88E9107767B6}" type="pres">
      <dgm:prSet presAssocID="{B7C23889-9D3E-478D-B1FD-F9BA465F392D}" presName="parTx" presStyleLbl="revTx" presStyleIdx="4" presStyleCnt="5">
        <dgm:presLayoutVars>
          <dgm:chMax val="0"/>
          <dgm:chPref val="0"/>
        </dgm:presLayoutVars>
      </dgm:prSet>
      <dgm:spPr/>
    </dgm:pt>
  </dgm:ptLst>
  <dgm:cxnLst>
    <dgm:cxn modelId="{B13FB40D-A0B0-4122-8C9C-ECD9AF8DA08A}" srcId="{7363CC8B-CBD7-4956-B76F-97BCB04C7B28}" destId="{B7C23889-9D3E-478D-B1FD-F9BA465F392D}" srcOrd="4" destOrd="0" parTransId="{8570E671-002F-4199-B531-C16D9A26773E}" sibTransId="{245F5A3C-0241-4409-91A4-991B1EF5BDFE}"/>
    <dgm:cxn modelId="{4C2E8911-2372-4D6D-AC51-71F0361F2FBD}" type="presOf" srcId="{27D1794E-EDC5-4B6A-9DEF-9D3694B9A8BE}" destId="{CEFE563A-1FC2-4C04-BCB2-4F41F7AEC3A0}" srcOrd="0" destOrd="0" presId="urn:microsoft.com/office/officeart/2018/2/layout/IconVerticalSolidList"/>
    <dgm:cxn modelId="{194D8F5D-8902-4C8A-889D-8BF8CDB3BDB9}" type="presOf" srcId="{715E1B5F-DB90-46E8-BCC7-308E4E6C7072}" destId="{F563BE26-7D0C-44AC-9507-712489FFD75E}" srcOrd="0" destOrd="0" presId="urn:microsoft.com/office/officeart/2018/2/layout/IconVerticalSolidList"/>
    <dgm:cxn modelId="{BBA2F76F-C551-4FA4-AF21-371522F66722}" srcId="{7363CC8B-CBD7-4956-B76F-97BCB04C7B28}" destId="{27D1794E-EDC5-4B6A-9DEF-9D3694B9A8BE}" srcOrd="1" destOrd="0" parTransId="{1A12D0A3-21F7-46A5-B140-7827A97D3AE8}" sibTransId="{0E3171A9-C53F-456B-B2A3-04B6D791E7E1}"/>
    <dgm:cxn modelId="{C88F8871-052D-4596-A655-7AF355428761}" type="presOf" srcId="{B7C23889-9D3E-478D-B1FD-F9BA465F392D}" destId="{88A33A7E-6E0C-48F1-8D7A-88E9107767B6}" srcOrd="0" destOrd="0" presId="urn:microsoft.com/office/officeart/2018/2/layout/IconVerticalSolidList"/>
    <dgm:cxn modelId="{8B6FD171-92AD-4F6A-87A5-AE6F7BD7EEC9}" srcId="{7363CC8B-CBD7-4956-B76F-97BCB04C7B28}" destId="{715E1B5F-DB90-46E8-BCC7-308E4E6C7072}" srcOrd="2" destOrd="0" parTransId="{B5AA6238-248A-4F1F-9754-71211A1987B9}" sibTransId="{99531FE3-D514-4774-9601-1C060F742B26}"/>
    <dgm:cxn modelId="{58BBC88B-0251-4546-8249-BE0B7CA1E326}" type="presOf" srcId="{7363CC8B-CBD7-4956-B76F-97BCB04C7B28}" destId="{F7AF810B-E627-43CA-B3C0-B9B8FEBAEC0C}" srcOrd="0" destOrd="0" presId="urn:microsoft.com/office/officeart/2018/2/layout/IconVerticalSolidList"/>
    <dgm:cxn modelId="{49F6A4A9-9A84-4F74-8C81-B3D7E1B0EDFD}" srcId="{7363CC8B-CBD7-4956-B76F-97BCB04C7B28}" destId="{D4F1E71E-FD64-4D4E-A3C8-3D437B67695E}" srcOrd="3" destOrd="0" parTransId="{CA1949B9-E6F4-4731-825F-425A7984B559}" sibTransId="{2390B712-475F-461D-817D-376A05BAF219}"/>
    <dgm:cxn modelId="{F87822CD-3C11-4929-B045-96596A45FA8E}" srcId="{7363CC8B-CBD7-4956-B76F-97BCB04C7B28}" destId="{549D20D5-A6DA-4482-8B80-CB3CB722D4DD}" srcOrd="0" destOrd="0" parTransId="{B78D83EE-3BD3-4218-A2C0-B7075783522A}" sibTransId="{C2F76B16-6052-429A-97BA-39D2B22BDCFD}"/>
    <dgm:cxn modelId="{87DFD9D0-F1A7-45CA-B5D4-ECAB8D377849}" type="presOf" srcId="{549D20D5-A6DA-4482-8B80-CB3CB722D4DD}" destId="{0F86AEB6-8766-4F89-915E-7524959109EA}" srcOrd="0" destOrd="0" presId="urn:microsoft.com/office/officeart/2018/2/layout/IconVerticalSolidList"/>
    <dgm:cxn modelId="{012B91F9-B791-4720-BF5A-ED2AF7D26037}" type="presOf" srcId="{D4F1E71E-FD64-4D4E-A3C8-3D437B67695E}" destId="{6B9F2DB7-57FF-4509-BCF8-09EDD737D643}" srcOrd="0" destOrd="0" presId="urn:microsoft.com/office/officeart/2018/2/layout/IconVerticalSolidList"/>
    <dgm:cxn modelId="{BEEBD0EF-AF41-49D8-B78B-5AFFACD77325}" type="presParOf" srcId="{F7AF810B-E627-43CA-B3C0-B9B8FEBAEC0C}" destId="{F533A113-EBE2-46E2-98C1-389D30608B8F}" srcOrd="0" destOrd="0" presId="urn:microsoft.com/office/officeart/2018/2/layout/IconVerticalSolidList"/>
    <dgm:cxn modelId="{5846DD30-9D4D-4DDE-9568-7F64855A4B2E}" type="presParOf" srcId="{F533A113-EBE2-46E2-98C1-389D30608B8F}" destId="{6B023348-AACC-4538-8C0D-6D525B1181D8}" srcOrd="0" destOrd="0" presId="urn:microsoft.com/office/officeart/2018/2/layout/IconVerticalSolidList"/>
    <dgm:cxn modelId="{1B91CE3E-EA51-4AE4-8517-EEAE652F1206}" type="presParOf" srcId="{F533A113-EBE2-46E2-98C1-389D30608B8F}" destId="{A2954B15-15DE-4D2F-B55E-2103B2F8C94B}" srcOrd="1" destOrd="0" presId="urn:microsoft.com/office/officeart/2018/2/layout/IconVerticalSolidList"/>
    <dgm:cxn modelId="{B3630426-1EF1-4A9C-BE85-E193B0D7A59C}" type="presParOf" srcId="{F533A113-EBE2-46E2-98C1-389D30608B8F}" destId="{4030756A-7EB7-4542-9210-C437915217F1}" srcOrd="2" destOrd="0" presId="urn:microsoft.com/office/officeart/2018/2/layout/IconVerticalSolidList"/>
    <dgm:cxn modelId="{D3756A12-0AD5-4863-9B92-F047CB367ECB}" type="presParOf" srcId="{F533A113-EBE2-46E2-98C1-389D30608B8F}" destId="{0F86AEB6-8766-4F89-915E-7524959109EA}" srcOrd="3" destOrd="0" presId="urn:microsoft.com/office/officeart/2018/2/layout/IconVerticalSolidList"/>
    <dgm:cxn modelId="{B0A9F928-51FC-4C16-9B13-14E16A6C362A}" type="presParOf" srcId="{F7AF810B-E627-43CA-B3C0-B9B8FEBAEC0C}" destId="{8BFCAC6E-C5FE-459B-844F-4CAEDDC9C0C8}" srcOrd="1" destOrd="0" presId="urn:microsoft.com/office/officeart/2018/2/layout/IconVerticalSolidList"/>
    <dgm:cxn modelId="{29039288-983C-492B-9E5D-3F739E88E6E5}" type="presParOf" srcId="{F7AF810B-E627-43CA-B3C0-B9B8FEBAEC0C}" destId="{D5AD0C09-35E8-4D3F-85C9-3AEEB1CED2E1}" srcOrd="2" destOrd="0" presId="urn:microsoft.com/office/officeart/2018/2/layout/IconVerticalSolidList"/>
    <dgm:cxn modelId="{D217AFC6-80B3-4AE0-9F8A-C803F6DAF45C}" type="presParOf" srcId="{D5AD0C09-35E8-4D3F-85C9-3AEEB1CED2E1}" destId="{58E7E2B5-AB5B-44EA-8007-CAA1DFA71271}" srcOrd="0" destOrd="0" presId="urn:microsoft.com/office/officeart/2018/2/layout/IconVerticalSolidList"/>
    <dgm:cxn modelId="{FCA565F1-C701-4A81-A991-C1A461E035D8}" type="presParOf" srcId="{D5AD0C09-35E8-4D3F-85C9-3AEEB1CED2E1}" destId="{7C25C810-4940-470A-A42B-2C314573DF9C}" srcOrd="1" destOrd="0" presId="urn:microsoft.com/office/officeart/2018/2/layout/IconVerticalSolidList"/>
    <dgm:cxn modelId="{9B1213B9-9783-4ED9-B9B0-A9F1B02ACC72}" type="presParOf" srcId="{D5AD0C09-35E8-4D3F-85C9-3AEEB1CED2E1}" destId="{F03E5C13-ECA6-4234-91FB-F0479CF9E2B1}" srcOrd="2" destOrd="0" presId="urn:microsoft.com/office/officeart/2018/2/layout/IconVerticalSolidList"/>
    <dgm:cxn modelId="{7F9D99CB-68F7-4679-AB3F-E7A77AB572CA}" type="presParOf" srcId="{D5AD0C09-35E8-4D3F-85C9-3AEEB1CED2E1}" destId="{CEFE563A-1FC2-4C04-BCB2-4F41F7AEC3A0}" srcOrd="3" destOrd="0" presId="urn:microsoft.com/office/officeart/2018/2/layout/IconVerticalSolidList"/>
    <dgm:cxn modelId="{6671D9B1-4934-4D2E-9F9B-A59FF7D10DAB}" type="presParOf" srcId="{F7AF810B-E627-43CA-B3C0-B9B8FEBAEC0C}" destId="{153C629A-99D2-49AD-84FB-8E61936E9377}" srcOrd="3" destOrd="0" presId="urn:microsoft.com/office/officeart/2018/2/layout/IconVerticalSolidList"/>
    <dgm:cxn modelId="{FFD70F31-40B3-45A9-BEB1-58DE301AD012}" type="presParOf" srcId="{F7AF810B-E627-43CA-B3C0-B9B8FEBAEC0C}" destId="{2926D7D9-D02B-4414-B6AB-E833B855DB86}" srcOrd="4" destOrd="0" presId="urn:microsoft.com/office/officeart/2018/2/layout/IconVerticalSolidList"/>
    <dgm:cxn modelId="{DACA9F6D-CA42-4613-B7AC-450E6B2667F9}" type="presParOf" srcId="{2926D7D9-D02B-4414-B6AB-E833B855DB86}" destId="{3DE6971F-3943-4DF1-B13B-A6E0890E6D09}" srcOrd="0" destOrd="0" presId="urn:microsoft.com/office/officeart/2018/2/layout/IconVerticalSolidList"/>
    <dgm:cxn modelId="{CB5AB84F-7844-4BD9-A071-7796D4508B56}" type="presParOf" srcId="{2926D7D9-D02B-4414-B6AB-E833B855DB86}" destId="{0AC7ED1F-D997-46E7-BCF8-2193B1074D02}" srcOrd="1" destOrd="0" presId="urn:microsoft.com/office/officeart/2018/2/layout/IconVerticalSolidList"/>
    <dgm:cxn modelId="{64AF39AA-8FAA-4D1C-96BA-A8DB487AB2C5}" type="presParOf" srcId="{2926D7D9-D02B-4414-B6AB-E833B855DB86}" destId="{45539891-9E52-43FC-AAE9-77DC1B4452A8}" srcOrd="2" destOrd="0" presId="urn:microsoft.com/office/officeart/2018/2/layout/IconVerticalSolidList"/>
    <dgm:cxn modelId="{4ADCC4BC-A3F8-4C48-B3F7-8250BF7132FC}" type="presParOf" srcId="{2926D7D9-D02B-4414-B6AB-E833B855DB86}" destId="{F563BE26-7D0C-44AC-9507-712489FFD75E}" srcOrd="3" destOrd="0" presId="urn:microsoft.com/office/officeart/2018/2/layout/IconVerticalSolidList"/>
    <dgm:cxn modelId="{29545ABB-9169-4240-9344-9006A1C0BB77}" type="presParOf" srcId="{F7AF810B-E627-43CA-B3C0-B9B8FEBAEC0C}" destId="{5D201509-FC74-468F-8C6A-00B4513B2BE8}" srcOrd="5" destOrd="0" presId="urn:microsoft.com/office/officeart/2018/2/layout/IconVerticalSolidList"/>
    <dgm:cxn modelId="{9E28DB7F-5D47-48AD-BF70-0337DED95AAF}" type="presParOf" srcId="{F7AF810B-E627-43CA-B3C0-B9B8FEBAEC0C}" destId="{E11EA551-C736-4AF4-94BD-45983AB04C48}" srcOrd="6" destOrd="0" presId="urn:microsoft.com/office/officeart/2018/2/layout/IconVerticalSolidList"/>
    <dgm:cxn modelId="{6FE40DFB-F520-4432-A3AF-263831D7CE47}" type="presParOf" srcId="{E11EA551-C736-4AF4-94BD-45983AB04C48}" destId="{07E7F5EB-E4EE-4198-8D68-7E8CD8CB6386}" srcOrd="0" destOrd="0" presId="urn:microsoft.com/office/officeart/2018/2/layout/IconVerticalSolidList"/>
    <dgm:cxn modelId="{5E272361-330E-47BA-9F83-ED93F9FA633A}" type="presParOf" srcId="{E11EA551-C736-4AF4-94BD-45983AB04C48}" destId="{2B5C7885-F04D-4BF5-881D-5BA542CE046D}" srcOrd="1" destOrd="0" presId="urn:microsoft.com/office/officeart/2018/2/layout/IconVerticalSolidList"/>
    <dgm:cxn modelId="{36CD5647-BDB0-4B96-B86D-0C74D3C819BB}" type="presParOf" srcId="{E11EA551-C736-4AF4-94BD-45983AB04C48}" destId="{875C4949-F79D-4507-B623-A9E28FCBCBCC}" srcOrd="2" destOrd="0" presId="urn:microsoft.com/office/officeart/2018/2/layout/IconVerticalSolidList"/>
    <dgm:cxn modelId="{B04CA100-D29D-456A-BF7F-A3E4245B729C}" type="presParOf" srcId="{E11EA551-C736-4AF4-94BD-45983AB04C48}" destId="{6B9F2DB7-57FF-4509-BCF8-09EDD737D643}" srcOrd="3" destOrd="0" presId="urn:microsoft.com/office/officeart/2018/2/layout/IconVerticalSolidList"/>
    <dgm:cxn modelId="{2DC2F1D5-8ECC-4723-A5B2-22751C963E42}" type="presParOf" srcId="{F7AF810B-E627-43CA-B3C0-B9B8FEBAEC0C}" destId="{F2A36F73-E08F-4F66-8F8D-EC3C4F5C3A0E}" srcOrd="7" destOrd="0" presId="urn:microsoft.com/office/officeart/2018/2/layout/IconVerticalSolidList"/>
    <dgm:cxn modelId="{BC8FB77A-7153-4318-9612-A077D0898EB5}" type="presParOf" srcId="{F7AF810B-E627-43CA-B3C0-B9B8FEBAEC0C}" destId="{6C1D51B7-F0B6-43B3-8A26-BE0144A62EAD}" srcOrd="8" destOrd="0" presId="urn:microsoft.com/office/officeart/2018/2/layout/IconVerticalSolidList"/>
    <dgm:cxn modelId="{3B414893-F145-48A4-9037-843253434F38}" type="presParOf" srcId="{6C1D51B7-F0B6-43B3-8A26-BE0144A62EAD}" destId="{34D6FC57-35FE-4F59-92A0-BAE08049C5F5}" srcOrd="0" destOrd="0" presId="urn:microsoft.com/office/officeart/2018/2/layout/IconVerticalSolidList"/>
    <dgm:cxn modelId="{1B401461-AC47-4741-BA11-D6A69F1DFF9C}" type="presParOf" srcId="{6C1D51B7-F0B6-43B3-8A26-BE0144A62EAD}" destId="{1C6360DC-04C4-4D16-82F1-097E095466FA}" srcOrd="1" destOrd="0" presId="urn:microsoft.com/office/officeart/2018/2/layout/IconVerticalSolidList"/>
    <dgm:cxn modelId="{30655B38-C1B2-40CD-8C11-DF290FFFF18A}" type="presParOf" srcId="{6C1D51B7-F0B6-43B3-8A26-BE0144A62EAD}" destId="{541E8BBA-5286-42E6-B989-C16E51F6444D}" srcOrd="2" destOrd="0" presId="urn:microsoft.com/office/officeart/2018/2/layout/IconVerticalSolidList"/>
    <dgm:cxn modelId="{CEDB81F8-895C-4C0B-A56A-A554E922E591}" type="presParOf" srcId="{6C1D51B7-F0B6-43B3-8A26-BE0144A62EAD}" destId="{88A33A7E-6E0C-48F1-8D7A-88E9107767B6}" srcOrd="3" destOrd="0" presId="urn:microsoft.com/office/officeart/2018/2/layout/IconVerticalSolidList"/>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7363CC8B-CBD7-4956-B76F-97BCB04C7B28}" type="doc">
      <dgm:prSet loTypeId="urn:microsoft.com/office/officeart/2018/2/layout/IconVerticalSolidList" loCatId="icon" qsTypeId="urn:microsoft.com/office/officeart/2005/8/quickstyle/simple1" qsCatId="simple" csTypeId="urn:microsoft.com/office/officeart/2018/5/colors/Iconchunking_neutralicontext_colorful1" csCatId="colorful" phldr="1"/>
      <dgm:spPr/>
      <dgm:t>
        <a:bodyPr/>
        <a:lstStyle/>
        <a:p>
          <a:endParaRPr lang="en-US"/>
        </a:p>
      </dgm:t>
    </dgm:pt>
    <dgm:pt modelId="{549D20D5-A6DA-4482-8B80-CB3CB722D4DD}">
      <dgm:prSet/>
      <dgm:spPr/>
      <dgm:t>
        <a:bodyPr/>
        <a:lstStyle/>
        <a:p>
          <a:pPr>
            <a:lnSpc>
              <a:spcPct val="100000"/>
            </a:lnSpc>
          </a:pPr>
          <a:r>
            <a:rPr lang="en-GB" noProof="0" dirty="0"/>
            <a:t>Bespoke</a:t>
          </a:r>
          <a:r>
            <a:rPr lang="en-US" dirty="0"/>
            <a:t> </a:t>
          </a:r>
          <a:r>
            <a:rPr lang="en-GB" noProof="0" dirty="0"/>
            <a:t>programme</a:t>
          </a:r>
          <a:r>
            <a:rPr lang="en-US" dirty="0"/>
            <a:t> designed to support White working-class boys </a:t>
          </a:r>
        </a:p>
      </dgm:t>
    </dgm:pt>
    <dgm:pt modelId="{B78D83EE-3BD3-4218-A2C0-B7075783522A}" type="parTrans" cxnId="{F87822CD-3C11-4929-B045-96596A45FA8E}">
      <dgm:prSet/>
      <dgm:spPr/>
      <dgm:t>
        <a:bodyPr/>
        <a:lstStyle/>
        <a:p>
          <a:endParaRPr lang="en-US"/>
        </a:p>
      </dgm:t>
    </dgm:pt>
    <dgm:pt modelId="{C2F76B16-6052-429A-97BA-39D2B22BDCFD}" type="sibTrans" cxnId="{F87822CD-3C11-4929-B045-96596A45FA8E}">
      <dgm:prSet/>
      <dgm:spPr/>
      <dgm:t>
        <a:bodyPr/>
        <a:lstStyle/>
        <a:p>
          <a:endParaRPr lang="en-US"/>
        </a:p>
      </dgm:t>
    </dgm:pt>
    <dgm:pt modelId="{27D1794E-EDC5-4B6A-9DEF-9D3694B9A8BE}">
      <dgm:prSet/>
      <dgm:spPr/>
      <dgm:t>
        <a:bodyPr/>
        <a:lstStyle/>
        <a:p>
          <a:pPr>
            <a:lnSpc>
              <a:spcPct val="100000"/>
            </a:lnSpc>
          </a:pPr>
          <a:r>
            <a:rPr lang="en-US" dirty="0"/>
            <a:t>Strategically targeted – schools with high numbers </a:t>
          </a:r>
          <a:r>
            <a:rPr lang="en-GB" dirty="0"/>
            <a:t>eligible boys were invited</a:t>
          </a:r>
          <a:endParaRPr lang="en-GB" noProof="0" dirty="0"/>
        </a:p>
      </dgm:t>
    </dgm:pt>
    <dgm:pt modelId="{1A12D0A3-21F7-46A5-B140-7827A97D3AE8}" type="parTrans" cxnId="{BBA2F76F-C551-4FA4-AF21-371522F66722}">
      <dgm:prSet/>
      <dgm:spPr/>
      <dgm:t>
        <a:bodyPr/>
        <a:lstStyle/>
        <a:p>
          <a:endParaRPr lang="en-US"/>
        </a:p>
      </dgm:t>
    </dgm:pt>
    <dgm:pt modelId="{0E3171A9-C53F-456B-B2A3-04B6D791E7E1}" type="sibTrans" cxnId="{BBA2F76F-C551-4FA4-AF21-371522F66722}">
      <dgm:prSet/>
      <dgm:spPr/>
      <dgm:t>
        <a:bodyPr/>
        <a:lstStyle/>
        <a:p>
          <a:endParaRPr lang="en-US"/>
        </a:p>
      </dgm:t>
    </dgm:pt>
    <dgm:pt modelId="{715E1B5F-DB90-46E8-BCC7-308E4E6C7072}">
      <dgm:prSet/>
      <dgm:spPr/>
      <dgm:t>
        <a:bodyPr/>
        <a:lstStyle/>
        <a:p>
          <a:pPr>
            <a:lnSpc>
              <a:spcPct val="100000"/>
            </a:lnSpc>
          </a:pPr>
          <a:r>
            <a:rPr lang="en-US" dirty="0"/>
            <a:t>Based on trends identified through the 21/22 Learner Survey</a:t>
          </a:r>
        </a:p>
      </dgm:t>
    </dgm:pt>
    <dgm:pt modelId="{B5AA6238-248A-4F1F-9754-71211A1987B9}" type="parTrans" cxnId="{8B6FD171-92AD-4F6A-87A5-AE6F7BD7EEC9}">
      <dgm:prSet/>
      <dgm:spPr/>
      <dgm:t>
        <a:bodyPr/>
        <a:lstStyle/>
        <a:p>
          <a:endParaRPr lang="en-GB"/>
        </a:p>
      </dgm:t>
    </dgm:pt>
    <dgm:pt modelId="{99531FE3-D514-4774-9601-1C060F742B26}" type="sibTrans" cxnId="{8B6FD171-92AD-4F6A-87A5-AE6F7BD7EEC9}">
      <dgm:prSet/>
      <dgm:spPr/>
      <dgm:t>
        <a:bodyPr/>
        <a:lstStyle/>
        <a:p>
          <a:endParaRPr lang="en-GB"/>
        </a:p>
      </dgm:t>
    </dgm:pt>
    <dgm:pt modelId="{D4F1E71E-FD64-4D4E-A3C8-3D437B67695E}">
      <dgm:prSet/>
      <dgm:spPr/>
      <dgm:t>
        <a:bodyPr/>
        <a:lstStyle/>
        <a:p>
          <a:pPr>
            <a:lnSpc>
              <a:spcPct val="100000"/>
            </a:lnSpc>
          </a:pPr>
          <a:r>
            <a:rPr lang="en-GB" dirty="0"/>
            <a:t>Ran in 22/23 across 2 </a:t>
          </a:r>
          <a:r>
            <a:rPr lang="en-GB"/>
            <a:t>HeppSY centres</a:t>
          </a:r>
          <a:endParaRPr lang="en-GB" dirty="0"/>
        </a:p>
      </dgm:t>
    </dgm:pt>
    <dgm:pt modelId="{CA1949B9-E6F4-4731-825F-425A7984B559}" type="parTrans" cxnId="{49F6A4A9-9A84-4F74-8C81-B3D7E1B0EDFD}">
      <dgm:prSet/>
      <dgm:spPr/>
      <dgm:t>
        <a:bodyPr/>
        <a:lstStyle/>
        <a:p>
          <a:endParaRPr lang="en-GB"/>
        </a:p>
      </dgm:t>
    </dgm:pt>
    <dgm:pt modelId="{2390B712-475F-461D-817D-376A05BAF219}" type="sibTrans" cxnId="{49F6A4A9-9A84-4F74-8C81-B3D7E1B0EDFD}">
      <dgm:prSet/>
      <dgm:spPr/>
      <dgm:t>
        <a:bodyPr/>
        <a:lstStyle/>
        <a:p>
          <a:endParaRPr lang="en-GB"/>
        </a:p>
      </dgm:t>
    </dgm:pt>
    <dgm:pt modelId="{B7C23889-9D3E-478D-B1FD-F9BA465F392D}">
      <dgm:prSet/>
      <dgm:spPr/>
      <dgm:t>
        <a:bodyPr/>
        <a:lstStyle/>
        <a:p>
          <a:pPr>
            <a:lnSpc>
              <a:spcPct val="100000"/>
            </a:lnSpc>
          </a:pPr>
          <a:r>
            <a:rPr lang="en-GB" dirty="0"/>
            <a:t>Identified White working-class boys using FSM eligibility and UCP status</a:t>
          </a:r>
        </a:p>
      </dgm:t>
    </dgm:pt>
    <dgm:pt modelId="{8570E671-002F-4199-B531-C16D9A26773E}" type="parTrans" cxnId="{B13FB40D-A0B0-4122-8C9C-ECD9AF8DA08A}">
      <dgm:prSet/>
      <dgm:spPr/>
      <dgm:t>
        <a:bodyPr/>
        <a:lstStyle/>
        <a:p>
          <a:endParaRPr lang="en-GB"/>
        </a:p>
      </dgm:t>
    </dgm:pt>
    <dgm:pt modelId="{245F5A3C-0241-4409-91A4-991B1EF5BDFE}" type="sibTrans" cxnId="{B13FB40D-A0B0-4122-8C9C-ECD9AF8DA08A}">
      <dgm:prSet/>
      <dgm:spPr/>
      <dgm:t>
        <a:bodyPr/>
        <a:lstStyle/>
        <a:p>
          <a:endParaRPr lang="en-GB"/>
        </a:p>
      </dgm:t>
    </dgm:pt>
    <dgm:pt modelId="{F7AF810B-E627-43CA-B3C0-B9B8FEBAEC0C}" type="pres">
      <dgm:prSet presAssocID="{7363CC8B-CBD7-4956-B76F-97BCB04C7B28}" presName="root" presStyleCnt="0">
        <dgm:presLayoutVars>
          <dgm:dir/>
          <dgm:resizeHandles val="exact"/>
        </dgm:presLayoutVars>
      </dgm:prSet>
      <dgm:spPr/>
    </dgm:pt>
    <dgm:pt modelId="{F533A113-EBE2-46E2-98C1-389D30608B8F}" type="pres">
      <dgm:prSet presAssocID="{549D20D5-A6DA-4482-8B80-CB3CB722D4DD}" presName="compNode" presStyleCnt="0"/>
      <dgm:spPr/>
    </dgm:pt>
    <dgm:pt modelId="{6B023348-AACC-4538-8C0D-6D525B1181D8}" type="pres">
      <dgm:prSet presAssocID="{549D20D5-A6DA-4482-8B80-CB3CB722D4DD}" presName="bgRect" presStyleLbl="bgShp" presStyleIdx="0" presStyleCnt="5"/>
      <dgm:spPr/>
    </dgm:pt>
    <dgm:pt modelId="{A2954B15-15DE-4D2F-B55E-2103B2F8C94B}" type="pres">
      <dgm:prSet presAssocID="{549D20D5-A6DA-4482-8B80-CB3CB722D4DD}" presName="iconRect" presStyleLbl="node1" presStyleIdx="0" presStyleCnt="5"/>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a:ln>
          <a:noFill/>
        </a:ln>
      </dgm:spPr>
      <dgm:extLst>
        <a:ext uri="{E40237B7-FDA0-4F09-8148-C483321AD2D9}">
          <dgm14:cNvPr xmlns:dgm14="http://schemas.microsoft.com/office/drawing/2010/diagram" id="0" name="" descr="Blueprint with solid fill"/>
        </a:ext>
      </dgm:extLst>
    </dgm:pt>
    <dgm:pt modelId="{4030756A-7EB7-4542-9210-C437915217F1}" type="pres">
      <dgm:prSet presAssocID="{549D20D5-A6DA-4482-8B80-CB3CB722D4DD}" presName="spaceRect" presStyleCnt="0"/>
      <dgm:spPr/>
    </dgm:pt>
    <dgm:pt modelId="{0F86AEB6-8766-4F89-915E-7524959109EA}" type="pres">
      <dgm:prSet presAssocID="{549D20D5-A6DA-4482-8B80-CB3CB722D4DD}" presName="parTx" presStyleLbl="revTx" presStyleIdx="0" presStyleCnt="5">
        <dgm:presLayoutVars>
          <dgm:chMax val="0"/>
          <dgm:chPref val="0"/>
        </dgm:presLayoutVars>
      </dgm:prSet>
      <dgm:spPr/>
    </dgm:pt>
    <dgm:pt modelId="{8BFCAC6E-C5FE-459B-844F-4CAEDDC9C0C8}" type="pres">
      <dgm:prSet presAssocID="{C2F76B16-6052-429A-97BA-39D2B22BDCFD}" presName="sibTrans" presStyleCnt="0"/>
      <dgm:spPr/>
    </dgm:pt>
    <dgm:pt modelId="{D5AD0C09-35E8-4D3F-85C9-3AEEB1CED2E1}" type="pres">
      <dgm:prSet presAssocID="{27D1794E-EDC5-4B6A-9DEF-9D3694B9A8BE}" presName="compNode" presStyleCnt="0"/>
      <dgm:spPr/>
    </dgm:pt>
    <dgm:pt modelId="{58E7E2B5-AB5B-44EA-8007-CAA1DFA71271}" type="pres">
      <dgm:prSet presAssocID="{27D1794E-EDC5-4B6A-9DEF-9D3694B9A8BE}" presName="bgRect" presStyleLbl="bgShp" presStyleIdx="1" presStyleCnt="5" custLinFactNeighborX="-14"/>
      <dgm:spPr/>
    </dgm:pt>
    <dgm:pt modelId="{7C25C810-4940-470A-A42B-2C314573DF9C}" type="pres">
      <dgm:prSet presAssocID="{27D1794E-EDC5-4B6A-9DEF-9D3694B9A8BE}" presName="iconRect" presStyleLbl="node1" presStyleIdx="1" presStyleCnt="5"/>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rcRect/>
          <a:stretch>
            <a:fillRect/>
          </a:stretch>
        </a:blipFill>
        <a:ln>
          <a:noFill/>
        </a:ln>
      </dgm:spPr>
      <dgm:extLst>
        <a:ext uri="{E40237B7-FDA0-4F09-8148-C483321AD2D9}">
          <dgm14:cNvPr xmlns:dgm14="http://schemas.microsoft.com/office/drawing/2010/diagram" id="0" name="" descr="Target with solid fill"/>
        </a:ext>
      </dgm:extLst>
    </dgm:pt>
    <dgm:pt modelId="{F03E5C13-ECA6-4234-91FB-F0479CF9E2B1}" type="pres">
      <dgm:prSet presAssocID="{27D1794E-EDC5-4B6A-9DEF-9D3694B9A8BE}" presName="spaceRect" presStyleCnt="0"/>
      <dgm:spPr/>
    </dgm:pt>
    <dgm:pt modelId="{CEFE563A-1FC2-4C04-BCB2-4F41F7AEC3A0}" type="pres">
      <dgm:prSet presAssocID="{27D1794E-EDC5-4B6A-9DEF-9D3694B9A8BE}" presName="parTx" presStyleLbl="revTx" presStyleIdx="1" presStyleCnt="5">
        <dgm:presLayoutVars>
          <dgm:chMax val="0"/>
          <dgm:chPref val="0"/>
        </dgm:presLayoutVars>
      </dgm:prSet>
      <dgm:spPr/>
    </dgm:pt>
    <dgm:pt modelId="{153C629A-99D2-49AD-84FB-8E61936E9377}" type="pres">
      <dgm:prSet presAssocID="{0E3171A9-C53F-456B-B2A3-04B6D791E7E1}" presName="sibTrans" presStyleCnt="0"/>
      <dgm:spPr/>
    </dgm:pt>
    <dgm:pt modelId="{2926D7D9-D02B-4414-B6AB-E833B855DB86}" type="pres">
      <dgm:prSet presAssocID="{715E1B5F-DB90-46E8-BCC7-308E4E6C7072}" presName="compNode" presStyleCnt="0"/>
      <dgm:spPr/>
    </dgm:pt>
    <dgm:pt modelId="{3DE6971F-3943-4DF1-B13B-A6E0890E6D09}" type="pres">
      <dgm:prSet presAssocID="{715E1B5F-DB90-46E8-BCC7-308E4E6C7072}" presName="bgRect" presStyleLbl="bgShp" presStyleIdx="2" presStyleCnt="5"/>
      <dgm:spPr/>
    </dgm:pt>
    <dgm:pt modelId="{0AC7ED1F-D997-46E7-BCF8-2193B1074D02}" type="pres">
      <dgm:prSet presAssocID="{715E1B5F-DB90-46E8-BCC7-308E4E6C7072}" presName="iconRect" presStyleLbl="node1" presStyleIdx="2" presStyleCnt="5"/>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rcRect/>
          <a:stretch>
            <a:fillRect/>
          </a:stretch>
        </a:blipFill>
      </dgm:spPr>
      <dgm:extLst>
        <a:ext uri="{E40237B7-FDA0-4F09-8148-C483321AD2D9}">
          <dgm14:cNvPr xmlns:dgm14="http://schemas.microsoft.com/office/drawing/2010/diagram" id="0" name="" descr="Daily calendar with solid fill"/>
        </a:ext>
      </dgm:extLst>
    </dgm:pt>
    <dgm:pt modelId="{45539891-9E52-43FC-AAE9-77DC1B4452A8}" type="pres">
      <dgm:prSet presAssocID="{715E1B5F-DB90-46E8-BCC7-308E4E6C7072}" presName="spaceRect" presStyleCnt="0"/>
      <dgm:spPr/>
    </dgm:pt>
    <dgm:pt modelId="{F563BE26-7D0C-44AC-9507-712489FFD75E}" type="pres">
      <dgm:prSet presAssocID="{715E1B5F-DB90-46E8-BCC7-308E4E6C7072}" presName="parTx" presStyleLbl="revTx" presStyleIdx="2" presStyleCnt="5">
        <dgm:presLayoutVars>
          <dgm:chMax val="0"/>
          <dgm:chPref val="0"/>
        </dgm:presLayoutVars>
      </dgm:prSet>
      <dgm:spPr/>
    </dgm:pt>
    <dgm:pt modelId="{5D201509-FC74-468F-8C6A-00B4513B2BE8}" type="pres">
      <dgm:prSet presAssocID="{99531FE3-D514-4774-9601-1C060F742B26}" presName="sibTrans" presStyleCnt="0"/>
      <dgm:spPr/>
    </dgm:pt>
    <dgm:pt modelId="{E11EA551-C736-4AF4-94BD-45983AB04C48}" type="pres">
      <dgm:prSet presAssocID="{D4F1E71E-FD64-4D4E-A3C8-3D437B67695E}" presName="compNode" presStyleCnt="0"/>
      <dgm:spPr/>
    </dgm:pt>
    <dgm:pt modelId="{07E7F5EB-E4EE-4198-8D68-7E8CD8CB6386}" type="pres">
      <dgm:prSet presAssocID="{D4F1E71E-FD64-4D4E-A3C8-3D437B67695E}" presName="bgRect" presStyleLbl="bgShp" presStyleIdx="3" presStyleCnt="5"/>
      <dgm:spPr/>
    </dgm:pt>
    <dgm:pt modelId="{2B5C7885-F04D-4BF5-881D-5BA542CE046D}" type="pres">
      <dgm:prSet presAssocID="{D4F1E71E-FD64-4D4E-A3C8-3D437B67695E}" presName="iconRect" presStyleLbl="node1" presStyleIdx="3" presStyleCnt="5"/>
      <dgm:spPr>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rcRect/>
          <a:stretch>
            <a:fillRect/>
          </a:stretch>
        </a:blipFill>
      </dgm:spPr>
      <dgm:extLst>
        <a:ext uri="{E40237B7-FDA0-4F09-8148-C483321AD2D9}">
          <dgm14:cNvPr xmlns:dgm14="http://schemas.microsoft.com/office/drawing/2010/diagram" id="0" name="" descr="Group of people with solid fill"/>
        </a:ext>
      </dgm:extLst>
    </dgm:pt>
    <dgm:pt modelId="{875C4949-F79D-4507-B623-A9E28FCBCBCC}" type="pres">
      <dgm:prSet presAssocID="{D4F1E71E-FD64-4D4E-A3C8-3D437B67695E}" presName="spaceRect" presStyleCnt="0"/>
      <dgm:spPr/>
    </dgm:pt>
    <dgm:pt modelId="{6B9F2DB7-57FF-4509-BCF8-09EDD737D643}" type="pres">
      <dgm:prSet presAssocID="{D4F1E71E-FD64-4D4E-A3C8-3D437B67695E}" presName="parTx" presStyleLbl="revTx" presStyleIdx="3" presStyleCnt="5">
        <dgm:presLayoutVars>
          <dgm:chMax val="0"/>
          <dgm:chPref val="0"/>
        </dgm:presLayoutVars>
      </dgm:prSet>
      <dgm:spPr/>
    </dgm:pt>
    <dgm:pt modelId="{F2A36F73-E08F-4F66-8F8D-EC3C4F5C3A0E}" type="pres">
      <dgm:prSet presAssocID="{2390B712-475F-461D-817D-376A05BAF219}" presName="sibTrans" presStyleCnt="0"/>
      <dgm:spPr/>
    </dgm:pt>
    <dgm:pt modelId="{6C1D51B7-F0B6-43B3-8A26-BE0144A62EAD}" type="pres">
      <dgm:prSet presAssocID="{B7C23889-9D3E-478D-B1FD-F9BA465F392D}" presName="compNode" presStyleCnt="0"/>
      <dgm:spPr/>
    </dgm:pt>
    <dgm:pt modelId="{34D6FC57-35FE-4F59-92A0-BAE08049C5F5}" type="pres">
      <dgm:prSet presAssocID="{B7C23889-9D3E-478D-B1FD-F9BA465F392D}" presName="bgRect" presStyleLbl="bgShp" presStyleIdx="4" presStyleCnt="5" custLinFactNeighborX="29"/>
      <dgm:spPr>
        <a:solidFill>
          <a:srgbClr val="95C11F"/>
        </a:solidFill>
      </dgm:spPr>
    </dgm:pt>
    <dgm:pt modelId="{1C6360DC-04C4-4D16-82F1-097E095466FA}" type="pres">
      <dgm:prSet presAssocID="{B7C23889-9D3E-478D-B1FD-F9BA465F392D}" presName="iconRect" presStyleLbl="node1" presStyleIdx="4" presStyleCnt="5"/>
      <dgm:spPr>
        <a:blipFill>
          <a:blip xmlns:r="http://schemas.openxmlformats.org/officeDocument/2006/relationships"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rcRect/>
          <a:stretch>
            <a:fillRect/>
          </a:stretch>
        </a:blipFill>
      </dgm:spPr>
      <dgm:extLst>
        <a:ext uri="{E40237B7-FDA0-4F09-8148-C483321AD2D9}">
          <dgm14:cNvPr xmlns:dgm14="http://schemas.microsoft.com/office/drawing/2010/diagram" id="0" name="" descr="School boy with solid fill"/>
        </a:ext>
      </dgm:extLst>
    </dgm:pt>
    <dgm:pt modelId="{541E8BBA-5286-42E6-B989-C16E51F6444D}" type="pres">
      <dgm:prSet presAssocID="{B7C23889-9D3E-478D-B1FD-F9BA465F392D}" presName="spaceRect" presStyleCnt="0"/>
      <dgm:spPr/>
    </dgm:pt>
    <dgm:pt modelId="{88A33A7E-6E0C-48F1-8D7A-88E9107767B6}" type="pres">
      <dgm:prSet presAssocID="{B7C23889-9D3E-478D-B1FD-F9BA465F392D}" presName="parTx" presStyleLbl="revTx" presStyleIdx="4" presStyleCnt="5">
        <dgm:presLayoutVars>
          <dgm:chMax val="0"/>
          <dgm:chPref val="0"/>
        </dgm:presLayoutVars>
      </dgm:prSet>
      <dgm:spPr/>
    </dgm:pt>
  </dgm:ptLst>
  <dgm:cxnLst>
    <dgm:cxn modelId="{B13FB40D-A0B0-4122-8C9C-ECD9AF8DA08A}" srcId="{7363CC8B-CBD7-4956-B76F-97BCB04C7B28}" destId="{B7C23889-9D3E-478D-B1FD-F9BA465F392D}" srcOrd="4" destOrd="0" parTransId="{8570E671-002F-4199-B531-C16D9A26773E}" sibTransId="{245F5A3C-0241-4409-91A4-991B1EF5BDFE}"/>
    <dgm:cxn modelId="{4C2E8911-2372-4D6D-AC51-71F0361F2FBD}" type="presOf" srcId="{27D1794E-EDC5-4B6A-9DEF-9D3694B9A8BE}" destId="{CEFE563A-1FC2-4C04-BCB2-4F41F7AEC3A0}" srcOrd="0" destOrd="0" presId="urn:microsoft.com/office/officeart/2018/2/layout/IconVerticalSolidList"/>
    <dgm:cxn modelId="{194D8F5D-8902-4C8A-889D-8BF8CDB3BDB9}" type="presOf" srcId="{715E1B5F-DB90-46E8-BCC7-308E4E6C7072}" destId="{F563BE26-7D0C-44AC-9507-712489FFD75E}" srcOrd="0" destOrd="0" presId="urn:microsoft.com/office/officeart/2018/2/layout/IconVerticalSolidList"/>
    <dgm:cxn modelId="{BBA2F76F-C551-4FA4-AF21-371522F66722}" srcId="{7363CC8B-CBD7-4956-B76F-97BCB04C7B28}" destId="{27D1794E-EDC5-4B6A-9DEF-9D3694B9A8BE}" srcOrd="1" destOrd="0" parTransId="{1A12D0A3-21F7-46A5-B140-7827A97D3AE8}" sibTransId="{0E3171A9-C53F-456B-B2A3-04B6D791E7E1}"/>
    <dgm:cxn modelId="{C88F8871-052D-4596-A655-7AF355428761}" type="presOf" srcId="{B7C23889-9D3E-478D-B1FD-F9BA465F392D}" destId="{88A33A7E-6E0C-48F1-8D7A-88E9107767B6}" srcOrd="0" destOrd="0" presId="urn:microsoft.com/office/officeart/2018/2/layout/IconVerticalSolidList"/>
    <dgm:cxn modelId="{8B6FD171-92AD-4F6A-87A5-AE6F7BD7EEC9}" srcId="{7363CC8B-CBD7-4956-B76F-97BCB04C7B28}" destId="{715E1B5F-DB90-46E8-BCC7-308E4E6C7072}" srcOrd="2" destOrd="0" parTransId="{B5AA6238-248A-4F1F-9754-71211A1987B9}" sibTransId="{99531FE3-D514-4774-9601-1C060F742B26}"/>
    <dgm:cxn modelId="{58BBC88B-0251-4546-8249-BE0B7CA1E326}" type="presOf" srcId="{7363CC8B-CBD7-4956-B76F-97BCB04C7B28}" destId="{F7AF810B-E627-43CA-B3C0-B9B8FEBAEC0C}" srcOrd="0" destOrd="0" presId="urn:microsoft.com/office/officeart/2018/2/layout/IconVerticalSolidList"/>
    <dgm:cxn modelId="{49F6A4A9-9A84-4F74-8C81-B3D7E1B0EDFD}" srcId="{7363CC8B-CBD7-4956-B76F-97BCB04C7B28}" destId="{D4F1E71E-FD64-4D4E-A3C8-3D437B67695E}" srcOrd="3" destOrd="0" parTransId="{CA1949B9-E6F4-4731-825F-425A7984B559}" sibTransId="{2390B712-475F-461D-817D-376A05BAF219}"/>
    <dgm:cxn modelId="{F87822CD-3C11-4929-B045-96596A45FA8E}" srcId="{7363CC8B-CBD7-4956-B76F-97BCB04C7B28}" destId="{549D20D5-A6DA-4482-8B80-CB3CB722D4DD}" srcOrd="0" destOrd="0" parTransId="{B78D83EE-3BD3-4218-A2C0-B7075783522A}" sibTransId="{C2F76B16-6052-429A-97BA-39D2B22BDCFD}"/>
    <dgm:cxn modelId="{87DFD9D0-F1A7-45CA-B5D4-ECAB8D377849}" type="presOf" srcId="{549D20D5-A6DA-4482-8B80-CB3CB722D4DD}" destId="{0F86AEB6-8766-4F89-915E-7524959109EA}" srcOrd="0" destOrd="0" presId="urn:microsoft.com/office/officeart/2018/2/layout/IconVerticalSolidList"/>
    <dgm:cxn modelId="{012B91F9-B791-4720-BF5A-ED2AF7D26037}" type="presOf" srcId="{D4F1E71E-FD64-4D4E-A3C8-3D437B67695E}" destId="{6B9F2DB7-57FF-4509-BCF8-09EDD737D643}" srcOrd="0" destOrd="0" presId="urn:microsoft.com/office/officeart/2018/2/layout/IconVerticalSolidList"/>
    <dgm:cxn modelId="{BEEBD0EF-AF41-49D8-B78B-5AFFACD77325}" type="presParOf" srcId="{F7AF810B-E627-43CA-B3C0-B9B8FEBAEC0C}" destId="{F533A113-EBE2-46E2-98C1-389D30608B8F}" srcOrd="0" destOrd="0" presId="urn:microsoft.com/office/officeart/2018/2/layout/IconVerticalSolidList"/>
    <dgm:cxn modelId="{5846DD30-9D4D-4DDE-9568-7F64855A4B2E}" type="presParOf" srcId="{F533A113-EBE2-46E2-98C1-389D30608B8F}" destId="{6B023348-AACC-4538-8C0D-6D525B1181D8}" srcOrd="0" destOrd="0" presId="urn:microsoft.com/office/officeart/2018/2/layout/IconVerticalSolidList"/>
    <dgm:cxn modelId="{1B91CE3E-EA51-4AE4-8517-EEAE652F1206}" type="presParOf" srcId="{F533A113-EBE2-46E2-98C1-389D30608B8F}" destId="{A2954B15-15DE-4D2F-B55E-2103B2F8C94B}" srcOrd="1" destOrd="0" presId="urn:microsoft.com/office/officeart/2018/2/layout/IconVerticalSolidList"/>
    <dgm:cxn modelId="{B3630426-1EF1-4A9C-BE85-E193B0D7A59C}" type="presParOf" srcId="{F533A113-EBE2-46E2-98C1-389D30608B8F}" destId="{4030756A-7EB7-4542-9210-C437915217F1}" srcOrd="2" destOrd="0" presId="urn:microsoft.com/office/officeart/2018/2/layout/IconVerticalSolidList"/>
    <dgm:cxn modelId="{D3756A12-0AD5-4863-9B92-F047CB367ECB}" type="presParOf" srcId="{F533A113-EBE2-46E2-98C1-389D30608B8F}" destId="{0F86AEB6-8766-4F89-915E-7524959109EA}" srcOrd="3" destOrd="0" presId="urn:microsoft.com/office/officeart/2018/2/layout/IconVerticalSolidList"/>
    <dgm:cxn modelId="{B0A9F928-51FC-4C16-9B13-14E16A6C362A}" type="presParOf" srcId="{F7AF810B-E627-43CA-B3C0-B9B8FEBAEC0C}" destId="{8BFCAC6E-C5FE-459B-844F-4CAEDDC9C0C8}" srcOrd="1" destOrd="0" presId="urn:microsoft.com/office/officeart/2018/2/layout/IconVerticalSolidList"/>
    <dgm:cxn modelId="{29039288-983C-492B-9E5D-3F739E88E6E5}" type="presParOf" srcId="{F7AF810B-E627-43CA-B3C0-B9B8FEBAEC0C}" destId="{D5AD0C09-35E8-4D3F-85C9-3AEEB1CED2E1}" srcOrd="2" destOrd="0" presId="urn:microsoft.com/office/officeart/2018/2/layout/IconVerticalSolidList"/>
    <dgm:cxn modelId="{D217AFC6-80B3-4AE0-9F8A-C803F6DAF45C}" type="presParOf" srcId="{D5AD0C09-35E8-4D3F-85C9-3AEEB1CED2E1}" destId="{58E7E2B5-AB5B-44EA-8007-CAA1DFA71271}" srcOrd="0" destOrd="0" presId="urn:microsoft.com/office/officeart/2018/2/layout/IconVerticalSolidList"/>
    <dgm:cxn modelId="{FCA565F1-C701-4A81-A991-C1A461E035D8}" type="presParOf" srcId="{D5AD0C09-35E8-4D3F-85C9-3AEEB1CED2E1}" destId="{7C25C810-4940-470A-A42B-2C314573DF9C}" srcOrd="1" destOrd="0" presId="urn:microsoft.com/office/officeart/2018/2/layout/IconVerticalSolidList"/>
    <dgm:cxn modelId="{9B1213B9-9783-4ED9-B9B0-A9F1B02ACC72}" type="presParOf" srcId="{D5AD0C09-35E8-4D3F-85C9-3AEEB1CED2E1}" destId="{F03E5C13-ECA6-4234-91FB-F0479CF9E2B1}" srcOrd="2" destOrd="0" presId="urn:microsoft.com/office/officeart/2018/2/layout/IconVerticalSolidList"/>
    <dgm:cxn modelId="{7F9D99CB-68F7-4679-AB3F-E7A77AB572CA}" type="presParOf" srcId="{D5AD0C09-35E8-4D3F-85C9-3AEEB1CED2E1}" destId="{CEFE563A-1FC2-4C04-BCB2-4F41F7AEC3A0}" srcOrd="3" destOrd="0" presId="urn:microsoft.com/office/officeart/2018/2/layout/IconVerticalSolidList"/>
    <dgm:cxn modelId="{6671D9B1-4934-4D2E-9F9B-A59FF7D10DAB}" type="presParOf" srcId="{F7AF810B-E627-43CA-B3C0-B9B8FEBAEC0C}" destId="{153C629A-99D2-49AD-84FB-8E61936E9377}" srcOrd="3" destOrd="0" presId="urn:microsoft.com/office/officeart/2018/2/layout/IconVerticalSolidList"/>
    <dgm:cxn modelId="{FFD70F31-40B3-45A9-BEB1-58DE301AD012}" type="presParOf" srcId="{F7AF810B-E627-43CA-B3C0-B9B8FEBAEC0C}" destId="{2926D7D9-D02B-4414-B6AB-E833B855DB86}" srcOrd="4" destOrd="0" presId="urn:microsoft.com/office/officeart/2018/2/layout/IconVerticalSolidList"/>
    <dgm:cxn modelId="{DACA9F6D-CA42-4613-B7AC-450E6B2667F9}" type="presParOf" srcId="{2926D7D9-D02B-4414-B6AB-E833B855DB86}" destId="{3DE6971F-3943-4DF1-B13B-A6E0890E6D09}" srcOrd="0" destOrd="0" presId="urn:microsoft.com/office/officeart/2018/2/layout/IconVerticalSolidList"/>
    <dgm:cxn modelId="{CB5AB84F-7844-4BD9-A071-7796D4508B56}" type="presParOf" srcId="{2926D7D9-D02B-4414-B6AB-E833B855DB86}" destId="{0AC7ED1F-D997-46E7-BCF8-2193B1074D02}" srcOrd="1" destOrd="0" presId="urn:microsoft.com/office/officeart/2018/2/layout/IconVerticalSolidList"/>
    <dgm:cxn modelId="{64AF39AA-8FAA-4D1C-96BA-A8DB487AB2C5}" type="presParOf" srcId="{2926D7D9-D02B-4414-B6AB-E833B855DB86}" destId="{45539891-9E52-43FC-AAE9-77DC1B4452A8}" srcOrd="2" destOrd="0" presId="urn:microsoft.com/office/officeart/2018/2/layout/IconVerticalSolidList"/>
    <dgm:cxn modelId="{4ADCC4BC-A3F8-4C48-B3F7-8250BF7132FC}" type="presParOf" srcId="{2926D7D9-D02B-4414-B6AB-E833B855DB86}" destId="{F563BE26-7D0C-44AC-9507-712489FFD75E}" srcOrd="3" destOrd="0" presId="urn:microsoft.com/office/officeart/2018/2/layout/IconVerticalSolidList"/>
    <dgm:cxn modelId="{29545ABB-9169-4240-9344-9006A1C0BB77}" type="presParOf" srcId="{F7AF810B-E627-43CA-B3C0-B9B8FEBAEC0C}" destId="{5D201509-FC74-468F-8C6A-00B4513B2BE8}" srcOrd="5" destOrd="0" presId="urn:microsoft.com/office/officeart/2018/2/layout/IconVerticalSolidList"/>
    <dgm:cxn modelId="{9E28DB7F-5D47-48AD-BF70-0337DED95AAF}" type="presParOf" srcId="{F7AF810B-E627-43CA-B3C0-B9B8FEBAEC0C}" destId="{E11EA551-C736-4AF4-94BD-45983AB04C48}" srcOrd="6" destOrd="0" presId="urn:microsoft.com/office/officeart/2018/2/layout/IconVerticalSolidList"/>
    <dgm:cxn modelId="{6FE40DFB-F520-4432-A3AF-263831D7CE47}" type="presParOf" srcId="{E11EA551-C736-4AF4-94BD-45983AB04C48}" destId="{07E7F5EB-E4EE-4198-8D68-7E8CD8CB6386}" srcOrd="0" destOrd="0" presId="urn:microsoft.com/office/officeart/2018/2/layout/IconVerticalSolidList"/>
    <dgm:cxn modelId="{5E272361-330E-47BA-9F83-ED93F9FA633A}" type="presParOf" srcId="{E11EA551-C736-4AF4-94BD-45983AB04C48}" destId="{2B5C7885-F04D-4BF5-881D-5BA542CE046D}" srcOrd="1" destOrd="0" presId="urn:microsoft.com/office/officeart/2018/2/layout/IconVerticalSolidList"/>
    <dgm:cxn modelId="{36CD5647-BDB0-4B96-B86D-0C74D3C819BB}" type="presParOf" srcId="{E11EA551-C736-4AF4-94BD-45983AB04C48}" destId="{875C4949-F79D-4507-B623-A9E28FCBCBCC}" srcOrd="2" destOrd="0" presId="urn:microsoft.com/office/officeart/2018/2/layout/IconVerticalSolidList"/>
    <dgm:cxn modelId="{B04CA100-D29D-456A-BF7F-A3E4245B729C}" type="presParOf" srcId="{E11EA551-C736-4AF4-94BD-45983AB04C48}" destId="{6B9F2DB7-57FF-4509-BCF8-09EDD737D643}" srcOrd="3" destOrd="0" presId="urn:microsoft.com/office/officeart/2018/2/layout/IconVerticalSolidList"/>
    <dgm:cxn modelId="{2DC2F1D5-8ECC-4723-A5B2-22751C963E42}" type="presParOf" srcId="{F7AF810B-E627-43CA-B3C0-B9B8FEBAEC0C}" destId="{F2A36F73-E08F-4F66-8F8D-EC3C4F5C3A0E}" srcOrd="7" destOrd="0" presId="urn:microsoft.com/office/officeart/2018/2/layout/IconVerticalSolidList"/>
    <dgm:cxn modelId="{BC8FB77A-7153-4318-9612-A077D0898EB5}" type="presParOf" srcId="{F7AF810B-E627-43CA-B3C0-B9B8FEBAEC0C}" destId="{6C1D51B7-F0B6-43B3-8A26-BE0144A62EAD}" srcOrd="8" destOrd="0" presId="urn:microsoft.com/office/officeart/2018/2/layout/IconVerticalSolidList"/>
    <dgm:cxn modelId="{3B414893-F145-48A4-9037-843253434F38}" type="presParOf" srcId="{6C1D51B7-F0B6-43B3-8A26-BE0144A62EAD}" destId="{34D6FC57-35FE-4F59-92A0-BAE08049C5F5}" srcOrd="0" destOrd="0" presId="urn:microsoft.com/office/officeart/2018/2/layout/IconVerticalSolidList"/>
    <dgm:cxn modelId="{1B401461-AC47-4741-BA11-D6A69F1DFF9C}" type="presParOf" srcId="{6C1D51B7-F0B6-43B3-8A26-BE0144A62EAD}" destId="{1C6360DC-04C4-4D16-82F1-097E095466FA}" srcOrd="1" destOrd="0" presId="urn:microsoft.com/office/officeart/2018/2/layout/IconVerticalSolidList"/>
    <dgm:cxn modelId="{30655B38-C1B2-40CD-8C11-DF290FFFF18A}" type="presParOf" srcId="{6C1D51B7-F0B6-43B3-8A26-BE0144A62EAD}" destId="{541E8BBA-5286-42E6-B989-C16E51F6444D}" srcOrd="2" destOrd="0" presId="urn:microsoft.com/office/officeart/2018/2/layout/IconVerticalSolidList"/>
    <dgm:cxn modelId="{CEDB81F8-895C-4C0B-A56A-A554E922E591}" type="presParOf" srcId="{6C1D51B7-F0B6-43B3-8A26-BE0144A62EAD}" destId="{88A33A7E-6E0C-48F1-8D7A-88E9107767B6}" srcOrd="3" destOrd="0" presId="urn:microsoft.com/office/officeart/2018/2/layout/IconVerticalSolidList"/>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7363CC8B-CBD7-4956-B76F-97BCB04C7B28}" type="doc">
      <dgm:prSet loTypeId="urn:microsoft.com/office/officeart/2018/2/layout/IconVerticalSolidList" loCatId="icon" qsTypeId="urn:microsoft.com/office/officeart/2005/8/quickstyle/simple1" qsCatId="simple" csTypeId="urn:microsoft.com/office/officeart/2018/5/colors/Iconchunking_neutralicontext_colorful1" csCatId="colorful" phldr="1"/>
      <dgm:spPr/>
      <dgm:t>
        <a:bodyPr/>
        <a:lstStyle/>
        <a:p>
          <a:endParaRPr lang="en-US"/>
        </a:p>
      </dgm:t>
    </dgm:pt>
    <dgm:pt modelId="{549D20D5-A6DA-4482-8B80-CB3CB722D4DD}">
      <dgm:prSet/>
      <dgm:spPr/>
      <dgm:t>
        <a:bodyPr/>
        <a:lstStyle/>
        <a:p>
          <a:pPr>
            <a:lnSpc>
              <a:spcPct val="100000"/>
            </a:lnSpc>
          </a:pPr>
          <a:r>
            <a:rPr lang="en-US" dirty="0"/>
            <a:t>The term “working-class” is outdated and difficult to define</a:t>
          </a:r>
        </a:p>
      </dgm:t>
    </dgm:pt>
    <dgm:pt modelId="{B78D83EE-3BD3-4218-A2C0-B7075783522A}" type="parTrans" cxnId="{F87822CD-3C11-4929-B045-96596A45FA8E}">
      <dgm:prSet/>
      <dgm:spPr/>
      <dgm:t>
        <a:bodyPr/>
        <a:lstStyle/>
        <a:p>
          <a:endParaRPr lang="en-US"/>
        </a:p>
      </dgm:t>
    </dgm:pt>
    <dgm:pt modelId="{C2F76B16-6052-429A-97BA-39D2B22BDCFD}" type="sibTrans" cxnId="{F87822CD-3C11-4929-B045-96596A45FA8E}">
      <dgm:prSet/>
      <dgm:spPr/>
      <dgm:t>
        <a:bodyPr/>
        <a:lstStyle/>
        <a:p>
          <a:endParaRPr lang="en-US"/>
        </a:p>
      </dgm:t>
    </dgm:pt>
    <dgm:pt modelId="{27D1794E-EDC5-4B6A-9DEF-9D3694B9A8BE}">
      <dgm:prSet/>
      <dgm:spPr/>
      <dgm:t>
        <a:bodyPr/>
        <a:lstStyle/>
        <a:p>
          <a:pPr>
            <a:lnSpc>
              <a:spcPct val="100000"/>
            </a:lnSpc>
          </a:pPr>
          <a:r>
            <a:rPr lang="en-GB" dirty="0"/>
            <a:t>Our definitions are inconsistent and may not always capture the students we’re trying to reach</a:t>
          </a:r>
          <a:endParaRPr lang="en-US" dirty="0"/>
        </a:p>
      </dgm:t>
    </dgm:pt>
    <dgm:pt modelId="{1A12D0A3-21F7-46A5-B140-7827A97D3AE8}" type="parTrans" cxnId="{BBA2F76F-C551-4FA4-AF21-371522F66722}">
      <dgm:prSet/>
      <dgm:spPr/>
      <dgm:t>
        <a:bodyPr/>
        <a:lstStyle/>
        <a:p>
          <a:endParaRPr lang="en-US"/>
        </a:p>
      </dgm:t>
    </dgm:pt>
    <dgm:pt modelId="{0E3171A9-C53F-456B-B2A3-04B6D791E7E1}" type="sibTrans" cxnId="{BBA2F76F-C551-4FA4-AF21-371522F66722}">
      <dgm:prSet/>
      <dgm:spPr/>
      <dgm:t>
        <a:bodyPr/>
        <a:lstStyle/>
        <a:p>
          <a:endParaRPr lang="en-US"/>
        </a:p>
      </dgm:t>
    </dgm:pt>
    <dgm:pt modelId="{B771CB63-CCD5-4F58-984B-CA5C745B19D3}">
      <dgm:prSet/>
      <dgm:spPr/>
      <dgm:t>
        <a:bodyPr/>
        <a:lstStyle/>
        <a:p>
          <a:pPr>
            <a:lnSpc>
              <a:spcPct val="100000"/>
            </a:lnSpc>
          </a:pPr>
          <a:r>
            <a:rPr lang="en-GB" dirty="0"/>
            <a:t>Different proxy measures yield different sample sizes and different results from the same dataset</a:t>
          </a:r>
        </a:p>
      </dgm:t>
    </dgm:pt>
    <dgm:pt modelId="{3669B049-5D30-4378-94C2-5D613658C9E1}" type="parTrans" cxnId="{2409F3B0-668F-4E57-81BF-95487DE2DD03}">
      <dgm:prSet/>
      <dgm:spPr/>
      <dgm:t>
        <a:bodyPr/>
        <a:lstStyle/>
        <a:p>
          <a:endParaRPr lang="en-GB"/>
        </a:p>
      </dgm:t>
    </dgm:pt>
    <dgm:pt modelId="{95400325-1A40-41CC-80F3-0FE1A7E2218A}" type="sibTrans" cxnId="{2409F3B0-668F-4E57-81BF-95487DE2DD03}">
      <dgm:prSet/>
      <dgm:spPr/>
      <dgm:t>
        <a:bodyPr/>
        <a:lstStyle/>
        <a:p>
          <a:endParaRPr lang="en-GB"/>
        </a:p>
      </dgm:t>
    </dgm:pt>
    <dgm:pt modelId="{57516B24-3B0F-4044-9B18-0D20DC263FCF}">
      <dgm:prSet/>
      <dgm:spPr/>
      <dgm:t>
        <a:bodyPr/>
        <a:lstStyle/>
        <a:p>
          <a:pPr>
            <a:lnSpc>
              <a:spcPct val="100000"/>
            </a:lnSpc>
          </a:pPr>
          <a:r>
            <a:rPr lang="en-GB" dirty="0"/>
            <a:t>Use more than one proxy to capture wider group of “working-class” boys</a:t>
          </a:r>
        </a:p>
      </dgm:t>
    </dgm:pt>
    <dgm:pt modelId="{57B190FD-4E53-4276-9182-2D2CA6621790}" type="parTrans" cxnId="{F1FFA3C4-72BB-4700-8B34-AF65F2867DE7}">
      <dgm:prSet/>
      <dgm:spPr/>
      <dgm:t>
        <a:bodyPr/>
        <a:lstStyle/>
        <a:p>
          <a:endParaRPr lang="en-GB"/>
        </a:p>
      </dgm:t>
    </dgm:pt>
    <dgm:pt modelId="{65893238-A92F-476E-B1B1-121D1F0F86FA}" type="sibTrans" cxnId="{F1FFA3C4-72BB-4700-8B34-AF65F2867DE7}">
      <dgm:prSet/>
      <dgm:spPr/>
      <dgm:t>
        <a:bodyPr/>
        <a:lstStyle/>
        <a:p>
          <a:endParaRPr lang="en-GB"/>
        </a:p>
      </dgm:t>
    </dgm:pt>
    <dgm:pt modelId="{F7AF810B-E627-43CA-B3C0-B9B8FEBAEC0C}" type="pres">
      <dgm:prSet presAssocID="{7363CC8B-CBD7-4956-B76F-97BCB04C7B28}" presName="root" presStyleCnt="0">
        <dgm:presLayoutVars>
          <dgm:dir/>
          <dgm:resizeHandles val="exact"/>
        </dgm:presLayoutVars>
      </dgm:prSet>
      <dgm:spPr/>
    </dgm:pt>
    <dgm:pt modelId="{F533A113-EBE2-46E2-98C1-389D30608B8F}" type="pres">
      <dgm:prSet presAssocID="{549D20D5-A6DA-4482-8B80-CB3CB722D4DD}" presName="compNode" presStyleCnt="0"/>
      <dgm:spPr/>
    </dgm:pt>
    <dgm:pt modelId="{6B023348-AACC-4538-8C0D-6D525B1181D8}" type="pres">
      <dgm:prSet presAssocID="{549D20D5-A6DA-4482-8B80-CB3CB722D4DD}" presName="bgRect" presStyleLbl="bgShp" presStyleIdx="0" presStyleCnt="4"/>
      <dgm:spPr/>
    </dgm:pt>
    <dgm:pt modelId="{A2954B15-15DE-4D2F-B55E-2103B2F8C94B}" type="pres">
      <dgm:prSet presAssocID="{549D20D5-A6DA-4482-8B80-CB3CB722D4DD}" presName="iconRect" presStyleLbl="node1" presStyleIdx="0" presStyleCnt="4"/>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a:ln>
          <a:noFill/>
        </a:ln>
      </dgm:spPr>
      <dgm:extLst>
        <a:ext uri="{E40237B7-FDA0-4F09-8148-C483321AD2D9}">
          <dgm14:cNvPr xmlns:dgm14="http://schemas.microsoft.com/office/drawing/2010/diagram" id="0" name="" descr="Daily calendar with solid fill"/>
        </a:ext>
      </dgm:extLst>
    </dgm:pt>
    <dgm:pt modelId="{4030756A-7EB7-4542-9210-C437915217F1}" type="pres">
      <dgm:prSet presAssocID="{549D20D5-A6DA-4482-8B80-CB3CB722D4DD}" presName="spaceRect" presStyleCnt="0"/>
      <dgm:spPr/>
    </dgm:pt>
    <dgm:pt modelId="{0F86AEB6-8766-4F89-915E-7524959109EA}" type="pres">
      <dgm:prSet presAssocID="{549D20D5-A6DA-4482-8B80-CB3CB722D4DD}" presName="parTx" presStyleLbl="revTx" presStyleIdx="0" presStyleCnt="4">
        <dgm:presLayoutVars>
          <dgm:chMax val="0"/>
          <dgm:chPref val="0"/>
        </dgm:presLayoutVars>
      </dgm:prSet>
      <dgm:spPr/>
    </dgm:pt>
    <dgm:pt modelId="{8BFCAC6E-C5FE-459B-844F-4CAEDDC9C0C8}" type="pres">
      <dgm:prSet presAssocID="{C2F76B16-6052-429A-97BA-39D2B22BDCFD}" presName="sibTrans" presStyleCnt="0"/>
      <dgm:spPr/>
    </dgm:pt>
    <dgm:pt modelId="{D5AD0C09-35E8-4D3F-85C9-3AEEB1CED2E1}" type="pres">
      <dgm:prSet presAssocID="{27D1794E-EDC5-4B6A-9DEF-9D3694B9A8BE}" presName="compNode" presStyleCnt="0"/>
      <dgm:spPr/>
    </dgm:pt>
    <dgm:pt modelId="{58E7E2B5-AB5B-44EA-8007-CAA1DFA71271}" type="pres">
      <dgm:prSet presAssocID="{27D1794E-EDC5-4B6A-9DEF-9D3694B9A8BE}" presName="bgRect" presStyleLbl="bgShp" presStyleIdx="1" presStyleCnt="4"/>
      <dgm:spPr/>
    </dgm:pt>
    <dgm:pt modelId="{7C25C810-4940-470A-A42B-2C314573DF9C}" type="pres">
      <dgm:prSet presAssocID="{27D1794E-EDC5-4B6A-9DEF-9D3694B9A8BE}" presName="iconRect" presStyleLbl="node1" presStyleIdx="1" presStyleCnt="4"/>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rcRect/>
          <a:stretch>
            <a:fillRect/>
          </a:stretch>
        </a:blipFill>
        <a:ln>
          <a:noFill/>
        </a:ln>
      </dgm:spPr>
      <dgm:extLst>
        <a:ext uri="{E40237B7-FDA0-4F09-8148-C483321AD2D9}">
          <dgm14:cNvPr xmlns:dgm14="http://schemas.microsoft.com/office/drawing/2010/diagram" id="0" name="" descr="Books with solid fill"/>
        </a:ext>
      </dgm:extLst>
    </dgm:pt>
    <dgm:pt modelId="{F03E5C13-ECA6-4234-91FB-F0479CF9E2B1}" type="pres">
      <dgm:prSet presAssocID="{27D1794E-EDC5-4B6A-9DEF-9D3694B9A8BE}" presName="spaceRect" presStyleCnt="0"/>
      <dgm:spPr/>
    </dgm:pt>
    <dgm:pt modelId="{CEFE563A-1FC2-4C04-BCB2-4F41F7AEC3A0}" type="pres">
      <dgm:prSet presAssocID="{27D1794E-EDC5-4B6A-9DEF-9D3694B9A8BE}" presName="parTx" presStyleLbl="revTx" presStyleIdx="1" presStyleCnt="4">
        <dgm:presLayoutVars>
          <dgm:chMax val="0"/>
          <dgm:chPref val="0"/>
        </dgm:presLayoutVars>
      </dgm:prSet>
      <dgm:spPr/>
    </dgm:pt>
    <dgm:pt modelId="{3E641192-E5C0-432F-A07E-FC103FE12A52}" type="pres">
      <dgm:prSet presAssocID="{0E3171A9-C53F-456B-B2A3-04B6D791E7E1}" presName="sibTrans" presStyleCnt="0"/>
      <dgm:spPr/>
    </dgm:pt>
    <dgm:pt modelId="{010C08C9-A13B-4362-B659-C8C7AE4A2B9D}" type="pres">
      <dgm:prSet presAssocID="{B771CB63-CCD5-4F58-984B-CA5C745B19D3}" presName="compNode" presStyleCnt="0"/>
      <dgm:spPr/>
    </dgm:pt>
    <dgm:pt modelId="{131669AF-CE7F-40AC-97DD-E0A9E53BF433}" type="pres">
      <dgm:prSet presAssocID="{B771CB63-CCD5-4F58-984B-CA5C745B19D3}" presName="bgRect" presStyleLbl="bgShp" presStyleIdx="2" presStyleCnt="4" custLinFactNeighborY="43"/>
      <dgm:spPr/>
    </dgm:pt>
    <dgm:pt modelId="{96AACE88-3172-4119-8631-5E8B4D6403BC}" type="pres">
      <dgm:prSet presAssocID="{B771CB63-CCD5-4F58-984B-CA5C745B19D3}" presName="iconRect" presStyleLbl="node1" presStyleIdx="2" presStyleCnt="4"/>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rcRect/>
          <a:stretch>
            <a:fillRect/>
          </a:stretch>
        </a:blipFill>
      </dgm:spPr>
      <dgm:extLst>
        <a:ext uri="{E40237B7-FDA0-4F09-8148-C483321AD2D9}">
          <dgm14:cNvPr xmlns:dgm14="http://schemas.microsoft.com/office/drawing/2010/diagram" id="0" name="" descr="Bar chart with solid fill"/>
        </a:ext>
      </dgm:extLst>
    </dgm:pt>
    <dgm:pt modelId="{1A8EF02E-9CC2-4D28-ACC1-5D0960981950}" type="pres">
      <dgm:prSet presAssocID="{B771CB63-CCD5-4F58-984B-CA5C745B19D3}" presName="spaceRect" presStyleCnt="0"/>
      <dgm:spPr/>
    </dgm:pt>
    <dgm:pt modelId="{07A5390F-8F55-4391-821B-9C3F15A4F79F}" type="pres">
      <dgm:prSet presAssocID="{B771CB63-CCD5-4F58-984B-CA5C745B19D3}" presName="parTx" presStyleLbl="revTx" presStyleIdx="2" presStyleCnt="4">
        <dgm:presLayoutVars>
          <dgm:chMax val="0"/>
          <dgm:chPref val="0"/>
        </dgm:presLayoutVars>
      </dgm:prSet>
      <dgm:spPr/>
    </dgm:pt>
    <dgm:pt modelId="{B19B787C-19AF-42A1-B1A2-196CEEA27A73}" type="pres">
      <dgm:prSet presAssocID="{95400325-1A40-41CC-80F3-0FE1A7E2218A}" presName="sibTrans" presStyleCnt="0"/>
      <dgm:spPr/>
    </dgm:pt>
    <dgm:pt modelId="{6EBDA989-BE7F-42DF-87D0-7550899D993D}" type="pres">
      <dgm:prSet presAssocID="{57516B24-3B0F-4044-9B18-0D20DC263FCF}" presName="compNode" presStyleCnt="0"/>
      <dgm:spPr/>
    </dgm:pt>
    <dgm:pt modelId="{B094FEC7-C814-4E1E-860E-1499937AD3CC}" type="pres">
      <dgm:prSet presAssocID="{57516B24-3B0F-4044-9B18-0D20DC263FCF}" presName="bgRect" presStyleLbl="bgShp" presStyleIdx="3" presStyleCnt="4"/>
      <dgm:spPr/>
    </dgm:pt>
    <dgm:pt modelId="{AFABEE42-E4AF-413F-82A5-28531D23F553}" type="pres">
      <dgm:prSet presAssocID="{57516B24-3B0F-4044-9B18-0D20DC263FCF}" presName="iconRect" presStyleLbl="node1" presStyleIdx="3" presStyleCnt="4"/>
      <dgm:spPr>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rcRect/>
          <a:stretch>
            <a:fillRect/>
          </a:stretch>
        </a:blipFill>
      </dgm:spPr>
      <dgm:extLst>
        <a:ext uri="{E40237B7-FDA0-4F09-8148-C483321AD2D9}">
          <dgm14:cNvPr xmlns:dgm14="http://schemas.microsoft.com/office/drawing/2010/diagram" id="0" name="" descr="Good Idea with solid fill"/>
        </a:ext>
      </dgm:extLst>
    </dgm:pt>
    <dgm:pt modelId="{7877BCCB-3C33-426D-81F2-3D19B1669769}" type="pres">
      <dgm:prSet presAssocID="{57516B24-3B0F-4044-9B18-0D20DC263FCF}" presName="spaceRect" presStyleCnt="0"/>
      <dgm:spPr/>
    </dgm:pt>
    <dgm:pt modelId="{1A421920-8036-4CC7-8261-662D1E5B7833}" type="pres">
      <dgm:prSet presAssocID="{57516B24-3B0F-4044-9B18-0D20DC263FCF}" presName="parTx" presStyleLbl="revTx" presStyleIdx="3" presStyleCnt="4">
        <dgm:presLayoutVars>
          <dgm:chMax val="0"/>
          <dgm:chPref val="0"/>
        </dgm:presLayoutVars>
      </dgm:prSet>
      <dgm:spPr/>
    </dgm:pt>
  </dgm:ptLst>
  <dgm:cxnLst>
    <dgm:cxn modelId="{4C2E8911-2372-4D6D-AC51-71F0361F2FBD}" type="presOf" srcId="{27D1794E-EDC5-4B6A-9DEF-9D3694B9A8BE}" destId="{CEFE563A-1FC2-4C04-BCB2-4F41F7AEC3A0}" srcOrd="0" destOrd="0" presId="urn:microsoft.com/office/officeart/2018/2/layout/IconVerticalSolidList"/>
    <dgm:cxn modelId="{7FBBE467-90D6-4F14-ACAB-3154D6EE5637}" type="presOf" srcId="{B771CB63-CCD5-4F58-984B-CA5C745B19D3}" destId="{07A5390F-8F55-4391-821B-9C3F15A4F79F}" srcOrd="0" destOrd="0" presId="urn:microsoft.com/office/officeart/2018/2/layout/IconVerticalSolidList"/>
    <dgm:cxn modelId="{BBA2F76F-C551-4FA4-AF21-371522F66722}" srcId="{7363CC8B-CBD7-4956-B76F-97BCB04C7B28}" destId="{27D1794E-EDC5-4B6A-9DEF-9D3694B9A8BE}" srcOrd="1" destOrd="0" parTransId="{1A12D0A3-21F7-46A5-B140-7827A97D3AE8}" sibTransId="{0E3171A9-C53F-456B-B2A3-04B6D791E7E1}"/>
    <dgm:cxn modelId="{58BBC88B-0251-4546-8249-BE0B7CA1E326}" type="presOf" srcId="{7363CC8B-CBD7-4956-B76F-97BCB04C7B28}" destId="{F7AF810B-E627-43CA-B3C0-B9B8FEBAEC0C}" srcOrd="0" destOrd="0" presId="urn:microsoft.com/office/officeart/2018/2/layout/IconVerticalSolidList"/>
    <dgm:cxn modelId="{2409F3B0-668F-4E57-81BF-95487DE2DD03}" srcId="{7363CC8B-CBD7-4956-B76F-97BCB04C7B28}" destId="{B771CB63-CCD5-4F58-984B-CA5C745B19D3}" srcOrd="2" destOrd="0" parTransId="{3669B049-5D30-4378-94C2-5D613658C9E1}" sibTransId="{95400325-1A40-41CC-80F3-0FE1A7E2218A}"/>
    <dgm:cxn modelId="{F1FFA3C4-72BB-4700-8B34-AF65F2867DE7}" srcId="{7363CC8B-CBD7-4956-B76F-97BCB04C7B28}" destId="{57516B24-3B0F-4044-9B18-0D20DC263FCF}" srcOrd="3" destOrd="0" parTransId="{57B190FD-4E53-4276-9182-2D2CA6621790}" sibTransId="{65893238-A92F-476E-B1B1-121D1F0F86FA}"/>
    <dgm:cxn modelId="{F87822CD-3C11-4929-B045-96596A45FA8E}" srcId="{7363CC8B-CBD7-4956-B76F-97BCB04C7B28}" destId="{549D20D5-A6DA-4482-8B80-CB3CB722D4DD}" srcOrd="0" destOrd="0" parTransId="{B78D83EE-3BD3-4218-A2C0-B7075783522A}" sibTransId="{C2F76B16-6052-429A-97BA-39D2B22BDCFD}"/>
    <dgm:cxn modelId="{87DFD9D0-F1A7-45CA-B5D4-ECAB8D377849}" type="presOf" srcId="{549D20D5-A6DA-4482-8B80-CB3CB722D4DD}" destId="{0F86AEB6-8766-4F89-915E-7524959109EA}" srcOrd="0" destOrd="0" presId="urn:microsoft.com/office/officeart/2018/2/layout/IconVerticalSolidList"/>
    <dgm:cxn modelId="{CEFBC0EE-9F82-4EB7-87FC-26CF5B5ABAB4}" type="presOf" srcId="{57516B24-3B0F-4044-9B18-0D20DC263FCF}" destId="{1A421920-8036-4CC7-8261-662D1E5B7833}" srcOrd="0" destOrd="0" presId="urn:microsoft.com/office/officeart/2018/2/layout/IconVerticalSolidList"/>
    <dgm:cxn modelId="{BEEBD0EF-AF41-49D8-B78B-5AFFACD77325}" type="presParOf" srcId="{F7AF810B-E627-43CA-B3C0-B9B8FEBAEC0C}" destId="{F533A113-EBE2-46E2-98C1-389D30608B8F}" srcOrd="0" destOrd="0" presId="urn:microsoft.com/office/officeart/2018/2/layout/IconVerticalSolidList"/>
    <dgm:cxn modelId="{5846DD30-9D4D-4DDE-9568-7F64855A4B2E}" type="presParOf" srcId="{F533A113-EBE2-46E2-98C1-389D30608B8F}" destId="{6B023348-AACC-4538-8C0D-6D525B1181D8}" srcOrd="0" destOrd="0" presId="urn:microsoft.com/office/officeart/2018/2/layout/IconVerticalSolidList"/>
    <dgm:cxn modelId="{1B91CE3E-EA51-4AE4-8517-EEAE652F1206}" type="presParOf" srcId="{F533A113-EBE2-46E2-98C1-389D30608B8F}" destId="{A2954B15-15DE-4D2F-B55E-2103B2F8C94B}" srcOrd="1" destOrd="0" presId="urn:microsoft.com/office/officeart/2018/2/layout/IconVerticalSolidList"/>
    <dgm:cxn modelId="{B3630426-1EF1-4A9C-BE85-E193B0D7A59C}" type="presParOf" srcId="{F533A113-EBE2-46E2-98C1-389D30608B8F}" destId="{4030756A-7EB7-4542-9210-C437915217F1}" srcOrd="2" destOrd="0" presId="urn:microsoft.com/office/officeart/2018/2/layout/IconVerticalSolidList"/>
    <dgm:cxn modelId="{D3756A12-0AD5-4863-9B92-F047CB367ECB}" type="presParOf" srcId="{F533A113-EBE2-46E2-98C1-389D30608B8F}" destId="{0F86AEB6-8766-4F89-915E-7524959109EA}" srcOrd="3" destOrd="0" presId="urn:microsoft.com/office/officeart/2018/2/layout/IconVerticalSolidList"/>
    <dgm:cxn modelId="{B0A9F928-51FC-4C16-9B13-14E16A6C362A}" type="presParOf" srcId="{F7AF810B-E627-43CA-B3C0-B9B8FEBAEC0C}" destId="{8BFCAC6E-C5FE-459B-844F-4CAEDDC9C0C8}" srcOrd="1" destOrd="0" presId="urn:microsoft.com/office/officeart/2018/2/layout/IconVerticalSolidList"/>
    <dgm:cxn modelId="{29039288-983C-492B-9E5D-3F739E88E6E5}" type="presParOf" srcId="{F7AF810B-E627-43CA-B3C0-B9B8FEBAEC0C}" destId="{D5AD0C09-35E8-4D3F-85C9-3AEEB1CED2E1}" srcOrd="2" destOrd="0" presId="urn:microsoft.com/office/officeart/2018/2/layout/IconVerticalSolidList"/>
    <dgm:cxn modelId="{D217AFC6-80B3-4AE0-9F8A-C803F6DAF45C}" type="presParOf" srcId="{D5AD0C09-35E8-4D3F-85C9-3AEEB1CED2E1}" destId="{58E7E2B5-AB5B-44EA-8007-CAA1DFA71271}" srcOrd="0" destOrd="0" presId="urn:microsoft.com/office/officeart/2018/2/layout/IconVerticalSolidList"/>
    <dgm:cxn modelId="{FCA565F1-C701-4A81-A991-C1A461E035D8}" type="presParOf" srcId="{D5AD0C09-35E8-4D3F-85C9-3AEEB1CED2E1}" destId="{7C25C810-4940-470A-A42B-2C314573DF9C}" srcOrd="1" destOrd="0" presId="urn:microsoft.com/office/officeart/2018/2/layout/IconVerticalSolidList"/>
    <dgm:cxn modelId="{9B1213B9-9783-4ED9-B9B0-A9F1B02ACC72}" type="presParOf" srcId="{D5AD0C09-35E8-4D3F-85C9-3AEEB1CED2E1}" destId="{F03E5C13-ECA6-4234-91FB-F0479CF9E2B1}" srcOrd="2" destOrd="0" presId="urn:microsoft.com/office/officeart/2018/2/layout/IconVerticalSolidList"/>
    <dgm:cxn modelId="{7F9D99CB-68F7-4679-AB3F-E7A77AB572CA}" type="presParOf" srcId="{D5AD0C09-35E8-4D3F-85C9-3AEEB1CED2E1}" destId="{CEFE563A-1FC2-4C04-BCB2-4F41F7AEC3A0}" srcOrd="3" destOrd="0" presId="urn:microsoft.com/office/officeart/2018/2/layout/IconVerticalSolidList"/>
    <dgm:cxn modelId="{770938A6-3B18-4469-9477-4EC1CBAB2781}" type="presParOf" srcId="{F7AF810B-E627-43CA-B3C0-B9B8FEBAEC0C}" destId="{3E641192-E5C0-432F-A07E-FC103FE12A52}" srcOrd="3" destOrd="0" presId="urn:microsoft.com/office/officeart/2018/2/layout/IconVerticalSolidList"/>
    <dgm:cxn modelId="{A818E7F2-2E7D-4A72-8661-FE67821DB882}" type="presParOf" srcId="{F7AF810B-E627-43CA-B3C0-B9B8FEBAEC0C}" destId="{010C08C9-A13B-4362-B659-C8C7AE4A2B9D}" srcOrd="4" destOrd="0" presId="urn:microsoft.com/office/officeart/2018/2/layout/IconVerticalSolidList"/>
    <dgm:cxn modelId="{4D896E05-90F1-4924-9755-18CD3C00F585}" type="presParOf" srcId="{010C08C9-A13B-4362-B659-C8C7AE4A2B9D}" destId="{131669AF-CE7F-40AC-97DD-E0A9E53BF433}" srcOrd="0" destOrd="0" presId="urn:microsoft.com/office/officeart/2018/2/layout/IconVerticalSolidList"/>
    <dgm:cxn modelId="{7045EA20-3014-4994-B34A-5E6DC97591F2}" type="presParOf" srcId="{010C08C9-A13B-4362-B659-C8C7AE4A2B9D}" destId="{96AACE88-3172-4119-8631-5E8B4D6403BC}" srcOrd="1" destOrd="0" presId="urn:microsoft.com/office/officeart/2018/2/layout/IconVerticalSolidList"/>
    <dgm:cxn modelId="{E0F95CFA-A2B0-42C6-91A9-6F8B5684FA5F}" type="presParOf" srcId="{010C08C9-A13B-4362-B659-C8C7AE4A2B9D}" destId="{1A8EF02E-9CC2-4D28-ACC1-5D0960981950}" srcOrd="2" destOrd="0" presId="urn:microsoft.com/office/officeart/2018/2/layout/IconVerticalSolidList"/>
    <dgm:cxn modelId="{7A71C040-6B5F-4C85-B729-95FB97C1A7D7}" type="presParOf" srcId="{010C08C9-A13B-4362-B659-C8C7AE4A2B9D}" destId="{07A5390F-8F55-4391-821B-9C3F15A4F79F}" srcOrd="3" destOrd="0" presId="urn:microsoft.com/office/officeart/2018/2/layout/IconVerticalSolidList"/>
    <dgm:cxn modelId="{049B1B6F-1570-4D55-84AA-67B19C7CE189}" type="presParOf" srcId="{F7AF810B-E627-43CA-B3C0-B9B8FEBAEC0C}" destId="{B19B787C-19AF-42A1-B1A2-196CEEA27A73}" srcOrd="5" destOrd="0" presId="urn:microsoft.com/office/officeart/2018/2/layout/IconVerticalSolidList"/>
    <dgm:cxn modelId="{C936F8EF-B12B-47B2-8A4A-BC8768C13E25}" type="presParOf" srcId="{F7AF810B-E627-43CA-B3C0-B9B8FEBAEC0C}" destId="{6EBDA989-BE7F-42DF-87D0-7550899D993D}" srcOrd="6" destOrd="0" presId="urn:microsoft.com/office/officeart/2018/2/layout/IconVerticalSolidList"/>
    <dgm:cxn modelId="{5940B1DD-9699-4D62-9662-D0FBF0235AF9}" type="presParOf" srcId="{6EBDA989-BE7F-42DF-87D0-7550899D993D}" destId="{B094FEC7-C814-4E1E-860E-1499937AD3CC}" srcOrd="0" destOrd="0" presId="urn:microsoft.com/office/officeart/2018/2/layout/IconVerticalSolidList"/>
    <dgm:cxn modelId="{8EC2A955-8213-4FC9-A9FA-6344608DA9B3}" type="presParOf" srcId="{6EBDA989-BE7F-42DF-87D0-7550899D993D}" destId="{AFABEE42-E4AF-413F-82A5-28531D23F553}" srcOrd="1" destOrd="0" presId="urn:microsoft.com/office/officeart/2018/2/layout/IconVerticalSolidList"/>
    <dgm:cxn modelId="{D3CD340E-2579-49E2-A45A-46B1D3F5E7BA}" type="presParOf" srcId="{6EBDA989-BE7F-42DF-87D0-7550899D993D}" destId="{7877BCCB-3C33-426D-81F2-3D19B1669769}" srcOrd="2" destOrd="0" presId="urn:microsoft.com/office/officeart/2018/2/layout/IconVerticalSolidList"/>
    <dgm:cxn modelId="{660BB86C-9232-4BB6-A0BC-756C99B46113}" type="presParOf" srcId="{6EBDA989-BE7F-42DF-87D0-7550899D993D}" destId="{1A421920-8036-4CC7-8261-662D1E5B7833}" srcOrd="3" destOrd="0" presId="urn:microsoft.com/office/officeart/2018/2/layout/IconVerticalSoli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7363CC8B-CBD7-4956-B76F-97BCB04C7B28}" type="doc">
      <dgm:prSet loTypeId="urn:microsoft.com/office/officeart/2018/2/layout/IconVerticalSolidList" loCatId="icon" qsTypeId="urn:microsoft.com/office/officeart/2005/8/quickstyle/simple1" qsCatId="simple" csTypeId="urn:microsoft.com/office/officeart/2018/5/colors/Iconchunking_neutralicontext_colorful1" csCatId="colorful" phldr="1"/>
      <dgm:spPr/>
      <dgm:t>
        <a:bodyPr/>
        <a:lstStyle/>
        <a:p>
          <a:endParaRPr lang="en-US"/>
        </a:p>
      </dgm:t>
    </dgm:pt>
    <dgm:pt modelId="{549D20D5-A6DA-4482-8B80-CB3CB722D4DD}">
      <dgm:prSet/>
      <dgm:spPr/>
      <dgm:t>
        <a:bodyPr/>
        <a:lstStyle/>
        <a:p>
          <a:pPr>
            <a:lnSpc>
              <a:spcPct val="100000"/>
            </a:lnSpc>
          </a:pPr>
          <a:r>
            <a:rPr lang="en-US" dirty="0"/>
            <a:t>Do you think we need a standard definition of “working-class”? How do we use these definitions in practice?</a:t>
          </a:r>
        </a:p>
      </dgm:t>
    </dgm:pt>
    <dgm:pt modelId="{B78D83EE-3BD3-4218-A2C0-B7075783522A}" type="parTrans" cxnId="{F87822CD-3C11-4929-B045-96596A45FA8E}">
      <dgm:prSet/>
      <dgm:spPr/>
      <dgm:t>
        <a:bodyPr/>
        <a:lstStyle/>
        <a:p>
          <a:endParaRPr lang="en-US"/>
        </a:p>
      </dgm:t>
    </dgm:pt>
    <dgm:pt modelId="{C2F76B16-6052-429A-97BA-39D2B22BDCFD}" type="sibTrans" cxnId="{F87822CD-3C11-4929-B045-96596A45FA8E}">
      <dgm:prSet/>
      <dgm:spPr/>
      <dgm:t>
        <a:bodyPr/>
        <a:lstStyle/>
        <a:p>
          <a:endParaRPr lang="en-US"/>
        </a:p>
      </dgm:t>
    </dgm:pt>
    <dgm:pt modelId="{27D1794E-EDC5-4B6A-9DEF-9D3694B9A8BE}">
      <dgm:prSet/>
      <dgm:spPr/>
      <dgm:t>
        <a:bodyPr/>
        <a:lstStyle/>
        <a:p>
          <a:pPr>
            <a:lnSpc>
              <a:spcPct val="100000"/>
            </a:lnSpc>
          </a:pPr>
          <a:r>
            <a:rPr lang="en-GB" dirty="0"/>
            <a:t>What are we trying to achieve when identifying “working-class” students?</a:t>
          </a:r>
          <a:endParaRPr lang="en-US" dirty="0"/>
        </a:p>
      </dgm:t>
    </dgm:pt>
    <dgm:pt modelId="{1A12D0A3-21F7-46A5-B140-7827A97D3AE8}" type="parTrans" cxnId="{BBA2F76F-C551-4FA4-AF21-371522F66722}">
      <dgm:prSet/>
      <dgm:spPr/>
      <dgm:t>
        <a:bodyPr/>
        <a:lstStyle/>
        <a:p>
          <a:endParaRPr lang="en-US"/>
        </a:p>
      </dgm:t>
    </dgm:pt>
    <dgm:pt modelId="{0E3171A9-C53F-456B-B2A3-04B6D791E7E1}" type="sibTrans" cxnId="{BBA2F76F-C551-4FA4-AF21-371522F66722}">
      <dgm:prSet/>
      <dgm:spPr/>
      <dgm:t>
        <a:bodyPr/>
        <a:lstStyle/>
        <a:p>
          <a:endParaRPr lang="en-US"/>
        </a:p>
      </dgm:t>
    </dgm:pt>
    <dgm:pt modelId="{6D72DA33-643A-463A-8BCA-C1F2334F9649}">
      <dgm:prSet/>
      <dgm:spPr/>
      <dgm:t>
        <a:bodyPr/>
        <a:lstStyle/>
        <a:p>
          <a:pPr>
            <a:lnSpc>
              <a:spcPct val="100000"/>
            </a:lnSpc>
          </a:pPr>
          <a:r>
            <a:rPr lang="en-US" dirty="0"/>
            <a:t>How would you identify your social class? Does this fit with how we identify social class when it comes to students?</a:t>
          </a:r>
        </a:p>
      </dgm:t>
    </dgm:pt>
    <dgm:pt modelId="{8C237278-6CE0-44E4-8E3D-A3C2D13B868D}" type="parTrans" cxnId="{0BB69486-4729-4950-A6AD-1118AA66C7B9}">
      <dgm:prSet/>
      <dgm:spPr/>
      <dgm:t>
        <a:bodyPr/>
        <a:lstStyle/>
        <a:p>
          <a:endParaRPr lang="en-US"/>
        </a:p>
      </dgm:t>
    </dgm:pt>
    <dgm:pt modelId="{F0028D3B-33CC-4A5D-90C5-B4AFD089C970}" type="sibTrans" cxnId="{0BB69486-4729-4950-A6AD-1118AA66C7B9}">
      <dgm:prSet/>
      <dgm:spPr/>
      <dgm:t>
        <a:bodyPr/>
        <a:lstStyle/>
        <a:p>
          <a:endParaRPr lang="en-US"/>
        </a:p>
      </dgm:t>
    </dgm:pt>
    <dgm:pt modelId="{F7AF810B-E627-43CA-B3C0-B9B8FEBAEC0C}" type="pres">
      <dgm:prSet presAssocID="{7363CC8B-CBD7-4956-B76F-97BCB04C7B28}" presName="root" presStyleCnt="0">
        <dgm:presLayoutVars>
          <dgm:dir/>
          <dgm:resizeHandles val="exact"/>
        </dgm:presLayoutVars>
      </dgm:prSet>
      <dgm:spPr/>
    </dgm:pt>
    <dgm:pt modelId="{F533A113-EBE2-46E2-98C1-389D30608B8F}" type="pres">
      <dgm:prSet presAssocID="{549D20D5-A6DA-4482-8B80-CB3CB722D4DD}" presName="compNode" presStyleCnt="0"/>
      <dgm:spPr/>
    </dgm:pt>
    <dgm:pt modelId="{6B023348-AACC-4538-8C0D-6D525B1181D8}" type="pres">
      <dgm:prSet presAssocID="{549D20D5-A6DA-4482-8B80-CB3CB722D4DD}" presName="bgRect" presStyleLbl="bgShp" presStyleIdx="0" presStyleCnt="3"/>
      <dgm:spPr/>
    </dgm:pt>
    <dgm:pt modelId="{A2954B15-15DE-4D2F-B55E-2103B2F8C94B}" type="pres">
      <dgm:prSet presAssocID="{549D20D5-A6DA-4482-8B80-CB3CB722D4DD}" presName="iconRect" presStyleLbl="node1" presStyleIdx="0" presStyleCnt="3"/>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a:ln>
          <a:noFill/>
        </a:ln>
      </dgm:spPr>
      <dgm:extLst>
        <a:ext uri="{E40237B7-FDA0-4F09-8148-C483321AD2D9}">
          <dgm14:cNvPr xmlns:dgm14="http://schemas.microsoft.com/office/drawing/2010/diagram" id="0" name="" descr="Man with solid fill"/>
        </a:ext>
      </dgm:extLst>
    </dgm:pt>
    <dgm:pt modelId="{4030756A-7EB7-4542-9210-C437915217F1}" type="pres">
      <dgm:prSet presAssocID="{549D20D5-A6DA-4482-8B80-CB3CB722D4DD}" presName="spaceRect" presStyleCnt="0"/>
      <dgm:spPr/>
    </dgm:pt>
    <dgm:pt modelId="{0F86AEB6-8766-4F89-915E-7524959109EA}" type="pres">
      <dgm:prSet presAssocID="{549D20D5-A6DA-4482-8B80-CB3CB722D4DD}" presName="parTx" presStyleLbl="revTx" presStyleIdx="0" presStyleCnt="3">
        <dgm:presLayoutVars>
          <dgm:chMax val="0"/>
          <dgm:chPref val="0"/>
        </dgm:presLayoutVars>
      </dgm:prSet>
      <dgm:spPr/>
    </dgm:pt>
    <dgm:pt modelId="{8BFCAC6E-C5FE-459B-844F-4CAEDDC9C0C8}" type="pres">
      <dgm:prSet presAssocID="{C2F76B16-6052-429A-97BA-39D2B22BDCFD}" presName="sibTrans" presStyleCnt="0"/>
      <dgm:spPr/>
    </dgm:pt>
    <dgm:pt modelId="{D5AD0C09-35E8-4D3F-85C9-3AEEB1CED2E1}" type="pres">
      <dgm:prSet presAssocID="{27D1794E-EDC5-4B6A-9DEF-9D3694B9A8BE}" presName="compNode" presStyleCnt="0"/>
      <dgm:spPr/>
    </dgm:pt>
    <dgm:pt modelId="{58E7E2B5-AB5B-44EA-8007-CAA1DFA71271}" type="pres">
      <dgm:prSet presAssocID="{27D1794E-EDC5-4B6A-9DEF-9D3694B9A8BE}" presName="bgRect" presStyleLbl="bgShp" presStyleIdx="1" presStyleCnt="3"/>
      <dgm:spPr/>
    </dgm:pt>
    <dgm:pt modelId="{7C25C810-4940-470A-A42B-2C314573DF9C}" type="pres">
      <dgm:prSet presAssocID="{27D1794E-EDC5-4B6A-9DEF-9D3694B9A8BE}" presName="iconRect" presStyleLbl="node1" presStyleIdx="1" presStyleCnt="3"/>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rcRect/>
          <a:stretch>
            <a:fillRect/>
          </a:stretch>
        </a:blipFill>
        <a:ln>
          <a:noFill/>
        </a:ln>
      </dgm:spPr>
      <dgm:extLst>
        <a:ext uri="{E40237B7-FDA0-4F09-8148-C483321AD2D9}">
          <dgm14:cNvPr xmlns:dgm14="http://schemas.microsoft.com/office/drawing/2010/diagram" id="0" name="" descr="Bullseye with solid fill"/>
        </a:ext>
      </dgm:extLst>
    </dgm:pt>
    <dgm:pt modelId="{F03E5C13-ECA6-4234-91FB-F0479CF9E2B1}" type="pres">
      <dgm:prSet presAssocID="{27D1794E-EDC5-4B6A-9DEF-9D3694B9A8BE}" presName="spaceRect" presStyleCnt="0"/>
      <dgm:spPr/>
    </dgm:pt>
    <dgm:pt modelId="{CEFE563A-1FC2-4C04-BCB2-4F41F7AEC3A0}" type="pres">
      <dgm:prSet presAssocID="{27D1794E-EDC5-4B6A-9DEF-9D3694B9A8BE}" presName="parTx" presStyleLbl="revTx" presStyleIdx="1" presStyleCnt="3">
        <dgm:presLayoutVars>
          <dgm:chMax val="0"/>
          <dgm:chPref val="0"/>
        </dgm:presLayoutVars>
      </dgm:prSet>
      <dgm:spPr/>
    </dgm:pt>
    <dgm:pt modelId="{3E641192-E5C0-432F-A07E-FC103FE12A52}" type="pres">
      <dgm:prSet presAssocID="{0E3171A9-C53F-456B-B2A3-04B6D791E7E1}" presName="sibTrans" presStyleCnt="0"/>
      <dgm:spPr/>
    </dgm:pt>
    <dgm:pt modelId="{1BDF651D-9627-4D6A-940D-BFD216CC1134}" type="pres">
      <dgm:prSet presAssocID="{6D72DA33-643A-463A-8BCA-C1F2334F9649}" presName="compNode" presStyleCnt="0"/>
      <dgm:spPr/>
    </dgm:pt>
    <dgm:pt modelId="{6A33D7A4-9D78-4DF2-B049-57DCD96DDCF9}" type="pres">
      <dgm:prSet presAssocID="{6D72DA33-643A-463A-8BCA-C1F2334F9649}" presName="bgRect" presStyleLbl="bgShp" presStyleIdx="2" presStyleCnt="3"/>
      <dgm:spPr/>
    </dgm:pt>
    <dgm:pt modelId="{42676564-359E-4E12-9425-4414EF576B38}" type="pres">
      <dgm:prSet presAssocID="{6D72DA33-643A-463A-8BCA-C1F2334F9649}" presName="iconRect" presStyleLbl="node1" presStyleIdx="2" presStyleCnt="3"/>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rcRect/>
          <a:stretch>
            <a:fillRect/>
          </a:stretch>
        </a:blipFill>
        <a:ln>
          <a:noFill/>
        </a:ln>
      </dgm:spPr>
      <dgm:extLst>
        <a:ext uri="{E40237B7-FDA0-4F09-8148-C483321AD2D9}">
          <dgm14:cNvPr xmlns:dgm14="http://schemas.microsoft.com/office/drawing/2010/diagram" id="0" name="" descr="Question Mark with solid fill"/>
        </a:ext>
      </dgm:extLst>
    </dgm:pt>
    <dgm:pt modelId="{1B055540-791F-4259-B6A1-C644490E75A4}" type="pres">
      <dgm:prSet presAssocID="{6D72DA33-643A-463A-8BCA-C1F2334F9649}" presName="spaceRect" presStyleCnt="0"/>
      <dgm:spPr/>
    </dgm:pt>
    <dgm:pt modelId="{6FEE17F1-CE85-4DB6-8782-B56872B06E0B}" type="pres">
      <dgm:prSet presAssocID="{6D72DA33-643A-463A-8BCA-C1F2334F9649}" presName="parTx" presStyleLbl="revTx" presStyleIdx="2" presStyleCnt="3">
        <dgm:presLayoutVars>
          <dgm:chMax val="0"/>
          <dgm:chPref val="0"/>
        </dgm:presLayoutVars>
      </dgm:prSet>
      <dgm:spPr/>
    </dgm:pt>
  </dgm:ptLst>
  <dgm:cxnLst>
    <dgm:cxn modelId="{4C2E8911-2372-4D6D-AC51-71F0361F2FBD}" type="presOf" srcId="{27D1794E-EDC5-4B6A-9DEF-9D3694B9A8BE}" destId="{CEFE563A-1FC2-4C04-BCB2-4F41F7AEC3A0}" srcOrd="0" destOrd="0" presId="urn:microsoft.com/office/officeart/2018/2/layout/IconVerticalSolidList"/>
    <dgm:cxn modelId="{BBA2F76F-C551-4FA4-AF21-371522F66722}" srcId="{7363CC8B-CBD7-4956-B76F-97BCB04C7B28}" destId="{27D1794E-EDC5-4B6A-9DEF-9D3694B9A8BE}" srcOrd="1" destOrd="0" parTransId="{1A12D0A3-21F7-46A5-B140-7827A97D3AE8}" sibTransId="{0E3171A9-C53F-456B-B2A3-04B6D791E7E1}"/>
    <dgm:cxn modelId="{0BB69486-4729-4950-A6AD-1118AA66C7B9}" srcId="{7363CC8B-CBD7-4956-B76F-97BCB04C7B28}" destId="{6D72DA33-643A-463A-8BCA-C1F2334F9649}" srcOrd="2" destOrd="0" parTransId="{8C237278-6CE0-44E4-8E3D-A3C2D13B868D}" sibTransId="{F0028D3B-33CC-4A5D-90C5-B4AFD089C970}"/>
    <dgm:cxn modelId="{58BBC88B-0251-4546-8249-BE0B7CA1E326}" type="presOf" srcId="{7363CC8B-CBD7-4956-B76F-97BCB04C7B28}" destId="{F7AF810B-E627-43CA-B3C0-B9B8FEBAEC0C}" srcOrd="0" destOrd="0" presId="urn:microsoft.com/office/officeart/2018/2/layout/IconVerticalSolidList"/>
    <dgm:cxn modelId="{F3FA3AC0-C5C8-4371-91F6-EC4E046FCAE0}" type="presOf" srcId="{6D72DA33-643A-463A-8BCA-C1F2334F9649}" destId="{6FEE17F1-CE85-4DB6-8782-B56872B06E0B}" srcOrd="0" destOrd="0" presId="urn:microsoft.com/office/officeart/2018/2/layout/IconVerticalSolidList"/>
    <dgm:cxn modelId="{F87822CD-3C11-4929-B045-96596A45FA8E}" srcId="{7363CC8B-CBD7-4956-B76F-97BCB04C7B28}" destId="{549D20D5-A6DA-4482-8B80-CB3CB722D4DD}" srcOrd="0" destOrd="0" parTransId="{B78D83EE-3BD3-4218-A2C0-B7075783522A}" sibTransId="{C2F76B16-6052-429A-97BA-39D2B22BDCFD}"/>
    <dgm:cxn modelId="{87DFD9D0-F1A7-45CA-B5D4-ECAB8D377849}" type="presOf" srcId="{549D20D5-A6DA-4482-8B80-CB3CB722D4DD}" destId="{0F86AEB6-8766-4F89-915E-7524959109EA}" srcOrd="0" destOrd="0" presId="urn:microsoft.com/office/officeart/2018/2/layout/IconVerticalSolidList"/>
    <dgm:cxn modelId="{BEEBD0EF-AF41-49D8-B78B-5AFFACD77325}" type="presParOf" srcId="{F7AF810B-E627-43CA-B3C0-B9B8FEBAEC0C}" destId="{F533A113-EBE2-46E2-98C1-389D30608B8F}" srcOrd="0" destOrd="0" presId="urn:microsoft.com/office/officeart/2018/2/layout/IconVerticalSolidList"/>
    <dgm:cxn modelId="{5846DD30-9D4D-4DDE-9568-7F64855A4B2E}" type="presParOf" srcId="{F533A113-EBE2-46E2-98C1-389D30608B8F}" destId="{6B023348-AACC-4538-8C0D-6D525B1181D8}" srcOrd="0" destOrd="0" presId="urn:microsoft.com/office/officeart/2018/2/layout/IconVerticalSolidList"/>
    <dgm:cxn modelId="{1B91CE3E-EA51-4AE4-8517-EEAE652F1206}" type="presParOf" srcId="{F533A113-EBE2-46E2-98C1-389D30608B8F}" destId="{A2954B15-15DE-4D2F-B55E-2103B2F8C94B}" srcOrd="1" destOrd="0" presId="urn:microsoft.com/office/officeart/2018/2/layout/IconVerticalSolidList"/>
    <dgm:cxn modelId="{B3630426-1EF1-4A9C-BE85-E193B0D7A59C}" type="presParOf" srcId="{F533A113-EBE2-46E2-98C1-389D30608B8F}" destId="{4030756A-7EB7-4542-9210-C437915217F1}" srcOrd="2" destOrd="0" presId="urn:microsoft.com/office/officeart/2018/2/layout/IconVerticalSolidList"/>
    <dgm:cxn modelId="{D3756A12-0AD5-4863-9B92-F047CB367ECB}" type="presParOf" srcId="{F533A113-EBE2-46E2-98C1-389D30608B8F}" destId="{0F86AEB6-8766-4F89-915E-7524959109EA}" srcOrd="3" destOrd="0" presId="urn:microsoft.com/office/officeart/2018/2/layout/IconVerticalSolidList"/>
    <dgm:cxn modelId="{B0A9F928-51FC-4C16-9B13-14E16A6C362A}" type="presParOf" srcId="{F7AF810B-E627-43CA-B3C0-B9B8FEBAEC0C}" destId="{8BFCAC6E-C5FE-459B-844F-4CAEDDC9C0C8}" srcOrd="1" destOrd="0" presId="urn:microsoft.com/office/officeart/2018/2/layout/IconVerticalSolidList"/>
    <dgm:cxn modelId="{29039288-983C-492B-9E5D-3F739E88E6E5}" type="presParOf" srcId="{F7AF810B-E627-43CA-B3C0-B9B8FEBAEC0C}" destId="{D5AD0C09-35E8-4D3F-85C9-3AEEB1CED2E1}" srcOrd="2" destOrd="0" presId="urn:microsoft.com/office/officeart/2018/2/layout/IconVerticalSolidList"/>
    <dgm:cxn modelId="{D217AFC6-80B3-4AE0-9F8A-C803F6DAF45C}" type="presParOf" srcId="{D5AD0C09-35E8-4D3F-85C9-3AEEB1CED2E1}" destId="{58E7E2B5-AB5B-44EA-8007-CAA1DFA71271}" srcOrd="0" destOrd="0" presId="urn:microsoft.com/office/officeart/2018/2/layout/IconVerticalSolidList"/>
    <dgm:cxn modelId="{FCA565F1-C701-4A81-A991-C1A461E035D8}" type="presParOf" srcId="{D5AD0C09-35E8-4D3F-85C9-3AEEB1CED2E1}" destId="{7C25C810-4940-470A-A42B-2C314573DF9C}" srcOrd="1" destOrd="0" presId="urn:microsoft.com/office/officeart/2018/2/layout/IconVerticalSolidList"/>
    <dgm:cxn modelId="{9B1213B9-9783-4ED9-B9B0-A9F1B02ACC72}" type="presParOf" srcId="{D5AD0C09-35E8-4D3F-85C9-3AEEB1CED2E1}" destId="{F03E5C13-ECA6-4234-91FB-F0479CF9E2B1}" srcOrd="2" destOrd="0" presId="urn:microsoft.com/office/officeart/2018/2/layout/IconVerticalSolidList"/>
    <dgm:cxn modelId="{7F9D99CB-68F7-4679-AB3F-E7A77AB572CA}" type="presParOf" srcId="{D5AD0C09-35E8-4D3F-85C9-3AEEB1CED2E1}" destId="{CEFE563A-1FC2-4C04-BCB2-4F41F7AEC3A0}" srcOrd="3" destOrd="0" presId="urn:microsoft.com/office/officeart/2018/2/layout/IconVerticalSolidList"/>
    <dgm:cxn modelId="{770938A6-3B18-4469-9477-4EC1CBAB2781}" type="presParOf" srcId="{F7AF810B-E627-43CA-B3C0-B9B8FEBAEC0C}" destId="{3E641192-E5C0-432F-A07E-FC103FE12A52}" srcOrd="3" destOrd="0" presId="urn:microsoft.com/office/officeart/2018/2/layout/IconVerticalSolidList"/>
    <dgm:cxn modelId="{FAFF8275-AEAF-421B-85FB-99890E7BFCE9}" type="presParOf" srcId="{F7AF810B-E627-43CA-B3C0-B9B8FEBAEC0C}" destId="{1BDF651D-9627-4D6A-940D-BFD216CC1134}" srcOrd="4" destOrd="0" presId="urn:microsoft.com/office/officeart/2018/2/layout/IconVerticalSolidList"/>
    <dgm:cxn modelId="{892ACEAA-58DE-4C2C-A36C-A3FD154BC506}" type="presParOf" srcId="{1BDF651D-9627-4D6A-940D-BFD216CC1134}" destId="{6A33D7A4-9D78-4DF2-B049-57DCD96DDCF9}" srcOrd="0" destOrd="0" presId="urn:microsoft.com/office/officeart/2018/2/layout/IconVerticalSolidList"/>
    <dgm:cxn modelId="{920DEFBD-6BC1-4AEE-BC22-8ADED7FBE900}" type="presParOf" srcId="{1BDF651D-9627-4D6A-940D-BFD216CC1134}" destId="{42676564-359E-4E12-9425-4414EF576B38}" srcOrd="1" destOrd="0" presId="urn:microsoft.com/office/officeart/2018/2/layout/IconVerticalSolidList"/>
    <dgm:cxn modelId="{505A47F4-A435-494E-BB20-E955CEA303D0}" type="presParOf" srcId="{1BDF651D-9627-4D6A-940D-BFD216CC1134}" destId="{1B055540-791F-4259-B6A1-C644490E75A4}" srcOrd="2" destOrd="0" presId="urn:microsoft.com/office/officeart/2018/2/layout/IconVerticalSolidList"/>
    <dgm:cxn modelId="{F0C933E9-6440-4A9C-ACAA-6158EE1E6AD2}" type="presParOf" srcId="{1BDF651D-9627-4D6A-940D-BFD216CC1134}" destId="{6FEE17F1-CE85-4DB6-8782-B56872B06E0B}" srcOrd="3" destOrd="0" presId="urn:microsoft.com/office/officeart/2018/2/layout/IconVerticalSoli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7363CC8B-CBD7-4956-B76F-97BCB04C7B28}" type="doc">
      <dgm:prSet loTypeId="urn:microsoft.com/office/officeart/2018/2/layout/IconVerticalSolidList" loCatId="icon" qsTypeId="urn:microsoft.com/office/officeart/2005/8/quickstyle/simple1" qsCatId="simple" csTypeId="urn:microsoft.com/office/officeart/2018/5/colors/Iconchunking_neutralicontext_colorful1" csCatId="colorful" phldr="1"/>
      <dgm:spPr/>
      <dgm:t>
        <a:bodyPr/>
        <a:lstStyle/>
        <a:p>
          <a:endParaRPr lang="en-US"/>
        </a:p>
      </dgm:t>
    </dgm:pt>
    <dgm:pt modelId="{549D20D5-A6DA-4482-8B80-CB3CB722D4DD}">
      <dgm:prSet/>
      <dgm:spPr/>
      <dgm:t>
        <a:bodyPr/>
        <a:lstStyle/>
        <a:p>
          <a:pPr>
            <a:lnSpc>
              <a:spcPct val="100000"/>
            </a:lnSpc>
          </a:pPr>
          <a:r>
            <a:rPr lang="en-US" dirty="0"/>
            <a:t>Jessica Whitby</a:t>
          </a:r>
        </a:p>
        <a:p>
          <a:pPr>
            <a:lnSpc>
              <a:spcPct val="100000"/>
            </a:lnSpc>
          </a:pPr>
          <a:r>
            <a:rPr lang="en-US" dirty="0"/>
            <a:t>j.j.Whitby@shu.ac.uk</a:t>
          </a:r>
        </a:p>
      </dgm:t>
    </dgm:pt>
    <dgm:pt modelId="{B78D83EE-3BD3-4218-A2C0-B7075783522A}" type="parTrans" cxnId="{F87822CD-3C11-4929-B045-96596A45FA8E}">
      <dgm:prSet/>
      <dgm:spPr/>
      <dgm:t>
        <a:bodyPr/>
        <a:lstStyle/>
        <a:p>
          <a:endParaRPr lang="en-US"/>
        </a:p>
      </dgm:t>
    </dgm:pt>
    <dgm:pt modelId="{C2F76B16-6052-429A-97BA-39D2B22BDCFD}" type="sibTrans" cxnId="{F87822CD-3C11-4929-B045-96596A45FA8E}">
      <dgm:prSet/>
      <dgm:spPr/>
      <dgm:t>
        <a:bodyPr/>
        <a:lstStyle/>
        <a:p>
          <a:endParaRPr lang="en-US"/>
        </a:p>
      </dgm:t>
    </dgm:pt>
    <dgm:pt modelId="{F7AF810B-E627-43CA-B3C0-B9B8FEBAEC0C}" type="pres">
      <dgm:prSet presAssocID="{7363CC8B-CBD7-4956-B76F-97BCB04C7B28}" presName="root" presStyleCnt="0">
        <dgm:presLayoutVars>
          <dgm:dir/>
          <dgm:resizeHandles val="exact"/>
        </dgm:presLayoutVars>
      </dgm:prSet>
      <dgm:spPr/>
    </dgm:pt>
    <dgm:pt modelId="{F533A113-EBE2-46E2-98C1-389D30608B8F}" type="pres">
      <dgm:prSet presAssocID="{549D20D5-A6DA-4482-8B80-CB3CB722D4DD}" presName="compNode" presStyleCnt="0"/>
      <dgm:spPr/>
    </dgm:pt>
    <dgm:pt modelId="{6B023348-AACC-4538-8C0D-6D525B1181D8}" type="pres">
      <dgm:prSet presAssocID="{549D20D5-A6DA-4482-8B80-CB3CB722D4DD}" presName="bgRect" presStyleLbl="bgShp" presStyleIdx="0" presStyleCnt="1"/>
      <dgm:spPr>
        <a:solidFill>
          <a:schemeClr val="accent5"/>
        </a:solidFill>
      </dgm:spPr>
    </dgm:pt>
    <dgm:pt modelId="{A2954B15-15DE-4D2F-B55E-2103B2F8C94B}" type="pres">
      <dgm:prSet presAssocID="{549D20D5-A6DA-4482-8B80-CB3CB722D4DD}" presName="iconRect" presStyleLbl="node1" presStyleIdx="0" presStyleCnt="1"/>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a:ln>
          <a:noFill/>
        </a:ln>
      </dgm:spPr>
      <dgm:extLst>
        <a:ext uri="{E40237B7-FDA0-4F09-8148-C483321AD2D9}">
          <dgm14:cNvPr xmlns:dgm14="http://schemas.microsoft.com/office/drawing/2010/diagram" id="0" name="" descr="Female Profile with solid fill"/>
        </a:ext>
      </dgm:extLst>
    </dgm:pt>
    <dgm:pt modelId="{4030756A-7EB7-4542-9210-C437915217F1}" type="pres">
      <dgm:prSet presAssocID="{549D20D5-A6DA-4482-8B80-CB3CB722D4DD}" presName="spaceRect" presStyleCnt="0"/>
      <dgm:spPr/>
    </dgm:pt>
    <dgm:pt modelId="{0F86AEB6-8766-4F89-915E-7524959109EA}" type="pres">
      <dgm:prSet presAssocID="{549D20D5-A6DA-4482-8B80-CB3CB722D4DD}" presName="parTx" presStyleLbl="revTx" presStyleIdx="0" presStyleCnt="1">
        <dgm:presLayoutVars>
          <dgm:chMax val="0"/>
          <dgm:chPref val="0"/>
        </dgm:presLayoutVars>
      </dgm:prSet>
      <dgm:spPr/>
    </dgm:pt>
  </dgm:ptLst>
  <dgm:cxnLst>
    <dgm:cxn modelId="{58BBC88B-0251-4546-8249-BE0B7CA1E326}" type="presOf" srcId="{7363CC8B-CBD7-4956-B76F-97BCB04C7B28}" destId="{F7AF810B-E627-43CA-B3C0-B9B8FEBAEC0C}" srcOrd="0" destOrd="0" presId="urn:microsoft.com/office/officeart/2018/2/layout/IconVerticalSolidList"/>
    <dgm:cxn modelId="{F87822CD-3C11-4929-B045-96596A45FA8E}" srcId="{7363CC8B-CBD7-4956-B76F-97BCB04C7B28}" destId="{549D20D5-A6DA-4482-8B80-CB3CB722D4DD}" srcOrd="0" destOrd="0" parTransId="{B78D83EE-3BD3-4218-A2C0-B7075783522A}" sibTransId="{C2F76B16-6052-429A-97BA-39D2B22BDCFD}"/>
    <dgm:cxn modelId="{87DFD9D0-F1A7-45CA-B5D4-ECAB8D377849}" type="presOf" srcId="{549D20D5-A6DA-4482-8B80-CB3CB722D4DD}" destId="{0F86AEB6-8766-4F89-915E-7524959109EA}" srcOrd="0" destOrd="0" presId="urn:microsoft.com/office/officeart/2018/2/layout/IconVerticalSolidList"/>
    <dgm:cxn modelId="{BEEBD0EF-AF41-49D8-B78B-5AFFACD77325}" type="presParOf" srcId="{F7AF810B-E627-43CA-B3C0-B9B8FEBAEC0C}" destId="{F533A113-EBE2-46E2-98C1-389D30608B8F}" srcOrd="0" destOrd="0" presId="urn:microsoft.com/office/officeart/2018/2/layout/IconVerticalSolidList"/>
    <dgm:cxn modelId="{5846DD30-9D4D-4DDE-9568-7F64855A4B2E}" type="presParOf" srcId="{F533A113-EBE2-46E2-98C1-389D30608B8F}" destId="{6B023348-AACC-4538-8C0D-6D525B1181D8}" srcOrd="0" destOrd="0" presId="urn:microsoft.com/office/officeart/2018/2/layout/IconVerticalSolidList"/>
    <dgm:cxn modelId="{1B91CE3E-EA51-4AE4-8517-EEAE652F1206}" type="presParOf" srcId="{F533A113-EBE2-46E2-98C1-389D30608B8F}" destId="{A2954B15-15DE-4D2F-B55E-2103B2F8C94B}" srcOrd="1" destOrd="0" presId="urn:microsoft.com/office/officeart/2018/2/layout/IconVerticalSolidList"/>
    <dgm:cxn modelId="{B3630426-1EF1-4A9C-BE85-E193B0D7A59C}" type="presParOf" srcId="{F533A113-EBE2-46E2-98C1-389D30608B8F}" destId="{4030756A-7EB7-4542-9210-C437915217F1}" srcOrd="2" destOrd="0" presId="urn:microsoft.com/office/officeart/2018/2/layout/IconVerticalSolidList"/>
    <dgm:cxn modelId="{D3756A12-0AD5-4863-9B92-F047CB367ECB}" type="presParOf" srcId="{F533A113-EBE2-46E2-98C1-389D30608B8F}" destId="{0F86AEB6-8766-4F89-915E-7524959109EA}" srcOrd="3" destOrd="0" presId="urn:microsoft.com/office/officeart/2018/2/layout/IconVerticalSoli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B023348-AACC-4538-8C0D-6D525B1181D8}">
      <dsp:nvSpPr>
        <dsp:cNvPr id="0" name=""/>
        <dsp:cNvSpPr/>
      </dsp:nvSpPr>
      <dsp:spPr>
        <a:xfrm>
          <a:off x="0" y="531"/>
          <a:ext cx="10515600" cy="1244702"/>
        </a:xfrm>
        <a:prstGeom prst="roundRect">
          <a:avLst>
            <a:gd name="adj" fmla="val 10000"/>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A2954B15-15DE-4D2F-B55E-2103B2F8C94B}">
      <dsp:nvSpPr>
        <dsp:cNvPr id="0" name=""/>
        <dsp:cNvSpPr/>
      </dsp:nvSpPr>
      <dsp:spPr>
        <a:xfrm>
          <a:off x="376522" y="280590"/>
          <a:ext cx="684586" cy="684586"/>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0F86AEB6-8766-4F89-915E-7524959109EA}">
      <dsp:nvSpPr>
        <dsp:cNvPr id="0" name=""/>
        <dsp:cNvSpPr/>
      </dsp:nvSpPr>
      <dsp:spPr>
        <a:xfrm>
          <a:off x="1437631" y="531"/>
          <a:ext cx="9077968" cy="124470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1731" tIns="131731" rIns="131731" bIns="131731" numCol="1" spcCol="1270" anchor="ctr" anchorCtr="0">
          <a:noAutofit/>
        </a:bodyPr>
        <a:lstStyle/>
        <a:p>
          <a:pPr marL="0" lvl="0" indent="0" algn="l" defTabSz="933450">
            <a:lnSpc>
              <a:spcPct val="100000"/>
            </a:lnSpc>
            <a:spcBef>
              <a:spcPct val="0"/>
            </a:spcBef>
            <a:spcAft>
              <a:spcPct val="35000"/>
            </a:spcAft>
            <a:buNone/>
          </a:pPr>
          <a:r>
            <a:rPr lang="en-GB" sz="2100" kern="1200" dirty="0"/>
            <a:t>“A social group that consists of people who earn little money, often being paid only for the hours or days that they work, and who usually do physical work.” (Cambridge Dictionary)</a:t>
          </a:r>
          <a:endParaRPr lang="en-US" sz="2100" kern="1200" dirty="0"/>
        </a:p>
      </dsp:txBody>
      <dsp:txXfrm>
        <a:off x="1437631" y="531"/>
        <a:ext cx="9077968" cy="1244702"/>
      </dsp:txXfrm>
    </dsp:sp>
    <dsp:sp modelId="{58E7E2B5-AB5B-44EA-8007-CAA1DFA71271}">
      <dsp:nvSpPr>
        <dsp:cNvPr id="0" name=""/>
        <dsp:cNvSpPr/>
      </dsp:nvSpPr>
      <dsp:spPr>
        <a:xfrm>
          <a:off x="0" y="1556410"/>
          <a:ext cx="10515600" cy="1244702"/>
        </a:xfrm>
        <a:prstGeom prst="roundRect">
          <a:avLst>
            <a:gd name="adj" fmla="val 10000"/>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7C25C810-4940-470A-A42B-2C314573DF9C}">
      <dsp:nvSpPr>
        <dsp:cNvPr id="0" name=""/>
        <dsp:cNvSpPr/>
      </dsp:nvSpPr>
      <dsp:spPr>
        <a:xfrm>
          <a:off x="376522" y="1836468"/>
          <a:ext cx="684586" cy="684586"/>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rcRect/>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CEFE563A-1FC2-4C04-BCB2-4F41F7AEC3A0}">
      <dsp:nvSpPr>
        <dsp:cNvPr id="0" name=""/>
        <dsp:cNvSpPr/>
      </dsp:nvSpPr>
      <dsp:spPr>
        <a:xfrm>
          <a:off x="1437631" y="1556410"/>
          <a:ext cx="9077968" cy="124470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1731" tIns="131731" rIns="131731" bIns="131731" numCol="1" spcCol="1270" anchor="ctr" anchorCtr="0">
          <a:noAutofit/>
        </a:bodyPr>
        <a:lstStyle/>
        <a:p>
          <a:pPr marL="0" lvl="0" indent="0" algn="l" defTabSz="933450">
            <a:lnSpc>
              <a:spcPct val="100000"/>
            </a:lnSpc>
            <a:spcBef>
              <a:spcPct val="0"/>
            </a:spcBef>
            <a:spcAft>
              <a:spcPct val="35000"/>
            </a:spcAft>
            <a:buNone/>
          </a:pPr>
          <a:r>
            <a:rPr lang="en-GB" sz="2100" kern="1200" dirty="0"/>
            <a:t>“</a:t>
          </a:r>
          <a:r>
            <a:rPr lang="en-GB" sz="2100" b="0" i="0" kern="1200" dirty="0"/>
            <a:t>You’re working-class if you get paid weekly, typically in cash. You’re middle class if you get paid monthly, as a salaried employee with benefits and a pension.” (The Guardian, 2021)</a:t>
          </a:r>
          <a:endParaRPr lang="en-US" sz="2100" kern="1200" dirty="0"/>
        </a:p>
      </dsp:txBody>
      <dsp:txXfrm>
        <a:off x="1437631" y="1556410"/>
        <a:ext cx="9077968" cy="1244702"/>
      </dsp:txXfrm>
    </dsp:sp>
    <dsp:sp modelId="{6A33D7A4-9D78-4DF2-B049-57DCD96DDCF9}">
      <dsp:nvSpPr>
        <dsp:cNvPr id="0" name=""/>
        <dsp:cNvSpPr/>
      </dsp:nvSpPr>
      <dsp:spPr>
        <a:xfrm>
          <a:off x="0" y="3112289"/>
          <a:ext cx="10515600" cy="1244702"/>
        </a:xfrm>
        <a:prstGeom prst="roundRect">
          <a:avLst>
            <a:gd name="adj" fmla="val 10000"/>
          </a:avLst>
        </a:prstGeom>
        <a:solidFill>
          <a:schemeClr val="accent4">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42676564-359E-4E12-9425-4414EF576B38}">
      <dsp:nvSpPr>
        <dsp:cNvPr id="0" name=""/>
        <dsp:cNvSpPr/>
      </dsp:nvSpPr>
      <dsp:spPr>
        <a:xfrm>
          <a:off x="376522" y="3392347"/>
          <a:ext cx="684586" cy="684586"/>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rcRect/>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6FEE17F1-CE85-4DB6-8782-B56872B06E0B}">
      <dsp:nvSpPr>
        <dsp:cNvPr id="0" name=""/>
        <dsp:cNvSpPr/>
      </dsp:nvSpPr>
      <dsp:spPr>
        <a:xfrm>
          <a:off x="1437631" y="3112289"/>
          <a:ext cx="9077968" cy="124470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1731" tIns="131731" rIns="131731" bIns="131731" numCol="1" spcCol="1270" anchor="ctr" anchorCtr="0">
          <a:noAutofit/>
        </a:bodyPr>
        <a:lstStyle/>
        <a:p>
          <a:pPr marL="0" lvl="0" indent="0" algn="l" defTabSz="933450">
            <a:lnSpc>
              <a:spcPct val="100000"/>
            </a:lnSpc>
            <a:spcBef>
              <a:spcPct val="0"/>
            </a:spcBef>
            <a:spcAft>
              <a:spcPct val="35000"/>
            </a:spcAft>
            <a:buNone/>
          </a:pPr>
          <a:r>
            <a:rPr lang="en-GB" sz="2100" b="0" i="0" kern="1200" dirty="0"/>
            <a:t>“I was told that working-class people keep their ketchup in the fridge, the middle classes in the larder and the upper classes don’t even know what ketchup is.” (The Guardian, 2021)</a:t>
          </a:r>
          <a:endParaRPr lang="en-US" sz="2100" kern="1200" dirty="0"/>
        </a:p>
      </dsp:txBody>
      <dsp:txXfrm>
        <a:off x="1437631" y="3112289"/>
        <a:ext cx="9077968" cy="1244702"/>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B023348-AACC-4538-8C0D-6D525B1181D8}">
      <dsp:nvSpPr>
        <dsp:cNvPr id="0" name=""/>
        <dsp:cNvSpPr/>
      </dsp:nvSpPr>
      <dsp:spPr>
        <a:xfrm>
          <a:off x="0" y="708097"/>
          <a:ext cx="10515600" cy="1307257"/>
        </a:xfrm>
        <a:prstGeom prst="roundRect">
          <a:avLst>
            <a:gd name="adj" fmla="val 10000"/>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A2954B15-15DE-4D2F-B55E-2103B2F8C94B}">
      <dsp:nvSpPr>
        <dsp:cNvPr id="0" name=""/>
        <dsp:cNvSpPr/>
      </dsp:nvSpPr>
      <dsp:spPr>
        <a:xfrm>
          <a:off x="395445" y="1002230"/>
          <a:ext cx="718991" cy="718991"/>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0F86AEB6-8766-4F89-915E-7524959109EA}">
      <dsp:nvSpPr>
        <dsp:cNvPr id="0" name=""/>
        <dsp:cNvSpPr/>
      </dsp:nvSpPr>
      <dsp:spPr>
        <a:xfrm>
          <a:off x="1509882" y="708097"/>
          <a:ext cx="9005717" cy="130725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8351" tIns="138351" rIns="138351" bIns="138351" numCol="1" spcCol="1270" anchor="ctr" anchorCtr="0">
          <a:noAutofit/>
        </a:bodyPr>
        <a:lstStyle/>
        <a:p>
          <a:pPr marL="0" lvl="0" indent="0" algn="l" defTabSz="977900">
            <a:lnSpc>
              <a:spcPct val="100000"/>
            </a:lnSpc>
            <a:spcBef>
              <a:spcPct val="0"/>
            </a:spcBef>
            <a:spcAft>
              <a:spcPct val="35000"/>
            </a:spcAft>
            <a:buNone/>
          </a:pPr>
          <a:r>
            <a:rPr lang="en-GB" sz="2200" kern="1200" dirty="0"/>
            <a:t>“As many as 60% of us describe ourselves as working-class, (including half of people in managerial and professional occupations) almost exactly the same proportion as in 1983.” (Curtice et al., 2016)</a:t>
          </a:r>
          <a:endParaRPr lang="en-US" sz="2200" kern="1200" dirty="0"/>
        </a:p>
      </dsp:txBody>
      <dsp:txXfrm>
        <a:off x="1509882" y="708097"/>
        <a:ext cx="9005717" cy="1307257"/>
      </dsp:txXfrm>
    </dsp:sp>
    <dsp:sp modelId="{58E7E2B5-AB5B-44EA-8007-CAA1DFA71271}">
      <dsp:nvSpPr>
        <dsp:cNvPr id="0" name=""/>
        <dsp:cNvSpPr/>
      </dsp:nvSpPr>
      <dsp:spPr>
        <a:xfrm>
          <a:off x="0" y="2342169"/>
          <a:ext cx="10515600" cy="1307257"/>
        </a:xfrm>
        <a:prstGeom prst="roundRect">
          <a:avLst>
            <a:gd name="adj" fmla="val 10000"/>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7C25C810-4940-470A-A42B-2C314573DF9C}">
      <dsp:nvSpPr>
        <dsp:cNvPr id="0" name=""/>
        <dsp:cNvSpPr/>
      </dsp:nvSpPr>
      <dsp:spPr>
        <a:xfrm>
          <a:off x="395445" y="2636302"/>
          <a:ext cx="718991" cy="718991"/>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rcRect/>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CEFE563A-1FC2-4C04-BCB2-4F41F7AEC3A0}">
      <dsp:nvSpPr>
        <dsp:cNvPr id="0" name=""/>
        <dsp:cNvSpPr/>
      </dsp:nvSpPr>
      <dsp:spPr>
        <a:xfrm>
          <a:off x="1509882" y="2342169"/>
          <a:ext cx="9005717" cy="130725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8351" tIns="138351" rIns="138351" bIns="138351" numCol="1" spcCol="1270" anchor="ctr" anchorCtr="0">
          <a:noAutofit/>
        </a:bodyPr>
        <a:lstStyle/>
        <a:p>
          <a:pPr marL="0" lvl="0" indent="0" algn="l" defTabSz="977900">
            <a:lnSpc>
              <a:spcPct val="100000"/>
            </a:lnSpc>
            <a:spcBef>
              <a:spcPct val="0"/>
            </a:spcBef>
            <a:spcAft>
              <a:spcPct val="35000"/>
            </a:spcAft>
            <a:buNone/>
          </a:pPr>
          <a:r>
            <a:rPr lang="en-GB" sz="2200" kern="1200" dirty="0"/>
            <a:t>“T</a:t>
          </a:r>
          <a:r>
            <a:rPr lang="en-GB" sz="2200" b="0" i="0" kern="1200" dirty="0"/>
            <a:t>raditional categories of working, middle and upper class are outdated, fitting 39% of people.” (BBC, 2013; Savage et al., 2013)</a:t>
          </a:r>
          <a:endParaRPr lang="en-US" sz="2200" kern="1200" dirty="0"/>
        </a:p>
      </dsp:txBody>
      <dsp:txXfrm>
        <a:off x="1509882" y="2342169"/>
        <a:ext cx="9005717" cy="1307257"/>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B023348-AACC-4538-8C0D-6D525B1181D8}">
      <dsp:nvSpPr>
        <dsp:cNvPr id="0" name=""/>
        <dsp:cNvSpPr/>
      </dsp:nvSpPr>
      <dsp:spPr>
        <a:xfrm>
          <a:off x="0" y="462"/>
          <a:ext cx="10515600" cy="388829"/>
        </a:xfrm>
        <a:prstGeom prst="roundRect">
          <a:avLst>
            <a:gd name="adj" fmla="val 10000"/>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A2954B15-15DE-4D2F-B55E-2103B2F8C94B}">
      <dsp:nvSpPr>
        <dsp:cNvPr id="0" name=""/>
        <dsp:cNvSpPr/>
      </dsp:nvSpPr>
      <dsp:spPr>
        <a:xfrm>
          <a:off x="117621" y="87949"/>
          <a:ext cx="213856" cy="213856"/>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0F86AEB6-8766-4F89-915E-7524959109EA}">
      <dsp:nvSpPr>
        <dsp:cNvPr id="0" name=""/>
        <dsp:cNvSpPr/>
      </dsp:nvSpPr>
      <dsp:spPr>
        <a:xfrm>
          <a:off x="449098" y="462"/>
          <a:ext cx="10066501" cy="38882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1151" tIns="41151" rIns="41151" bIns="41151" numCol="1" spcCol="1270" anchor="ctr" anchorCtr="0">
          <a:noAutofit/>
        </a:bodyPr>
        <a:lstStyle/>
        <a:p>
          <a:pPr marL="0" lvl="0" indent="0" algn="l" defTabSz="711200">
            <a:lnSpc>
              <a:spcPct val="100000"/>
            </a:lnSpc>
            <a:spcBef>
              <a:spcPct val="0"/>
            </a:spcBef>
            <a:spcAft>
              <a:spcPct val="35000"/>
            </a:spcAft>
            <a:buNone/>
          </a:pPr>
          <a:r>
            <a:rPr lang="en-GB" sz="1600" kern="1200" dirty="0"/>
            <a:t>Free school meal (FSM) eligibility </a:t>
          </a:r>
          <a:endParaRPr lang="en-US" sz="1600" kern="1200" dirty="0"/>
        </a:p>
      </dsp:txBody>
      <dsp:txXfrm>
        <a:off x="449098" y="462"/>
        <a:ext cx="10066501" cy="388829"/>
      </dsp:txXfrm>
    </dsp:sp>
    <dsp:sp modelId="{58E7E2B5-AB5B-44EA-8007-CAA1DFA71271}">
      <dsp:nvSpPr>
        <dsp:cNvPr id="0" name=""/>
        <dsp:cNvSpPr/>
      </dsp:nvSpPr>
      <dsp:spPr>
        <a:xfrm>
          <a:off x="0" y="486500"/>
          <a:ext cx="10515600" cy="388829"/>
        </a:xfrm>
        <a:prstGeom prst="roundRect">
          <a:avLst>
            <a:gd name="adj" fmla="val 10000"/>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7C25C810-4940-470A-A42B-2C314573DF9C}">
      <dsp:nvSpPr>
        <dsp:cNvPr id="0" name=""/>
        <dsp:cNvSpPr/>
      </dsp:nvSpPr>
      <dsp:spPr>
        <a:xfrm>
          <a:off x="117621" y="573986"/>
          <a:ext cx="213856" cy="213856"/>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rcRect/>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CEFE563A-1FC2-4C04-BCB2-4F41F7AEC3A0}">
      <dsp:nvSpPr>
        <dsp:cNvPr id="0" name=""/>
        <dsp:cNvSpPr/>
      </dsp:nvSpPr>
      <dsp:spPr>
        <a:xfrm>
          <a:off x="449098" y="486500"/>
          <a:ext cx="10066501" cy="38882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1151" tIns="41151" rIns="41151" bIns="41151" numCol="1" spcCol="1270" anchor="ctr" anchorCtr="0">
          <a:noAutofit/>
        </a:bodyPr>
        <a:lstStyle/>
        <a:p>
          <a:pPr marL="0" lvl="0" indent="0" algn="l" defTabSz="711200">
            <a:lnSpc>
              <a:spcPct val="100000"/>
            </a:lnSpc>
            <a:spcBef>
              <a:spcPct val="0"/>
            </a:spcBef>
            <a:spcAft>
              <a:spcPct val="35000"/>
            </a:spcAft>
            <a:buNone/>
          </a:pPr>
          <a:r>
            <a:rPr lang="en-GB" sz="1600" kern="1200" dirty="0"/>
            <a:t>Parental occupation </a:t>
          </a:r>
          <a:endParaRPr lang="en-US" sz="1600" kern="1200" dirty="0"/>
        </a:p>
      </dsp:txBody>
      <dsp:txXfrm>
        <a:off x="449098" y="486500"/>
        <a:ext cx="10066501" cy="388829"/>
      </dsp:txXfrm>
    </dsp:sp>
    <dsp:sp modelId="{6A33D7A4-9D78-4DF2-B049-57DCD96DDCF9}">
      <dsp:nvSpPr>
        <dsp:cNvPr id="0" name=""/>
        <dsp:cNvSpPr/>
      </dsp:nvSpPr>
      <dsp:spPr>
        <a:xfrm>
          <a:off x="0" y="972537"/>
          <a:ext cx="10515600" cy="388829"/>
        </a:xfrm>
        <a:prstGeom prst="roundRect">
          <a:avLst>
            <a:gd name="adj" fmla="val 10000"/>
          </a:avLst>
        </a:prstGeom>
        <a:solidFill>
          <a:schemeClr val="accent4">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42676564-359E-4E12-9425-4414EF576B38}">
      <dsp:nvSpPr>
        <dsp:cNvPr id="0" name=""/>
        <dsp:cNvSpPr/>
      </dsp:nvSpPr>
      <dsp:spPr>
        <a:xfrm>
          <a:off x="117621" y="1060024"/>
          <a:ext cx="213856" cy="213856"/>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rcRect/>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6FEE17F1-CE85-4DB6-8782-B56872B06E0B}">
      <dsp:nvSpPr>
        <dsp:cNvPr id="0" name=""/>
        <dsp:cNvSpPr/>
      </dsp:nvSpPr>
      <dsp:spPr>
        <a:xfrm>
          <a:off x="449098" y="972537"/>
          <a:ext cx="10066501" cy="38882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1151" tIns="41151" rIns="41151" bIns="41151" numCol="1" spcCol="1270" anchor="ctr" anchorCtr="0">
          <a:noAutofit/>
        </a:bodyPr>
        <a:lstStyle/>
        <a:p>
          <a:pPr marL="0" lvl="0" indent="0" algn="l" defTabSz="711200">
            <a:lnSpc>
              <a:spcPct val="100000"/>
            </a:lnSpc>
            <a:spcBef>
              <a:spcPct val="0"/>
            </a:spcBef>
            <a:spcAft>
              <a:spcPct val="35000"/>
            </a:spcAft>
            <a:buNone/>
          </a:pPr>
          <a:r>
            <a:rPr lang="en-GB" sz="1600" kern="1200" dirty="0"/>
            <a:t>Household income (either the lowest quintile or below 60% of the median) </a:t>
          </a:r>
          <a:endParaRPr lang="en-US" sz="1600" kern="1200" dirty="0"/>
        </a:p>
      </dsp:txBody>
      <dsp:txXfrm>
        <a:off x="449098" y="972537"/>
        <a:ext cx="10066501" cy="388829"/>
      </dsp:txXfrm>
    </dsp:sp>
    <dsp:sp modelId="{E9DEB08E-0340-4251-A18A-AC97A5433410}">
      <dsp:nvSpPr>
        <dsp:cNvPr id="0" name=""/>
        <dsp:cNvSpPr/>
      </dsp:nvSpPr>
      <dsp:spPr>
        <a:xfrm>
          <a:off x="0" y="1458574"/>
          <a:ext cx="10515600" cy="388829"/>
        </a:xfrm>
        <a:prstGeom prst="roundRect">
          <a:avLst>
            <a:gd name="adj" fmla="val 10000"/>
          </a:avLst>
        </a:prstGeom>
        <a:solidFill>
          <a:schemeClr val="accent5">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E0C97AF0-DA3D-4845-B136-82EEDC12CE69}">
      <dsp:nvSpPr>
        <dsp:cNvPr id="0" name=""/>
        <dsp:cNvSpPr/>
      </dsp:nvSpPr>
      <dsp:spPr>
        <a:xfrm>
          <a:off x="117621" y="1546061"/>
          <a:ext cx="213856" cy="213856"/>
        </a:xfrm>
        <a:prstGeom prst="rect">
          <a:avLst/>
        </a:prstGeom>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rcRect/>
          <a:stretch>
            <a:fillRect/>
          </a:stretch>
        </a:blipFill>
        <a:ln w="12700" cap="flat" cmpd="sng" algn="ctr">
          <a:solidFill>
            <a:schemeClr val="lt1">
              <a:alpha val="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6F35D0E9-1437-4FCC-A32D-A29A5F24B998}">
      <dsp:nvSpPr>
        <dsp:cNvPr id="0" name=""/>
        <dsp:cNvSpPr/>
      </dsp:nvSpPr>
      <dsp:spPr>
        <a:xfrm>
          <a:off x="449098" y="1458574"/>
          <a:ext cx="10066501" cy="38882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1151" tIns="41151" rIns="41151" bIns="41151" numCol="1" spcCol="1270" anchor="ctr" anchorCtr="0">
          <a:noAutofit/>
        </a:bodyPr>
        <a:lstStyle/>
        <a:p>
          <a:pPr marL="0" lvl="0" indent="0" algn="l" defTabSz="711200">
            <a:lnSpc>
              <a:spcPct val="100000"/>
            </a:lnSpc>
            <a:spcBef>
              <a:spcPct val="0"/>
            </a:spcBef>
            <a:spcAft>
              <a:spcPct val="35000"/>
            </a:spcAft>
            <a:buNone/>
          </a:pPr>
          <a:r>
            <a:rPr lang="en-GB" sz="1600" kern="1200" dirty="0"/>
            <a:t>Parental uptake of state benefits </a:t>
          </a:r>
        </a:p>
      </dsp:txBody>
      <dsp:txXfrm>
        <a:off x="449098" y="1458574"/>
        <a:ext cx="10066501" cy="388829"/>
      </dsp:txXfrm>
    </dsp:sp>
    <dsp:sp modelId="{8D990BA0-9261-4371-926B-6C2D4DFE32A2}">
      <dsp:nvSpPr>
        <dsp:cNvPr id="0" name=""/>
        <dsp:cNvSpPr/>
      </dsp:nvSpPr>
      <dsp:spPr>
        <a:xfrm>
          <a:off x="0" y="1944611"/>
          <a:ext cx="10515600" cy="388829"/>
        </a:xfrm>
        <a:prstGeom prst="roundRect">
          <a:avLst>
            <a:gd name="adj" fmla="val 10000"/>
          </a:avLst>
        </a:prstGeom>
        <a:solidFill>
          <a:srgbClr val="95C11F"/>
        </a:solidFill>
        <a:ln>
          <a:solidFill>
            <a:srgbClr val="95C11F"/>
          </a:solidFill>
        </a:ln>
        <a:effectLst/>
      </dsp:spPr>
      <dsp:style>
        <a:lnRef idx="0">
          <a:scrgbClr r="0" g="0" b="0"/>
        </a:lnRef>
        <a:fillRef idx="1">
          <a:scrgbClr r="0" g="0" b="0"/>
        </a:fillRef>
        <a:effectRef idx="0">
          <a:scrgbClr r="0" g="0" b="0"/>
        </a:effectRef>
        <a:fontRef idx="minor"/>
      </dsp:style>
    </dsp:sp>
    <dsp:sp modelId="{8AE51F58-C475-4050-AAD9-89C040FFAB3B}">
      <dsp:nvSpPr>
        <dsp:cNvPr id="0" name=""/>
        <dsp:cNvSpPr/>
      </dsp:nvSpPr>
      <dsp:spPr>
        <a:xfrm>
          <a:off x="117621" y="2032098"/>
          <a:ext cx="213856" cy="213856"/>
        </a:xfrm>
        <a:prstGeom prst="rect">
          <a:avLst/>
        </a:prstGeom>
        <a:blipFill>
          <a:blip xmlns:r="http://schemas.openxmlformats.org/officeDocument/2006/relationships"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rcRect/>
          <a:stretch>
            <a:fillRect/>
          </a:stretch>
        </a:blipFill>
        <a:ln w="12700" cap="flat" cmpd="sng" algn="ctr">
          <a:solidFill>
            <a:schemeClr val="lt1">
              <a:alpha val="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8CE03170-2181-4416-9F1A-E93FEC0C0939}">
      <dsp:nvSpPr>
        <dsp:cNvPr id="0" name=""/>
        <dsp:cNvSpPr/>
      </dsp:nvSpPr>
      <dsp:spPr>
        <a:xfrm>
          <a:off x="449098" y="1944611"/>
          <a:ext cx="10066501" cy="38882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1151" tIns="41151" rIns="41151" bIns="41151" numCol="1" spcCol="1270" anchor="ctr" anchorCtr="0">
          <a:noAutofit/>
        </a:bodyPr>
        <a:lstStyle/>
        <a:p>
          <a:pPr marL="0" lvl="0" indent="0" algn="l" defTabSz="711200">
            <a:lnSpc>
              <a:spcPct val="100000"/>
            </a:lnSpc>
            <a:spcBef>
              <a:spcPct val="0"/>
            </a:spcBef>
            <a:spcAft>
              <a:spcPct val="35000"/>
            </a:spcAft>
            <a:buNone/>
          </a:pPr>
          <a:r>
            <a:rPr lang="en-GB" sz="1600" kern="1200" dirty="0"/>
            <a:t>Groups experiencing limited social mobility </a:t>
          </a:r>
        </a:p>
      </dsp:txBody>
      <dsp:txXfrm>
        <a:off x="449098" y="1944611"/>
        <a:ext cx="10066501" cy="388829"/>
      </dsp:txXfrm>
    </dsp:sp>
    <dsp:sp modelId="{5C3519CC-1A92-4779-A329-67876C04ECA0}">
      <dsp:nvSpPr>
        <dsp:cNvPr id="0" name=""/>
        <dsp:cNvSpPr/>
      </dsp:nvSpPr>
      <dsp:spPr>
        <a:xfrm>
          <a:off x="0" y="2430648"/>
          <a:ext cx="10515600" cy="388829"/>
        </a:xfrm>
        <a:prstGeom prst="roundRect">
          <a:avLst>
            <a:gd name="adj" fmla="val 10000"/>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54711F75-2396-4672-B7C5-0172158E2BA6}">
      <dsp:nvSpPr>
        <dsp:cNvPr id="0" name=""/>
        <dsp:cNvSpPr/>
      </dsp:nvSpPr>
      <dsp:spPr>
        <a:xfrm>
          <a:off x="117621" y="2518135"/>
          <a:ext cx="213856" cy="213856"/>
        </a:xfrm>
        <a:prstGeom prst="rect">
          <a:avLst/>
        </a:prstGeom>
        <a:blipFill>
          <a:blip xmlns:r="http://schemas.openxmlformats.org/officeDocument/2006/relationships"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rcRect/>
          <a:stretch>
            <a:fillRect/>
          </a:stretch>
        </a:blipFill>
        <a:ln w="12700" cap="flat" cmpd="sng" algn="ctr">
          <a:solidFill>
            <a:schemeClr val="lt1">
              <a:alpha val="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EE00C2FA-FFA0-4BA9-935C-20B935C36368}">
      <dsp:nvSpPr>
        <dsp:cNvPr id="0" name=""/>
        <dsp:cNvSpPr/>
      </dsp:nvSpPr>
      <dsp:spPr>
        <a:xfrm>
          <a:off x="449098" y="2430648"/>
          <a:ext cx="10066501" cy="38882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1151" tIns="41151" rIns="41151" bIns="41151" numCol="1" spcCol="1270" anchor="ctr" anchorCtr="0">
          <a:noAutofit/>
        </a:bodyPr>
        <a:lstStyle/>
        <a:p>
          <a:pPr marL="0" lvl="0" indent="0" algn="l" defTabSz="711200">
            <a:lnSpc>
              <a:spcPct val="100000"/>
            </a:lnSpc>
            <a:spcBef>
              <a:spcPct val="0"/>
            </a:spcBef>
            <a:spcAft>
              <a:spcPct val="35000"/>
            </a:spcAft>
            <a:buNone/>
          </a:pPr>
          <a:r>
            <a:rPr lang="en-GB" sz="1600" kern="1200" dirty="0"/>
            <a:t>Home postcode and Index of Multiple Deprivation scores </a:t>
          </a:r>
        </a:p>
      </dsp:txBody>
      <dsp:txXfrm>
        <a:off x="449098" y="2430648"/>
        <a:ext cx="10066501" cy="388829"/>
      </dsp:txXfrm>
    </dsp:sp>
    <dsp:sp modelId="{453AE506-0074-4FE0-9BAD-89D75D3B6419}">
      <dsp:nvSpPr>
        <dsp:cNvPr id="0" name=""/>
        <dsp:cNvSpPr/>
      </dsp:nvSpPr>
      <dsp:spPr>
        <a:xfrm>
          <a:off x="0" y="2916686"/>
          <a:ext cx="10515600" cy="388829"/>
        </a:xfrm>
        <a:prstGeom prst="roundRect">
          <a:avLst>
            <a:gd name="adj" fmla="val 10000"/>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17AEFB25-3B89-4476-92D8-4719CBEB154F}">
      <dsp:nvSpPr>
        <dsp:cNvPr id="0" name=""/>
        <dsp:cNvSpPr/>
      </dsp:nvSpPr>
      <dsp:spPr>
        <a:xfrm>
          <a:off x="117621" y="3004172"/>
          <a:ext cx="213856" cy="213856"/>
        </a:xfrm>
        <a:prstGeom prst="rect">
          <a:avLst/>
        </a:prstGeom>
        <a:blipFill>
          <a:blip xmlns:r="http://schemas.openxmlformats.org/officeDocument/2006/relationships" r:embed="rId13">
            <a:extLst>
              <a:ext uri="{28A0092B-C50C-407E-A947-70E740481C1C}">
                <a14:useLocalDpi xmlns:a14="http://schemas.microsoft.com/office/drawing/2010/main" val="0"/>
              </a:ext>
              <a:ext uri="{96DAC541-7B7A-43D3-8B79-37D633B846F1}">
                <asvg:svgBlip xmlns:asvg="http://schemas.microsoft.com/office/drawing/2016/SVG/main" r:embed="rId14"/>
              </a:ext>
            </a:extLst>
          </a:blip>
          <a:srcRect/>
          <a:stretch>
            <a:fillRect/>
          </a:stretch>
        </a:blipFill>
        <a:ln w="12700" cap="flat" cmpd="sng" algn="ctr">
          <a:solidFill>
            <a:schemeClr val="lt1">
              <a:alpha val="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9E4081D8-C202-4A93-9707-83F69CEE8CC1}">
      <dsp:nvSpPr>
        <dsp:cNvPr id="0" name=""/>
        <dsp:cNvSpPr/>
      </dsp:nvSpPr>
      <dsp:spPr>
        <a:xfrm>
          <a:off x="449098" y="2916686"/>
          <a:ext cx="10066501" cy="38882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1151" tIns="41151" rIns="41151" bIns="41151" numCol="1" spcCol="1270" anchor="ctr" anchorCtr="0">
          <a:noAutofit/>
        </a:bodyPr>
        <a:lstStyle/>
        <a:p>
          <a:pPr marL="0" lvl="0" indent="0" algn="l" defTabSz="711200">
            <a:lnSpc>
              <a:spcPct val="100000"/>
            </a:lnSpc>
            <a:spcBef>
              <a:spcPct val="0"/>
            </a:spcBef>
            <a:spcAft>
              <a:spcPct val="35000"/>
            </a:spcAft>
            <a:buNone/>
          </a:pPr>
          <a:r>
            <a:rPr lang="en-GB" sz="1600" kern="1200" dirty="0"/>
            <a:t>Receipt of Education Maintenance Allowance (in Scotland, Wales and Northern Ireland) </a:t>
          </a:r>
        </a:p>
      </dsp:txBody>
      <dsp:txXfrm>
        <a:off x="449098" y="2916686"/>
        <a:ext cx="10066501" cy="388829"/>
      </dsp:txXfrm>
    </dsp:sp>
    <dsp:sp modelId="{5EA29EE6-DE77-4E48-B7CE-97F9C83C90BB}">
      <dsp:nvSpPr>
        <dsp:cNvPr id="0" name=""/>
        <dsp:cNvSpPr/>
      </dsp:nvSpPr>
      <dsp:spPr>
        <a:xfrm>
          <a:off x="0" y="3402723"/>
          <a:ext cx="10515600" cy="388829"/>
        </a:xfrm>
        <a:prstGeom prst="roundRect">
          <a:avLst>
            <a:gd name="adj" fmla="val 10000"/>
          </a:avLst>
        </a:prstGeom>
        <a:solidFill>
          <a:schemeClr val="accent4">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2A9E941C-5070-46E9-B73E-DBB65B8B68E6}">
      <dsp:nvSpPr>
        <dsp:cNvPr id="0" name=""/>
        <dsp:cNvSpPr/>
      </dsp:nvSpPr>
      <dsp:spPr>
        <a:xfrm>
          <a:off x="117621" y="3490210"/>
          <a:ext cx="213856" cy="213856"/>
        </a:xfrm>
        <a:prstGeom prst="rect">
          <a:avLst/>
        </a:prstGeom>
        <a:blipFill>
          <a:blip xmlns:r="http://schemas.openxmlformats.org/officeDocument/2006/relationships" r:embed="rId15">
            <a:extLst>
              <a:ext uri="{28A0092B-C50C-407E-A947-70E740481C1C}">
                <a14:useLocalDpi xmlns:a14="http://schemas.microsoft.com/office/drawing/2010/main" val="0"/>
              </a:ext>
              <a:ext uri="{96DAC541-7B7A-43D3-8B79-37D633B846F1}">
                <asvg:svgBlip xmlns:asvg="http://schemas.microsoft.com/office/drawing/2016/SVG/main" r:embed="rId16"/>
              </a:ext>
            </a:extLst>
          </a:blip>
          <a:srcRect/>
          <a:stretch>
            <a:fillRect/>
          </a:stretch>
        </a:blipFill>
        <a:ln w="12700" cap="flat" cmpd="sng" algn="ctr">
          <a:solidFill>
            <a:schemeClr val="lt1">
              <a:alpha val="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20DC6750-799D-4693-BB20-F7E6EC7B5727}">
      <dsp:nvSpPr>
        <dsp:cNvPr id="0" name=""/>
        <dsp:cNvSpPr/>
      </dsp:nvSpPr>
      <dsp:spPr>
        <a:xfrm>
          <a:off x="449098" y="3402723"/>
          <a:ext cx="10066501" cy="38882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1151" tIns="41151" rIns="41151" bIns="41151" numCol="1" spcCol="1270" anchor="ctr" anchorCtr="0">
          <a:noAutofit/>
        </a:bodyPr>
        <a:lstStyle/>
        <a:p>
          <a:pPr marL="0" lvl="0" indent="0" algn="l" defTabSz="711200">
            <a:lnSpc>
              <a:spcPct val="100000"/>
            </a:lnSpc>
            <a:spcBef>
              <a:spcPct val="0"/>
            </a:spcBef>
            <a:spcAft>
              <a:spcPct val="35000"/>
            </a:spcAft>
            <a:buNone/>
          </a:pPr>
          <a:r>
            <a:rPr lang="en-GB" sz="1600" kern="1200" dirty="0"/>
            <a:t>Attendance at a low progression school</a:t>
          </a:r>
        </a:p>
      </dsp:txBody>
      <dsp:txXfrm>
        <a:off x="449098" y="3402723"/>
        <a:ext cx="10066501" cy="388829"/>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B023348-AACC-4538-8C0D-6D525B1181D8}">
      <dsp:nvSpPr>
        <dsp:cNvPr id="0" name=""/>
        <dsp:cNvSpPr/>
      </dsp:nvSpPr>
      <dsp:spPr>
        <a:xfrm>
          <a:off x="0" y="3404"/>
          <a:ext cx="10515600" cy="725119"/>
        </a:xfrm>
        <a:prstGeom prst="roundRect">
          <a:avLst>
            <a:gd name="adj" fmla="val 10000"/>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A2954B15-15DE-4D2F-B55E-2103B2F8C94B}">
      <dsp:nvSpPr>
        <dsp:cNvPr id="0" name=""/>
        <dsp:cNvSpPr/>
      </dsp:nvSpPr>
      <dsp:spPr>
        <a:xfrm>
          <a:off x="219348" y="166556"/>
          <a:ext cx="398815" cy="398815"/>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0F86AEB6-8766-4F89-915E-7524959109EA}">
      <dsp:nvSpPr>
        <dsp:cNvPr id="0" name=""/>
        <dsp:cNvSpPr/>
      </dsp:nvSpPr>
      <dsp:spPr>
        <a:xfrm>
          <a:off x="837512" y="3404"/>
          <a:ext cx="9678087" cy="72511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742" tIns="76742" rIns="76742" bIns="76742" numCol="1" spcCol="1270" anchor="ctr" anchorCtr="0">
          <a:noAutofit/>
        </a:bodyPr>
        <a:lstStyle/>
        <a:p>
          <a:pPr marL="0" lvl="0" indent="0" algn="l" defTabSz="800100">
            <a:lnSpc>
              <a:spcPct val="100000"/>
            </a:lnSpc>
            <a:spcBef>
              <a:spcPct val="0"/>
            </a:spcBef>
            <a:spcAft>
              <a:spcPct val="35000"/>
            </a:spcAft>
            <a:buNone/>
          </a:pPr>
          <a:r>
            <a:rPr lang="en-US" sz="1800" kern="1200" dirty="0"/>
            <a:t>HeppSY adopted the CFE Learner Survey to measure key outcomes associated with learners’ understanding of HE and their likelihood to apply in the future.</a:t>
          </a:r>
        </a:p>
      </dsp:txBody>
      <dsp:txXfrm>
        <a:off x="837512" y="3404"/>
        <a:ext cx="9678087" cy="725119"/>
      </dsp:txXfrm>
    </dsp:sp>
    <dsp:sp modelId="{58E7E2B5-AB5B-44EA-8007-CAA1DFA71271}">
      <dsp:nvSpPr>
        <dsp:cNvPr id="0" name=""/>
        <dsp:cNvSpPr/>
      </dsp:nvSpPr>
      <dsp:spPr>
        <a:xfrm>
          <a:off x="0" y="909803"/>
          <a:ext cx="10515600" cy="725119"/>
        </a:xfrm>
        <a:prstGeom prst="roundRect">
          <a:avLst>
            <a:gd name="adj" fmla="val 10000"/>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7C25C810-4940-470A-A42B-2C314573DF9C}">
      <dsp:nvSpPr>
        <dsp:cNvPr id="0" name=""/>
        <dsp:cNvSpPr/>
      </dsp:nvSpPr>
      <dsp:spPr>
        <a:xfrm>
          <a:off x="219348" y="1072955"/>
          <a:ext cx="398815" cy="398815"/>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rcRect/>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CEFE563A-1FC2-4C04-BCB2-4F41F7AEC3A0}">
      <dsp:nvSpPr>
        <dsp:cNvPr id="0" name=""/>
        <dsp:cNvSpPr/>
      </dsp:nvSpPr>
      <dsp:spPr>
        <a:xfrm>
          <a:off x="837512" y="909803"/>
          <a:ext cx="9678087" cy="72511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742" tIns="76742" rIns="76742" bIns="76742" numCol="1" spcCol="1270" anchor="ctr" anchorCtr="0">
          <a:noAutofit/>
        </a:bodyPr>
        <a:lstStyle/>
        <a:p>
          <a:pPr marL="0" lvl="0" indent="0" algn="l" defTabSz="800100">
            <a:lnSpc>
              <a:spcPct val="100000"/>
            </a:lnSpc>
            <a:spcBef>
              <a:spcPct val="0"/>
            </a:spcBef>
            <a:spcAft>
              <a:spcPct val="35000"/>
            </a:spcAft>
            <a:buNone/>
          </a:pPr>
          <a:r>
            <a:rPr lang="en-US" sz="1800" kern="1200" dirty="0"/>
            <a:t>The HeppSY evaluation and data team validated the scales in the CFE Learner Survey using past survey data before implementation.</a:t>
          </a:r>
        </a:p>
      </dsp:txBody>
      <dsp:txXfrm>
        <a:off x="837512" y="909803"/>
        <a:ext cx="9678087" cy="725119"/>
      </dsp:txXfrm>
    </dsp:sp>
    <dsp:sp modelId="{3DE6971F-3943-4DF1-B13B-A6E0890E6D09}">
      <dsp:nvSpPr>
        <dsp:cNvPr id="0" name=""/>
        <dsp:cNvSpPr/>
      </dsp:nvSpPr>
      <dsp:spPr>
        <a:xfrm>
          <a:off x="0" y="1816202"/>
          <a:ext cx="10515600" cy="725119"/>
        </a:xfrm>
        <a:prstGeom prst="roundRect">
          <a:avLst>
            <a:gd name="adj" fmla="val 10000"/>
          </a:avLst>
        </a:prstGeom>
        <a:solidFill>
          <a:schemeClr val="accent4">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0AC7ED1F-D997-46E7-BCF8-2193B1074D02}">
      <dsp:nvSpPr>
        <dsp:cNvPr id="0" name=""/>
        <dsp:cNvSpPr/>
      </dsp:nvSpPr>
      <dsp:spPr>
        <a:xfrm>
          <a:off x="219348" y="1979354"/>
          <a:ext cx="398815" cy="398815"/>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rcRect/>
          <a:stretch>
            <a:fillRect/>
          </a:stretch>
        </a:blipFill>
        <a:ln w="12700" cap="flat" cmpd="sng" algn="ctr">
          <a:solidFill>
            <a:schemeClr val="lt1">
              <a:alpha val="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F563BE26-7D0C-44AC-9507-712489FFD75E}">
      <dsp:nvSpPr>
        <dsp:cNvPr id="0" name=""/>
        <dsp:cNvSpPr/>
      </dsp:nvSpPr>
      <dsp:spPr>
        <a:xfrm>
          <a:off x="837512" y="1816202"/>
          <a:ext cx="9678087" cy="72511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742" tIns="76742" rIns="76742" bIns="76742" numCol="1" spcCol="1270" anchor="ctr" anchorCtr="0">
          <a:noAutofit/>
        </a:bodyPr>
        <a:lstStyle/>
        <a:p>
          <a:pPr marL="0" lvl="0" indent="0" algn="l" defTabSz="800100">
            <a:lnSpc>
              <a:spcPct val="100000"/>
            </a:lnSpc>
            <a:spcBef>
              <a:spcPct val="0"/>
            </a:spcBef>
            <a:spcAft>
              <a:spcPct val="35000"/>
            </a:spcAft>
            <a:buNone/>
          </a:pPr>
          <a:r>
            <a:rPr lang="en-US" sz="1800" kern="1200"/>
            <a:t>The survey ran between the 1</a:t>
          </a:r>
          <a:r>
            <a:rPr lang="en-US" sz="1800" kern="1200" baseline="30000"/>
            <a:t>st</a:t>
          </a:r>
          <a:r>
            <a:rPr lang="en-US" sz="1800" kern="1200"/>
            <a:t> of November 2022 and the 5</a:t>
          </a:r>
          <a:r>
            <a:rPr lang="en-US" sz="1800" kern="1200" baseline="30000"/>
            <a:t>th</a:t>
          </a:r>
          <a:r>
            <a:rPr lang="en-US" sz="1800" kern="1200"/>
            <a:t> of January 2023.</a:t>
          </a:r>
          <a:endParaRPr lang="en-US" sz="1800" kern="1200" dirty="0"/>
        </a:p>
      </dsp:txBody>
      <dsp:txXfrm>
        <a:off x="837512" y="1816202"/>
        <a:ext cx="9678087" cy="725119"/>
      </dsp:txXfrm>
    </dsp:sp>
    <dsp:sp modelId="{07E7F5EB-E4EE-4198-8D68-7E8CD8CB6386}">
      <dsp:nvSpPr>
        <dsp:cNvPr id="0" name=""/>
        <dsp:cNvSpPr/>
      </dsp:nvSpPr>
      <dsp:spPr>
        <a:xfrm>
          <a:off x="0" y="2722601"/>
          <a:ext cx="10515600" cy="725119"/>
        </a:xfrm>
        <a:prstGeom prst="roundRect">
          <a:avLst>
            <a:gd name="adj" fmla="val 10000"/>
          </a:avLst>
        </a:prstGeom>
        <a:solidFill>
          <a:schemeClr val="accent5">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2B5C7885-F04D-4BF5-881D-5BA542CE046D}">
      <dsp:nvSpPr>
        <dsp:cNvPr id="0" name=""/>
        <dsp:cNvSpPr/>
      </dsp:nvSpPr>
      <dsp:spPr>
        <a:xfrm>
          <a:off x="219348" y="2885753"/>
          <a:ext cx="398815" cy="398815"/>
        </a:xfrm>
        <a:prstGeom prst="rect">
          <a:avLst/>
        </a:prstGeom>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rcRect/>
          <a:stretch>
            <a:fillRect/>
          </a:stretch>
        </a:blipFill>
        <a:ln w="12700" cap="flat" cmpd="sng" algn="ctr">
          <a:solidFill>
            <a:schemeClr val="lt1">
              <a:alpha val="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6B9F2DB7-57FF-4509-BCF8-09EDD737D643}">
      <dsp:nvSpPr>
        <dsp:cNvPr id="0" name=""/>
        <dsp:cNvSpPr/>
      </dsp:nvSpPr>
      <dsp:spPr>
        <a:xfrm>
          <a:off x="837512" y="2722601"/>
          <a:ext cx="9678087" cy="72511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742" tIns="76742" rIns="76742" bIns="76742" numCol="1" spcCol="1270" anchor="ctr" anchorCtr="0">
          <a:noAutofit/>
        </a:bodyPr>
        <a:lstStyle/>
        <a:p>
          <a:pPr marL="0" lvl="0" indent="0" algn="l" defTabSz="800100">
            <a:lnSpc>
              <a:spcPct val="100000"/>
            </a:lnSpc>
            <a:spcBef>
              <a:spcPct val="0"/>
            </a:spcBef>
            <a:spcAft>
              <a:spcPct val="35000"/>
            </a:spcAft>
            <a:buNone/>
          </a:pPr>
          <a:r>
            <a:rPr lang="en-GB" sz="1800" kern="1200" dirty="0"/>
            <a:t>The survey was completed by almost 5,000 students in Years 10-13 and College Levels 2 – 3, 1.</a:t>
          </a:r>
        </a:p>
      </dsp:txBody>
      <dsp:txXfrm>
        <a:off x="837512" y="2722601"/>
        <a:ext cx="9678087" cy="725119"/>
      </dsp:txXfrm>
    </dsp:sp>
    <dsp:sp modelId="{34D6FC57-35FE-4F59-92A0-BAE08049C5F5}">
      <dsp:nvSpPr>
        <dsp:cNvPr id="0" name=""/>
        <dsp:cNvSpPr/>
      </dsp:nvSpPr>
      <dsp:spPr>
        <a:xfrm>
          <a:off x="0" y="3629000"/>
          <a:ext cx="10515600" cy="725119"/>
        </a:xfrm>
        <a:prstGeom prst="roundRect">
          <a:avLst>
            <a:gd name="adj" fmla="val 10000"/>
          </a:avLst>
        </a:prstGeom>
        <a:solidFill>
          <a:srgbClr val="95C11F"/>
        </a:solidFill>
        <a:ln>
          <a:noFill/>
        </a:ln>
        <a:effectLst/>
      </dsp:spPr>
      <dsp:style>
        <a:lnRef idx="0">
          <a:scrgbClr r="0" g="0" b="0"/>
        </a:lnRef>
        <a:fillRef idx="1">
          <a:scrgbClr r="0" g="0" b="0"/>
        </a:fillRef>
        <a:effectRef idx="0">
          <a:scrgbClr r="0" g="0" b="0"/>
        </a:effectRef>
        <a:fontRef idx="minor"/>
      </dsp:style>
    </dsp:sp>
    <dsp:sp modelId="{1C6360DC-04C4-4D16-82F1-097E095466FA}">
      <dsp:nvSpPr>
        <dsp:cNvPr id="0" name=""/>
        <dsp:cNvSpPr/>
      </dsp:nvSpPr>
      <dsp:spPr>
        <a:xfrm>
          <a:off x="219348" y="3792152"/>
          <a:ext cx="398815" cy="398815"/>
        </a:xfrm>
        <a:prstGeom prst="rect">
          <a:avLst/>
        </a:prstGeom>
        <a:blipFill>
          <a:blip xmlns:r="http://schemas.openxmlformats.org/officeDocument/2006/relationships"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rcRect/>
          <a:stretch>
            <a:fillRect/>
          </a:stretch>
        </a:blipFill>
        <a:ln w="12700" cap="flat" cmpd="sng" algn="ctr">
          <a:solidFill>
            <a:schemeClr val="lt1">
              <a:alpha val="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88A33A7E-6E0C-48F1-8D7A-88E9107767B6}">
      <dsp:nvSpPr>
        <dsp:cNvPr id="0" name=""/>
        <dsp:cNvSpPr/>
      </dsp:nvSpPr>
      <dsp:spPr>
        <a:xfrm>
          <a:off x="837512" y="3629000"/>
          <a:ext cx="9678087" cy="72511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742" tIns="76742" rIns="76742" bIns="76742" numCol="1" spcCol="1270" anchor="ctr" anchorCtr="0">
          <a:noAutofit/>
        </a:bodyPr>
        <a:lstStyle/>
        <a:p>
          <a:pPr marL="0" lvl="0" indent="0" algn="l" defTabSz="800100">
            <a:lnSpc>
              <a:spcPct val="100000"/>
            </a:lnSpc>
            <a:spcBef>
              <a:spcPct val="0"/>
            </a:spcBef>
            <a:spcAft>
              <a:spcPct val="35000"/>
            </a:spcAft>
            <a:buNone/>
          </a:pPr>
          <a:r>
            <a:rPr lang="en-GB" sz="1800" kern="1200" dirty="0"/>
            <a:t>Identified White working-class boys using IMD</a:t>
          </a:r>
        </a:p>
      </dsp:txBody>
      <dsp:txXfrm>
        <a:off x="837512" y="3629000"/>
        <a:ext cx="9678087" cy="725119"/>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B023348-AACC-4538-8C0D-6D525B1181D8}">
      <dsp:nvSpPr>
        <dsp:cNvPr id="0" name=""/>
        <dsp:cNvSpPr/>
      </dsp:nvSpPr>
      <dsp:spPr>
        <a:xfrm>
          <a:off x="0" y="3404"/>
          <a:ext cx="10515600" cy="725119"/>
        </a:xfrm>
        <a:prstGeom prst="roundRect">
          <a:avLst>
            <a:gd name="adj" fmla="val 10000"/>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A2954B15-15DE-4D2F-B55E-2103B2F8C94B}">
      <dsp:nvSpPr>
        <dsp:cNvPr id="0" name=""/>
        <dsp:cNvSpPr/>
      </dsp:nvSpPr>
      <dsp:spPr>
        <a:xfrm>
          <a:off x="219348" y="166556"/>
          <a:ext cx="398815" cy="398815"/>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0F86AEB6-8766-4F89-915E-7524959109EA}">
      <dsp:nvSpPr>
        <dsp:cNvPr id="0" name=""/>
        <dsp:cNvSpPr/>
      </dsp:nvSpPr>
      <dsp:spPr>
        <a:xfrm>
          <a:off x="837512" y="3404"/>
          <a:ext cx="9678087" cy="72511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742" tIns="76742" rIns="76742" bIns="76742" numCol="1" spcCol="1270" anchor="ctr" anchorCtr="0">
          <a:noAutofit/>
        </a:bodyPr>
        <a:lstStyle/>
        <a:p>
          <a:pPr marL="0" lvl="0" indent="0" algn="l" defTabSz="844550">
            <a:lnSpc>
              <a:spcPct val="100000"/>
            </a:lnSpc>
            <a:spcBef>
              <a:spcPct val="0"/>
            </a:spcBef>
            <a:spcAft>
              <a:spcPct val="35000"/>
            </a:spcAft>
            <a:buNone/>
          </a:pPr>
          <a:r>
            <a:rPr lang="en-GB" sz="1900" kern="1200" noProof="0" dirty="0"/>
            <a:t>Bespoke</a:t>
          </a:r>
          <a:r>
            <a:rPr lang="en-US" sz="1900" kern="1200" dirty="0"/>
            <a:t> </a:t>
          </a:r>
          <a:r>
            <a:rPr lang="en-GB" sz="1900" kern="1200" noProof="0" dirty="0"/>
            <a:t>programme</a:t>
          </a:r>
          <a:r>
            <a:rPr lang="en-US" sz="1900" kern="1200" dirty="0"/>
            <a:t> designed to support White working-class boys </a:t>
          </a:r>
        </a:p>
      </dsp:txBody>
      <dsp:txXfrm>
        <a:off x="837512" y="3404"/>
        <a:ext cx="9678087" cy="725119"/>
      </dsp:txXfrm>
    </dsp:sp>
    <dsp:sp modelId="{58E7E2B5-AB5B-44EA-8007-CAA1DFA71271}">
      <dsp:nvSpPr>
        <dsp:cNvPr id="0" name=""/>
        <dsp:cNvSpPr/>
      </dsp:nvSpPr>
      <dsp:spPr>
        <a:xfrm>
          <a:off x="0" y="909803"/>
          <a:ext cx="10515600" cy="725119"/>
        </a:xfrm>
        <a:prstGeom prst="roundRect">
          <a:avLst>
            <a:gd name="adj" fmla="val 10000"/>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7C25C810-4940-470A-A42B-2C314573DF9C}">
      <dsp:nvSpPr>
        <dsp:cNvPr id="0" name=""/>
        <dsp:cNvSpPr/>
      </dsp:nvSpPr>
      <dsp:spPr>
        <a:xfrm>
          <a:off x="219348" y="1072955"/>
          <a:ext cx="398815" cy="398815"/>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rcRect/>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CEFE563A-1FC2-4C04-BCB2-4F41F7AEC3A0}">
      <dsp:nvSpPr>
        <dsp:cNvPr id="0" name=""/>
        <dsp:cNvSpPr/>
      </dsp:nvSpPr>
      <dsp:spPr>
        <a:xfrm>
          <a:off x="837512" y="909803"/>
          <a:ext cx="9678087" cy="72511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742" tIns="76742" rIns="76742" bIns="76742" numCol="1" spcCol="1270" anchor="ctr" anchorCtr="0">
          <a:noAutofit/>
        </a:bodyPr>
        <a:lstStyle/>
        <a:p>
          <a:pPr marL="0" lvl="0" indent="0" algn="l" defTabSz="844550">
            <a:lnSpc>
              <a:spcPct val="100000"/>
            </a:lnSpc>
            <a:spcBef>
              <a:spcPct val="0"/>
            </a:spcBef>
            <a:spcAft>
              <a:spcPct val="35000"/>
            </a:spcAft>
            <a:buNone/>
          </a:pPr>
          <a:r>
            <a:rPr lang="en-US" sz="1900" kern="1200" dirty="0"/>
            <a:t>Strategically targeted – schools with high numbers </a:t>
          </a:r>
          <a:r>
            <a:rPr lang="en-GB" sz="1900" kern="1200" dirty="0"/>
            <a:t>eligible boys were invited</a:t>
          </a:r>
          <a:endParaRPr lang="en-GB" sz="1900" kern="1200" noProof="0" dirty="0"/>
        </a:p>
      </dsp:txBody>
      <dsp:txXfrm>
        <a:off x="837512" y="909803"/>
        <a:ext cx="9678087" cy="725119"/>
      </dsp:txXfrm>
    </dsp:sp>
    <dsp:sp modelId="{3DE6971F-3943-4DF1-B13B-A6E0890E6D09}">
      <dsp:nvSpPr>
        <dsp:cNvPr id="0" name=""/>
        <dsp:cNvSpPr/>
      </dsp:nvSpPr>
      <dsp:spPr>
        <a:xfrm>
          <a:off x="0" y="1816202"/>
          <a:ext cx="10515600" cy="725119"/>
        </a:xfrm>
        <a:prstGeom prst="roundRect">
          <a:avLst>
            <a:gd name="adj" fmla="val 10000"/>
          </a:avLst>
        </a:prstGeom>
        <a:solidFill>
          <a:schemeClr val="accent4">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0AC7ED1F-D997-46E7-BCF8-2193B1074D02}">
      <dsp:nvSpPr>
        <dsp:cNvPr id="0" name=""/>
        <dsp:cNvSpPr/>
      </dsp:nvSpPr>
      <dsp:spPr>
        <a:xfrm>
          <a:off x="219348" y="1979354"/>
          <a:ext cx="398815" cy="398815"/>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rcRect/>
          <a:stretch>
            <a:fillRect/>
          </a:stretch>
        </a:blipFill>
        <a:ln w="12700" cap="flat" cmpd="sng" algn="ctr">
          <a:solidFill>
            <a:schemeClr val="lt1">
              <a:alpha val="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F563BE26-7D0C-44AC-9507-712489FFD75E}">
      <dsp:nvSpPr>
        <dsp:cNvPr id="0" name=""/>
        <dsp:cNvSpPr/>
      </dsp:nvSpPr>
      <dsp:spPr>
        <a:xfrm>
          <a:off x="837512" y="1816202"/>
          <a:ext cx="9678087" cy="72511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742" tIns="76742" rIns="76742" bIns="76742" numCol="1" spcCol="1270" anchor="ctr" anchorCtr="0">
          <a:noAutofit/>
        </a:bodyPr>
        <a:lstStyle/>
        <a:p>
          <a:pPr marL="0" lvl="0" indent="0" algn="l" defTabSz="844550">
            <a:lnSpc>
              <a:spcPct val="100000"/>
            </a:lnSpc>
            <a:spcBef>
              <a:spcPct val="0"/>
            </a:spcBef>
            <a:spcAft>
              <a:spcPct val="35000"/>
            </a:spcAft>
            <a:buNone/>
          </a:pPr>
          <a:r>
            <a:rPr lang="en-US" sz="1900" kern="1200" dirty="0"/>
            <a:t>Based on trends identified through the 21/22 Learner Survey</a:t>
          </a:r>
        </a:p>
      </dsp:txBody>
      <dsp:txXfrm>
        <a:off x="837512" y="1816202"/>
        <a:ext cx="9678087" cy="725119"/>
      </dsp:txXfrm>
    </dsp:sp>
    <dsp:sp modelId="{07E7F5EB-E4EE-4198-8D68-7E8CD8CB6386}">
      <dsp:nvSpPr>
        <dsp:cNvPr id="0" name=""/>
        <dsp:cNvSpPr/>
      </dsp:nvSpPr>
      <dsp:spPr>
        <a:xfrm>
          <a:off x="0" y="2722601"/>
          <a:ext cx="10515600" cy="725119"/>
        </a:xfrm>
        <a:prstGeom prst="roundRect">
          <a:avLst>
            <a:gd name="adj" fmla="val 10000"/>
          </a:avLst>
        </a:prstGeom>
        <a:solidFill>
          <a:schemeClr val="accent5">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2B5C7885-F04D-4BF5-881D-5BA542CE046D}">
      <dsp:nvSpPr>
        <dsp:cNvPr id="0" name=""/>
        <dsp:cNvSpPr/>
      </dsp:nvSpPr>
      <dsp:spPr>
        <a:xfrm>
          <a:off x="219348" y="2885753"/>
          <a:ext cx="398815" cy="398815"/>
        </a:xfrm>
        <a:prstGeom prst="rect">
          <a:avLst/>
        </a:prstGeom>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rcRect/>
          <a:stretch>
            <a:fillRect/>
          </a:stretch>
        </a:blipFill>
        <a:ln w="12700" cap="flat" cmpd="sng" algn="ctr">
          <a:solidFill>
            <a:schemeClr val="lt1">
              <a:alpha val="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6B9F2DB7-57FF-4509-BCF8-09EDD737D643}">
      <dsp:nvSpPr>
        <dsp:cNvPr id="0" name=""/>
        <dsp:cNvSpPr/>
      </dsp:nvSpPr>
      <dsp:spPr>
        <a:xfrm>
          <a:off x="837512" y="2722601"/>
          <a:ext cx="9678087" cy="72511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742" tIns="76742" rIns="76742" bIns="76742" numCol="1" spcCol="1270" anchor="ctr" anchorCtr="0">
          <a:noAutofit/>
        </a:bodyPr>
        <a:lstStyle/>
        <a:p>
          <a:pPr marL="0" lvl="0" indent="0" algn="l" defTabSz="844550">
            <a:lnSpc>
              <a:spcPct val="100000"/>
            </a:lnSpc>
            <a:spcBef>
              <a:spcPct val="0"/>
            </a:spcBef>
            <a:spcAft>
              <a:spcPct val="35000"/>
            </a:spcAft>
            <a:buNone/>
          </a:pPr>
          <a:r>
            <a:rPr lang="en-GB" sz="1900" kern="1200" dirty="0"/>
            <a:t>Ran in 22/23 across 2 </a:t>
          </a:r>
          <a:r>
            <a:rPr lang="en-GB" sz="1900" kern="1200"/>
            <a:t>HeppSY centres</a:t>
          </a:r>
          <a:endParaRPr lang="en-GB" sz="1900" kern="1200" dirty="0"/>
        </a:p>
      </dsp:txBody>
      <dsp:txXfrm>
        <a:off x="837512" y="2722601"/>
        <a:ext cx="9678087" cy="725119"/>
      </dsp:txXfrm>
    </dsp:sp>
    <dsp:sp modelId="{34D6FC57-35FE-4F59-92A0-BAE08049C5F5}">
      <dsp:nvSpPr>
        <dsp:cNvPr id="0" name=""/>
        <dsp:cNvSpPr/>
      </dsp:nvSpPr>
      <dsp:spPr>
        <a:xfrm>
          <a:off x="0" y="3629000"/>
          <a:ext cx="10515600" cy="725119"/>
        </a:xfrm>
        <a:prstGeom prst="roundRect">
          <a:avLst>
            <a:gd name="adj" fmla="val 10000"/>
          </a:avLst>
        </a:prstGeom>
        <a:solidFill>
          <a:srgbClr val="95C11F"/>
        </a:solidFill>
        <a:ln>
          <a:noFill/>
        </a:ln>
        <a:effectLst/>
      </dsp:spPr>
      <dsp:style>
        <a:lnRef idx="0">
          <a:scrgbClr r="0" g="0" b="0"/>
        </a:lnRef>
        <a:fillRef idx="1">
          <a:scrgbClr r="0" g="0" b="0"/>
        </a:fillRef>
        <a:effectRef idx="0">
          <a:scrgbClr r="0" g="0" b="0"/>
        </a:effectRef>
        <a:fontRef idx="minor"/>
      </dsp:style>
    </dsp:sp>
    <dsp:sp modelId="{1C6360DC-04C4-4D16-82F1-097E095466FA}">
      <dsp:nvSpPr>
        <dsp:cNvPr id="0" name=""/>
        <dsp:cNvSpPr/>
      </dsp:nvSpPr>
      <dsp:spPr>
        <a:xfrm>
          <a:off x="219348" y="3792152"/>
          <a:ext cx="398815" cy="398815"/>
        </a:xfrm>
        <a:prstGeom prst="rect">
          <a:avLst/>
        </a:prstGeom>
        <a:blipFill>
          <a:blip xmlns:r="http://schemas.openxmlformats.org/officeDocument/2006/relationships"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rcRect/>
          <a:stretch>
            <a:fillRect/>
          </a:stretch>
        </a:blipFill>
        <a:ln w="12700" cap="flat" cmpd="sng" algn="ctr">
          <a:solidFill>
            <a:schemeClr val="lt1">
              <a:alpha val="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88A33A7E-6E0C-48F1-8D7A-88E9107767B6}">
      <dsp:nvSpPr>
        <dsp:cNvPr id="0" name=""/>
        <dsp:cNvSpPr/>
      </dsp:nvSpPr>
      <dsp:spPr>
        <a:xfrm>
          <a:off x="837512" y="3629000"/>
          <a:ext cx="9678087" cy="72511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742" tIns="76742" rIns="76742" bIns="76742" numCol="1" spcCol="1270" anchor="ctr" anchorCtr="0">
          <a:noAutofit/>
        </a:bodyPr>
        <a:lstStyle/>
        <a:p>
          <a:pPr marL="0" lvl="0" indent="0" algn="l" defTabSz="844550">
            <a:lnSpc>
              <a:spcPct val="100000"/>
            </a:lnSpc>
            <a:spcBef>
              <a:spcPct val="0"/>
            </a:spcBef>
            <a:spcAft>
              <a:spcPct val="35000"/>
            </a:spcAft>
            <a:buNone/>
          </a:pPr>
          <a:r>
            <a:rPr lang="en-GB" sz="1900" kern="1200" dirty="0"/>
            <a:t>Identified White working-class boys using FSM eligibility and UCP status</a:t>
          </a:r>
        </a:p>
      </dsp:txBody>
      <dsp:txXfrm>
        <a:off x="837512" y="3629000"/>
        <a:ext cx="9678087" cy="725119"/>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B023348-AACC-4538-8C0D-6D525B1181D8}">
      <dsp:nvSpPr>
        <dsp:cNvPr id="0" name=""/>
        <dsp:cNvSpPr/>
      </dsp:nvSpPr>
      <dsp:spPr>
        <a:xfrm>
          <a:off x="0" y="1808"/>
          <a:ext cx="5257800" cy="916611"/>
        </a:xfrm>
        <a:prstGeom prst="roundRect">
          <a:avLst>
            <a:gd name="adj" fmla="val 10000"/>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A2954B15-15DE-4D2F-B55E-2103B2F8C94B}">
      <dsp:nvSpPr>
        <dsp:cNvPr id="0" name=""/>
        <dsp:cNvSpPr/>
      </dsp:nvSpPr>
      <dsp:spPr>
        <a:xfrm>
          <a:off x="277275" y="208046"/>
          <a:ext cx="504136" cy="504136"/>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0F86AEB6-8766-4F89-915E-7524959109EA}">
      <dsp:nvSpPr>
        <dsp:cNvPr id="0" name=""/>
        <dsp:cNvSpPr/>
      </dsp:nvSpPr>
      <dsp:spPr>
        <a:xfrm>
          <a:off x="1058686" y="1808"/>
          <a:ext cx="4199113" cy="91661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7008" tIns="97008" rIns="97008" bIns="97008" numCol="1" spcCol="1270" anchor="ctr" anchorCtr="0">
          <a:noAutofit/>
        </a:bodyPr>
        <a:lstStyle/>
        <a:p>
          <a:pPr marL="0" lvl="0" indent="0" algn="l" defTabSz="666750">
            <a:lnSpc>
              <a:spcPct val="100000"/>
            </a:lnSpc>
            <a:spcBef>
              <a:spcPct val="0"/>
            </a:spcBef>
            <a:spcAft>
              <a:spcPct val="35000"/>
            </a:spcAft>
            <a:buNone/>
          </a:pPr>
          <a:r>
            <a:rPr lang="en-US" sz="1500" kern="1200" dirty="0"/>
            <a:t>The term “working-class” is outdated and difficult to define</a:t>
          </a:r>
        </a:p>
      </dsp:txBody>
      <dsp:txXfrm>
        <a:off x="1058686" y="1808"/>
        <a:ext cx="4199113" cy="916611"/>
      </dsp:txXfrm>
    </dsp:sp>
    <dsp:sp modelId="{58E7E2B5-AB5B-44EA-8007-CAA1DFA71271}">
      <dsp:nvSpPr>
        <dsp:cNvPr id="0" name=""/>
        <dsp:cNvSpPr/>
      </dsp:nvSpPr>
      <dsp:spPr>
        <a:xfrm>
          <a:off x="0" y="1147573"/>
          <a:ext cx="5257800" cy="916611"/>
        </a:xfrm>
        <a:prstGeom prst="roundRect">
          <a:avLst>
            <a:gd name="adj" fmla="val 10000"/>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7C25C810-4940-470A-A42B-2C314573DF9C}">
      <dsp:nvSpPr>
        <dsp:cNvPr id="0" name=""/>
        <dsp:cNvSpPr/>
      </dsp:nvSpPr>
      <dsp:spPr>
        <a:xfrm>
          <a:off x="277275" y="1353811"/>
          <a:ext cx="504136" cy="504136"/>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rcRect/>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CEFE563A-1FC2-4C04-BCB2-4F41F7AEC3A0}">
      <dsp:nvSpPr>
        <dsp:cNvPr id="0" name=""/>
        <dsp:cNvSpPr/>
      </dsp:nvSpPr>
      <dsp:spPr>
        <a:xfrm>
          <a:off x="1058686" y="1147573"/>
          <a:ext cx="4199113" cy="91661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7008" tIns="97008" rIns="97008" bIns="97008" numCol="1" spcCol="1270" anchor="ctr" anchorCtr="0">
          <a:noAutofit/>
        </a:bodyPr>
        <a:lstStyle/>
        <a:p>
          <a:pPr marL="0" lvl="0" indent="0" algn="l" defTabSz="666750">
            <a:lnSpc>
              <a:spcPct val="100000"/>
            </a:lnSpc>
            <a:spcBef>
              <a:spcPct val="0"/>
            </a:spcBef>
            <a:spcAft>
              <a:spcPct val="35000"/>
            </a:spcAft>
            <a:buNone/>
          </a:pPr>
          <a:r>
            <a:rPr lang="en-GB" sz="1500" kern="1200" dirty="0"/>
            <a:t>Our definitions are inconsistent and may not always capture the students we’re trying to reach</a:t>
          </a:r>
          <a:endParaRPr lang="en-US" sz="1500" kern="1200" dirty="0"/>
        </a:p>
      </dsp:txBody>
      <dsp:txXfrm>
        <a:off x="1058686" y="1147573"/>
        <a:ext cx="4199113" cy="916611"/>
      </dsp:txXfrm>
    </dsp:sp>
    <dsp:sp modelId="{131669AF-CE7F-40AC-97DD-E0A9E53BF433}">
      <dsp:nvSpPr>
        <dsp:cNvPr id="0" name=""/>
        <dsp:cNvSpPr/>
      </dsp:nvSpPr>
      <dsp:spPr>
        <a:xfrm>
          <a:off x="0" y="2293732"/>
          <a:ext cx="5257800" cy="916611"/>
        </a:xfrm>
        <a:prstGeom prst="roundRect">
          <a:avLst>
            <a:gd name="adj" fmla="val 10000"/>
          </a:avLst>
        </a:prstGeom>
        <a:solidFill>
          <a:schemeClr val="accent4">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96AACE88-3172-4119-8631-5E8B4D6403BC}">
      <dsp:nvSpPr>
        <dsp:cNvPr id="0" name=""/>
        <dsp:cNvSpPr/>
      </dsp:nvSpPr>
      <dsp:spPr>
        <a:xfrm>
          <a:off x="277275" y="2499576"/>
          <a:ext cx="504136" cy="504136"/>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rcRect/>
          <a:stretch>
            <a:fillRect/>
          </a:stretch>
        </a:blipFill>
        <a:ln w="12700" cap="flat" cmpd="sng" algn="ctr">
          <a:solidFill>
            <a:schemeClr val="lt1">
              <a:alpha val="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07A5390F-8F55-4391-821B-9C3F15A4F79F}">
      <dsp:nvSpPr>
        <dsp:cNvPr id="0" name=""/>
        <dsp:cNvSpPr/>
      </dsp:nvSpPr>
      <dsp:spPr>
        <a:xfrm>
          <a:off x="1058686" y="2293338"/>
          <a:ext cx="4199113" cy="91661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7008" tIns="97008" rIns="97008" bIns="97008" numCol="1" spcCol="1270" anchor="ctr" anchorCtr="0">
          <a:noAutofit/>
        </a:bodyPr>
        <a:lstStyle/>
        <a:p>
          <a:pPr marL="0" lvl="0" indent="0" algn="l" defTabSz="666750">
            <a:lnSpc>
              <a:spcPct val="100000"/>
            </a:lnSpc>
            <a:spcBef>
              <a:spcPct val="0"/>
            </a:spcBef>
            <a:spcAft>
              <a:spcPct val="35000"/>
            </a:spcAft>
            <a:buNone/>
          </a:pPr>
          <a:r>
            <a:rPr lang="en-GB" sz="1500" kern="1200" dirty="0"/>
            <a:t>Different proxy measures yield different sample sizes and different results from the same dataset</a:t>
          </a:r>
        </a:p>
      </dsp:txBody>
      <dsp:txXfrm>
        <a:off x="1058686" y="2293338"/>
        <a:ext cx="4199113" cy="916611"/>
      </dsp:txXfrm>
    </dsp:sp>
    <dsp:sp modelId="{B094FEC7-C814-4E1E-860E-1499937AD3CC}">
      <dsp:nvSpPr>
        <dsp:cNvPr id="0" name=""/>
        <dsp:cNvSpPr/>
      </dsp:nvSpPr>
      <dsp:spPr>
        <a:xfrm>
          <a:off x="0" y="3439103"/>
          <a:ext cx="5257800" cy="916611"/>
        </a:xfrm>
        <a:prstGeom prst="roundRect">
          <a:avLst>
            <a:gd name="adj" fmla="val 10000"/>
          </a:avLst>
        </a:prstGeom>
        <a:solidFill>
          <a:schemeClr val="accent5">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AFABEE42-E4AF-413F-82A5-28531D23F553}">
      <dsp:nvSpPr>
        <dsp:cNvPr id="0" name=""/>
        <dsp:cNvSpPr/>
      </dsp:nvSpPr>
      <dsp:spPr>
        <a:xfrm>
          <a:off x="277275" y="3645341"/>
          <a:ext cx="504136" cy="504136"/>
        </a:xfrm>
        <a:prstGeom prst="rect">
          <a:avLst/>
        </a:prstGeom>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rcRect/>
          <a:stretch>
            <a:fillRect/>
          </a:stretch>
        </a:blipFill>
        <a:ln w="12700" cap="flat" cmpd="sng" algn="ctr">
          <a:solidFill>
            <a:schemeClr val="lt1">
              <a:alpha val="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1A421920-8036-4CC7-8261-662D1E5B7833}">
      <dsp:nvSpPr>
        <dsp:cNvPr id="0" name=""/>
        <dsp:cNvSpPr/>
      </dsp:nvSpPr>
      <dsp:spPr>
        <a:xfrm>
          <a:off x="1058686" y="3439103"/>
          <a:ext cx="4199113" cy="91661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7008" tIns="97008" rIns="97008" bIns="97008" numCol="1" spcCol="1270" anchor="ctr" anchorCtr="0">
          <a:noAutofit/>
        </a:bodyPr>
        <a:lstStyle/>
        <a:p>
          <a:pPr marL="0" lvl="0" indent="0" algn="l" defTabSz="666750">
            <a:lnSpc>
              <a:spcPct val="100000"/>
            </a:lnSpc>
            <a:spcBef>
              <a:spcPct val="0"/>
            </a:spcBef>
            <a:spcAft>
              <a:spcPct val="35000"/>
            </a:spcAft>
            <a:buNone/>
          </a:pPr>
          <a:r>
            <a:rPr lang="en-GB" sz="1500" kern="1200" dirty="0"/>
            <a:t>Use more than one proxy to capture wider group of “working-class” boys</a:t>
          </a:r>
        </a:p>
      </dsp:txBody>
      <dsp:txXfrm>
        <a:off x="1058686" y="3439103"/>
        <a:ext cx="4199113" cy="916611"/>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B023348-AACC-4538-8C0D-6D525B1181D8}">
      <dsp:nvSpPr>
        <dsp:cNvPr id="0" name=""/>
        <dsp:cNvSpPr/>
      </dsp:nvSpPr>
      <dsp:spPr>
        <a:xfrm>
          <a:off x="0" y="531"/>
          <a:ext cx="10515600" cy="1244702"/>
        </a:xfrm>
        <a:prstGeom prst="roundRect">
          <a:avLst>
            <a:gd name="adj" fmla="val 10000"/>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A2954B15-15DE-4D2F-B55E-2103B2F8C94B}">
      <dsp:nvSpPr>
        <dsp:cNvPr id="0" name=""/>
        <dsp:cNvSpPr/>
      </dsp:nvSpPr>
      <dsp:spPr>
        <a:xfrm>
          <a:off x="376522" y="280590"/>
          <a:ext cx="684586" cy="684586"/>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0F86AEB6-8766-4F89-915E-7524959109EA}">
      <dsp:nvSpPr>
        <dsp:cNvPr id="0" name=""/>
        <dsp:cNvSpPr/>
      </dsp:nvSpPr>
      <dsp:spPr>
        <a:xfrm>
          <a:off x="1437631" y="531"/>
          <a:ext cx="9077968" cy="124470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1731" tIns="131731" rIns="131731" bIns="131731" numCol="1" spcCol="1270" anchor="ctr" anchorCtr="0">
          <a:noAutofit/>
        </a:bodyPr>
        <a:lstStyle/>
        <a:p>
          <a:pPr marL="0" lvl="0" indent="0" algn="l" defTabSz="1111250">
            <a:lnSpc>
              <a:spcPct val="100000"/>
            </a:lnSpc>
            <a:spcBef>
              <a:spcPct val="0"/>
            </a:spcBef>
            <a:spcAft>
              <a:spcPct val="35000"/>
            </a:spcAft>
            <a:buNone/>
          </a:pPr>
          <a:r>
            <a:rPr lang="en-US" sz="2500" kern="1200" dirty="0"/>
            <a:t>Do you think we need a standard definition of “working-class”? How do we use these definitions in practice?</a:t>
          </a:r>
        </a:p>
      </dsp:txBody>
      <dsp:txXfrm>
        <a:off x="1437631" y="531"/>
        <a:ext cx="9077968" cy="1244702"/>
      </dsp:txXfrm>
    </dsp:sp>
    <dsp:sp modelId="{58E7E2B5-AB5B-44EA-8007-CAA1DFA71271}">
      <dsp:nvSpPr>
        <dsp:cNvPr id="0" name=""/>
        <dsp:cNvSpPr/>
      </dsp:nvSpPr>
      <dsp:spPr>
        <a:xfrm>
          <a:off x="0" y="1556410"/>
          <a:ext cx="10515600" cy="1244702"/>
        </a:xfrm>
        <a:prstGeom prst="roundRect">
          <a:avLst>
            <a:gd name="adj" fmla="val 10000"/>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7C25C810-4940-470A-A42B-2C314573DF9C}">
      <dsp:nvSpPr>
        <dsp:cNvPr id="0" name=""/>
        <dsp:cNvSpPr/>
      </dsp:nvSpPr>
      <dsp:spPr>
        <a:xfrm>
          <a:off x="376522" y="1836468"/>
          <a:ext cx="684586" cy="684586"/>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rcRect/>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CEFE563A-1FC2-4C04-BCB2-4F41F7AEC3A0}">
      <dsp:nvSpPr>
        <dsp:cNvPr id="0" name=""/>
        <dsp:cNvSpPr/>
      </dsp:nvSpPr>
      <dsp:spPr>
        <a:xfrm>
          <a:off x="1437631" y="1556410"/>
          <a:ext cx="9077968" cy="124470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1731" tIns="131731" rIns="131731" bIns="131731" numCol="1" spcCol="1270" anchor="ctr" anchorCtr="0">
          <a:noAutofit/>
        </a:bodyPr>
        <a:lstStyle/>
        <a:p>
          <a:pPr marL="0" lvl="0" indent="0" algn="l" defTabSz="1111250">
            <a:lnSpc>
              <a:spcPct val="100000"/>
            </a:lnSpc>
            <a:spcBef>
              <a:spcPct val="0"/>
            </a:spcBef>
            <a:spcAft>
              <a:spcPct val="35000"/>
            </a:spcAft>
            <a:buNone/>
          </a:pPr>
          <a:r>
            <a:rPr lang="en-GB" sz="2500" kern="1200" dirty="0"/>
            <a:t>What are we trying to achieve when identifying “working-class” students?</a:t>
          </a:r>
          <a:endParaRPr lang="en-US" sz="2500" kern="1200" dirty="0"/>
        </a:p>
      </dsp:txBody>
      <dsp:txXfrm>
        <a:off x="1437631" y="1556410"/>
        <a:ext cx="9077968" cy="1244702"/>
      </dsp:txXfrm>
    </dsp:sp>
    <dsp:sp modelId="{6A33D7A4-9D78-4DF2-B049-57DCD96DDCF9}">
      <dsp:nvSpPr>
        <dsp:cNvPr id="0" name=""/>
        <dsp:cNvSpPr/>
      </dsp:nvSpPr>
      <dsp:spPr>
        <a:xfrm>
          <a:off x="0" y="3112289"/>
          <a:ext cx="10515600" cy="1244702"/>
        </a:xfrm>
        <a:prstGeom prst="roundRect">
          <a:avLst>
            <a:gd name="adj" fmla="val 10000"/>
          </a:avLst>
        </a:prstGeom>
        <a:solidFill>
          <a:schemeClr val="accent4">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42676564-359E-4E12-9425-4414EF576B38}">
      <dsp:nvSpPr>
        <dsp:cNvPr id="0" name=""/>
        <dsp:cNvSpPr/>
      </dsp:nvSpPr>
      <dsp:spPr>
        <a:xfrm>
          <a:off x="376522" y="3392347"/>
          <a:ext cx="684586" cy="684586"/>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rcRect/>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6FEE17F1-CE85-4DB6-8782-B56872B06E0B}">
      <dsp:nvSpPr>
        <dsp:cNvPr id="0" name=""/>
        <dsp:cNvSpPr/>
      </dsp:nvSpPr>
      <dsp:spPr>
        <a:xfrm>
          <a:off x="1437631" y="3112289"/>
          <a:ext cx="9077968" cy="124470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1731" tIns="131731" rIns="131731" bIns="131731" numCol="1" spcCol="1270" anchor="ctr" anchorCtr="0">
          <a:noAutofit/>
        </a:bodyPr>
        <a:lstStyle/>
        <a:p>
          <a:pPr marL="0" lvl="0" indent="0" algn="l" defTabSz="1111250">
            <a:lnSpc>
              <a:spcPct val="100000"/>
            </a:lnSpc>
            <a:spcBef>
              <a:spcPct val="0"/>
            </a:spcBef>
            <a:spcAft>
              <a:spcPct val="35000"/>
            </a:spcAft>
            <a:buNone/>
          </a:pPr>
          <a:r>
            <a:rPr lang="en-US" sz="2500" kern="1200" dirty="0"/>
            <a:t>How would you identify your social class? Does this fit with how we identify social class when it comes to students?</a:t>
          </a:r>
        </a:p>
      </dsp:txBody>
      <dsp:txXfrm>
        <a:off x="1437631" y="3112289"/>
        <a:ext cx="9077968" cy="1244702"/>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B023348-AACC-4538-8C0D-6D525B1181D8}">
      <dsp:nvSpPr>
        <dsp:cNvPr id="0" name=""/>
        <dsp:cNvSpPr/>
      </dsp:nvSpPr>
      <dsp:spPr>
        <a:xfrm>
          <a:off x="0" y="1525133"/>
          <a:ext cx="10515600" cy="1307257"/>
        </a:xfrm>
        <a:prstGeom prst="roundRect">
          <a:avLst>
            <a:gd name="adj" fmla="val 10000"/>
          </a:avLst>
        </a:prstGeom>
        <a:solidFill>
          <a:schemeClr val="accent5"/>
        </a:solidFill>
        <a:ln>
          <a:noFill/>
        </a:ln>
        <a:effectLst/>
      </dsp:spPr>
      <dsp:style>
        <a:lnRef idx="0">
          <a:scrgbClr r="0" g="0" b="0"/>
        </a:lnRef>
        <a:fillRef idx="1">
          <a:scrgbClr r="0" g="0" b="0"/>
        </a:fillRef>
        <a:effectRef idx="0">
          <a:scrgbClr r="0" g="0" b="0"/>
        </a:effectRef>
        <a:fontRef idx="minor"/>
      </dsp:style>
    </dsp:sp>
    <dsp:sp modelId="{A2954B15-15DE-4D2F-B55E-2103B2F8C94B}">
      <dsp:nvSpPr>
        <dsp:cNvPr id="0" name=""/>
        <dsp:cNvSpPr/>
      </dsp:nvSpPr>
      <dsp:spPr>
        <a:xfrm>
          <a:off x="395445" y="1819266"/>
          <a:ext cx="718991" cy="718991"/>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0F86AEB6-8766-4F89-915E-7524959109EA}">
      <dsp:nvSpPr>
        <dsp:cNvPr id="0" name=""/>
        <dsp:cNvSpPr/>
      </dsp:nvSpPr>
      <dsp:spPr>
        <a:xfrm>
          <a:off x="1509882" y="1525133"/>
          <a:ext cx="9005717" cy="130725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8351" tIns="138351" rIns="138351" bIns="138351" numCol="1" spcCol="1270" anchor="ctr" anchorCtr="0">
          <a:noAutofit/>
        </a:bodyPr>
        <a:lstStyle/>
        <a:p>
          <a:pPr marL="0" lvl="0" indent="0" algn="l" defTabSz="1111250">
            <a:lnSpc>
              <a:spcPct val="100000"/>
            </a:lnSpc>
            <a:spcBef>
              <a:spcPct val="0"/>
            </a:spcBef>
            <a:spcAft>
              <a:spcPct val="35000"/>
            </a:spcAft>
            <a:buNone/>
          </a:pPr>
          <a:r>
            <a:rPr lang="en-US" sz="2500" kern="1200" dirty="0"/>
            <a:t>Jessica Whitby</a:t>
          </a:r>
        </a:p>
        <a:p>
          <a:pPr marL="0" lvl="0" indent="0" algn="l" defTabSz="1111250">
            <a:lnSpc>
              <a:spcPct val="100000"/>
            </a:lnSpc>
            <a:spcBef>
              <a:spcPct val="0"/>
            </a:spcBef>
            <a:spcAft>
              <a:spcPct val="35000"/>
            </a:spcAft>
            <a:buNone/>
          </a:pPr>
          <a:r>
            <a:rPr lang="en-US" sz="2500" kern="1200" dirty="0"/>
            <a:t>j.j.Whitby@shu.ac.uk</a:t>
          </a:r>
        </a:p>
      </dsp:txBody>
      <dsp:txXfrm>
        <a:off x="1509882" y="1525133"/>
        <a:ext cx="9005717" cy="1307257"/>
      </dsp:txXfrm>
    </dsp:sp>
  </dsp:spTree>
</dsp:drawing>
</file>

<file path=ppt/diagrams/layout1.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2.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3.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4.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5.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6.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7.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8.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78296AD-8CE5-4844-AE44-9009D1A79C04}" type="datetimeFigureOut">
              <a:rPr lang="en-GB" smtClean="0"/>
              <a:t>11/09/2023</a:t>
            </a:fld>
            <a:endParaRPr lang="en-GB"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3FEC30B-2F09-4145-A92D-B7B30B28CBB2}" type="slidenum">
              <a:rPr lang="en-GB" smtClean="0"/>
              <a:t>‹#›</a:t>
            </a:fld>
            <a:endParaRPr lang="en-GB" dirty="0"/>
          </a:p>
        </p:txBody>
      </p:sp>
    </p:spTree>
    <p:extLst>
      <p:ext uri="{BB962C8B-B14F-4D97-AF65-F5344CB8AC3E}">
        <p14:creationId xmlns:p14="http://schemas.microsoft.com/office/powerpoint/2010/main" val="346090824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F3FEC30B-2F09-4145-A92D-B7B30B28CBB2}" type="slidenum">
              <a:rPr lang="en-GB" smtClean="0"/>
              <a:t>2</a:t>
            </a:fld>
            <a:endParaRPr lang="en-GB" dirty="0"/>
          </a:p>
        </p:txBody>
      </p:sp>
    </p:spTree>
    <p:extLst>
      <p:ext uri="{BB962C8B-B14F-4D97-AF65-F5344CB8AC3E}">
        <p14:creationId xmlns:p14="http://schemas.microsoft.com/office/powerpoint/2010/main" val="274066759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F3FEC30B-2F09-4145-A92D-B7B30B28CBB2}" type="slidenum">
              <a:rPr lang="en-GB" smtClean="0"/>
              <a:t>11</a:t>
            </a:fld>
            <a:endParaRPr lang="en-GB" dirty="0"/>
          </a:p>
        </p:txBody>
      </p:sp>
    </p:spTree>
    <p:extLst>
      <p:ext uri="{BB962C8B-B14F-4D97-AF65-F5344CB8AC3E}">
        <p14:creationId xmlns:p14="http://schemas.microsoft.com/office/powerpoint/2010/main" val="101051843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F3FEC30B-2F09-4145-A92D-B7B30B28CBB2}" type="slidenum">
              <a:rPr lang="en-GB" smtClean="0"/>
              <a:t>12</a:t>
            </a:fld>
            <a:endParaRPr lang="en-GB" dirty="0"/>
          </a:p>
        </p:txBody>
      </p:sp>
    </p:spTree>
    <p:extLst>
      <p:ext uri="{BB962C8B-B14F-4D97-AF65-F5344CB8AC3E}">
        <p14:creationId xmlns:p14="http://schemas.microsoft.com/office/powerpoint/2010/main" val="97268623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F3FEC30B-2F09-4145-A92D-B7B30B28CBB2}" type="slidenum">
              <a:rPr lang="en-GB" smtClean="0"/>
              <a:t>13</a:t>
            </a:fld>
            <a:endParaRPr lang="en-GB" dirty="0"/>
          </a:p>
        </p:txBody>
      </p:sp>
    </p:spTree>
    <p:extLst>
      <p:ext uri="{BB962C8B-B14F-4D97-AF65-F5344CB8AC3E}">
        <p14:creationId xmlns:p14="http://schemas.microsoft.com/office/powerpoint/2010/main" val="373263861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F3FEC30B-2F09-4145-A92D-B7B30B28CBB2}" type="slidenum">
              <a:rPr lang="en-GB" smtClean="0"/>
              <a:t>14</a:t>
            </a:fld>
            <a:endParaRPr lang="en-GB" dirty="0"/>
          </a:p>
        </p:txBody>
      </p:sp>
    </p:spTree>
    <p:extLst>
      <p:ext uri="{BB962C8B-B14F-4D97-AF65-F5344CB8AC3E}">
        <p14:creationId xmlns:p14="http://schemas.microsoft.com/office/powerpoint/2010/main" val="258284921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F3FEC30B-2F09-4145-A92D-B7B30B28CBB2}" type="slidenum">
              <a:rPr lang="en-GB" smtClean="0"/>
              <a:t>15</a:t>
            </a:fld>
            <a:endParaRPr lang="en-GB" dirty="0"/>
          </a:p>
        </p:txBody>
      </p:sp>
    </p:spTree>
    <p:extLst>
      <p:ext uri="{BB962C8B-B14F-4D97-AF65-F5344CB8AC3E}">
        <p14:creationId xmlns:p14="http://schemas.microsoft.com/office/powerpoint/2010/main" val="186296815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F3FEC30B-2F09-4145-A92D-B7B30B28CBB2}" type="slidenum">
              <a:rPr lang="en-GB" smtClean="0"/>
              <a:t>16</a:t>
            </a:fld>
            <a:endParaRPr lang="en-GB" dirty="0"/>
          </a:p>
        </p:txBody>
      </p:sp>
    </p:spTree>
    <p:extLst>
      <p:ext uri="{BB962C8B-B14F-4D97-AF65-F5344CB8AC3E}">
        <p14:creationId xmlns:p14="http://schemas.microsoft.com/office/powerpoint/2010/main" val="23224515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F3FEC30B-2F09-4145-A92D-B7B30B28CBB2}" type="slidenum">
              <a:rPr lang="en-GB" smtClean="0"/>
              <a:t>17</a:t>
            </a:fld>
            <a:endParaRPr lang="en-GB" dirty="0"/>
          </a:p>
        </p:txBody>
      </p:sp>
    </p:spTree>
    <p:extLst>
      <p:ext uri="{BB962C8B-B14F-4D97-AF65-F5344CB8AC3E}">
        <p14:creationId xmlns:p14="http://schemas.microsoft.com/office/powerpoint/2010/main" val="265375501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F3FEC30B-2F09-4145-A92D-B7B30B28CBB2}" type="slidenum">
              <a:rPr lang="en-GB" smtClean="0"/>
              <a:t>18</a:t>
            </a:fld>
            <a:endParaRPr lang="en-GB" dirty="0"/>
          </a:p>
        </p:txBody>
      </p:sp>
    </p:spTree>
    <p:extLst>
      <p:ext uri="{BB962C8B-B14F-4D97-AF65-F5344CB8AC3E}">
        <p14:creationId xmlns:p14="http://schemas.microsoft.com/office/powerpoint/2010/main" val="323844697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F3FEC30B-2F09-4145-A92D-B7B30B28CBB2}" type="slidenum">
              <a:rPr lang="en-GB" smtClean="0"/>
              <a:t>19</a:t>
            </a:fld>
            <a:endParaRPr lang="en-GB" dirty="0"/>
          </a:p>
        </p:txBody>
      </p:sp>
    </p:spTree>
    <p:extLst>
      <p:ext uri="{BB962C8B-B14F-4D97-AF65-F5344CB8AC3E}">
        <p14:creationId xmlns:p14="http://schemas.microsoft.com/office/powerpoint/2010/main" val="3167560585"/>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F3FEC30B-2F09-4145-A92D-B7B30B28CBB2}" type="slidenum">
              <a:rPr lang="en-GB" smtClean="0"/>
              <a:t>20</a:t>
            </a:fld>
            <a:endParaRPr lang="en-GB" dirty="0"/>
          </a:p>
        </p:txBody>
      </p:sp>
    </p:spTree>
    <p:extLst>
      <p:ext uri="{BB962C8B-B14F-4D97-AF65-F5344CB8AC3E}">
        <p14:creationId xmlns:p14="http://schemas.microsoft.com/office/powerpoint/2010/main" val="334658658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F3FEC30B-2F09-4145-A92D-B7B30B28CBB2}" type="slidenum">
              <a:rPr lang="en-GB" smtClean="0"/>
              <a:t>3</a:t>
            </a:fld>
            <a:endParaRPr lang="en-GB" dirty="0"/>
          </a:p>
        </p:txBody>
      </p:sp>
    </p:spTree>
    <p:extLst>
      <p:ext uri="{BB962C8B-B14F-4D97-AF65-F5344CB8AC3E}">
        <p14:creationId xmlns:p14="http://schemas.microsoft.com/office/powerpoint/2010/main" val="20981048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F3FEC30B-2F09-4145-A92D-B7B30B28CBB2}" type="slidenum">
              <a:rPr lang="en-GB" smtClean="0"/>
              <a:t>4</a:t>
            </a:fld>
            <a:endParaRPr lang="en-GB" dirty="0"/>
          </a:p>
        </p:txBody>
      </p:sp>
    </p:spTree>
    <p:extLst>
      <p:ext uri="{BB962C8B-B14F-4D97-AF65-F5344CB8AC3E}">
        <p14:creationId xmlns:p14="http://schemas.microsoft.com/office/powerpoint/2010/main" val="376293306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F3FEC30B-2F09-4145-A92D-B7B30B28CBB2}" type="slidenum">
              <a:rPr lang="en-GB" smtClean="0"/>
              <a:t>5</a:t>
            </a:fld>
            <a:endParaRPr lang="en-GB" dirty="0"/>
          </a:p>
        </p:txBody>
      </p:sp>
    </p:spTree>
    <p:extLst>
      <p:ext uri="{BB962C8B-B14F-4D97-AF65-F5344CB8AC3E}">
        <p14:creationId xmlns:p14="http://schemas.microsoft.com/office/powerpoint/2010/main" val="74707253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F3FEC30B-2F09-4145-A92D-B7B30B28CBB2}" type="slidenum">
              <a:rPr lang="en-GB" smtClean="0"/>
              <a:t>6</a:t>
            </a:fld>
            <a:endParaRPr lang="en-GB" dirty="0"/>
          </a:p>
        </p:txBody>
      </p:sp>
    </p:spTree>
    <p:extLst>
      <p:ext uri="{BB962C8B-B14F-4D97-AF65-F5344CB8AC3E}">
        <p14:creationId xmlns:p14="http://schemas.microsoft.com/office/powerpoint/2010/main" val="167429464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F3FEC30B-2F09-4145-A92D-B7B30B28CBB2}" type="slidenum">
              <a:rPr lang="en-GB" smtClean="0"/>
              <a:t>7</a:t>
            </a:fld>
            <a:endParaRPr lang="en-GB" dirty="0"/>
          </a:p>
        </p:txBody>
      </p:sp>
    </p:spTree>
    <p:extLst>
      <p:ext uri="{BB962C8B-B14F-4D97-AF65-F5344CB8AC3E}">
        <p14:creationId xmlns:p14="http://schemas.microsoft.com/office/powerpoint/2010/main" val="18236337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F3FEC30B-2F09-4145-A92D-B7B30B28CBB2}" type="slidenum">
              <a:rPr lang="en-GB" smtClean="0"/>
              <a:t>8</a:t>
            </a:fld>
            <a:endParaRPr lang="en-GB" dirty="0"/>
          </a:p>
        </p:txBody>
      </p:sp>
    </p:spTree>
    <p:extLst>
      <p:ext uri="{BB962C8B-B14F-4D97-AF65-F5344CB8AC3E}">
        <p14:creationId xmlns:p14="http://schemas.microsoft.com/office/powerpoint/2010/main" val="319672799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F3FEC30B-2F09-4145-A92D-B7B30B28CBB2}" type="slidenum">
              <a:rPr lang="en-GB" smtClean="0"/>
              <a:t>9</a:t>
            </a:fld>
            <a:endParaRPr lang="en-GB" dirty="0"/>
          </a:p>
        </p:txBody>
      </p:sp>
    </p:spTree>
    <p:extLst>
      <p:ext uri="{BB962C8B-B14F-4D97-AF65-F5344CB8AC3E}">
        <p14:creationId xmlns:p14="http://schemas.microsoft.com/office/powerpoint/2010/main" val="211363072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F3FEC30B-2F09-4145-A92D-B7B30B28CBB2}" type="slidenum">
              <a:rPr lang="en-GB" smtClean="0"/>
              <a:t>10</a:t>
            </a:fld>
            <a:endParaRPr lang="en-GB" dirty="0"/>
          </a:p>
        </p:txBody>
      </p:sp>
    </p:spTree>
    <p:extLst>
      <p:ext uri="{BB962C8B-B14F-4D97-AF65-F5344CB8AC3E}">
        <p14:creationId xmlns:p14="http://schemas.microsoft.com/office/powerpoint/2010/main" val="20467124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D9DFC0-73B2-BFFD-591B-5976DEBEB26A}"/>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A7927850-5C31-E2D1-B5F1-36264FA2518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7DE5808C-B005-70CF-B7C9-92403D25D28D}"/>
              </a:ext>
            </a:extLst>
          </p:cNvPr>
          <p:cNvSpPr>
            <a:spLocks noGrp="1"/>
          </p:cNvSpPr>
          <p:nvPr>
            <p:ph type="dt" sz="half" idx="10"/>
          </p:nvPr>
        </p:nvSpPr>
        <p:spPr/>
        <p:txBody>
          <a:bodyPr/>
          <a:lstStyle/>
          <a:p>
            <a:fld id="{2164E32F-7239-4A86-8EAC-8B280563A8CD}" type="datetimeFigureOut">
              <a:rPr lang="en-GB" smtClean="0"/>
              <a:t>11/09/2023</a:t>
            </a:fld>
            <a:endParaRPr lang="en-GB" dirty="0"/>
          </a:p>
        </p:txBody>
      </p:sp>
      <p:sp>
        <p:nvSpPr>
          <p:cNvPr id="5" name="Footer Placeholder 4">
            <a:extLst>
              <a:ext uri="{FF2B5EF4-FFF2-40B4-BE49-F238E27FC236}">
                <a16:creationId xmlns:a16="http://schemas.microsoft.com/office/drawing/2014/main" id="{3FE9E2BF-8248-5B6D-C077-B52FA3D032FD}"/>
              </a:ext>
            </a:extLst>
          </p:cNvPr>
          <p:cNvSpPr>
            <a:spLocks noGrp="1"/>
          </p:cNvSpPr>
          <p:nvPr>
            <p:ph type="ftr" sz="quarter" idx="11"/>
          </p:nvPr>
        </p:nvSpPr>
        <p:spPr/>
        <p:txBody>
          <a:bodyPr/>
          <a:lstStyle/>
          <a:p>
            <a:endParaRPr lang="en-GB" dirty="0"/>
          </a:p>
        </p:txBody>
      </p:sp>
      <p:sp>
        <p:nvSpPr>
          <p:cNvPr id="6" name="Slide Number Placeholder 5">
            <a:extLst>
              <a:ext uri="{FF2B5EF4-FFF2-40B4-BE49-F238E27FC236}">
                <a16:creationId xmlns:a16="http://schemas.microsoft.com/office/drawing/2014/main" id="{C08581C6-E479-D52D-D765-2CD43A29CB42}"/>
              </a:ext>
            </a:extLst>
          </p:cNvPr>
          <p:cNvSpPr>
            <a:spLocks noGrp="1"/>
          </p:cNvSpPr>
          <p:nvPr>
            <p:ph type="sldNum" sz="quarter" idx="12"/>
          </p:nvPr>
        </p:nvSpPr>
        <p:spPr/>
        <p:txBody>
          <a:bodyPr/>
          <a:lstStyle/>
          <a:p>
            <a:fld id="{6589D674-810D-4617-9C00-5878A98DDBC1}" type="slidenum">
              <a:rPr lang="en-GB" smtClean="0"/>
              <a:t>‹#›</a:t>
            </a:fld>
            <a:endParaRPr lang="en-GB" dirty="0"/>
          </a:p>
        </p:txBody>
      </p:sp>
    </p:spTree>
    <p:extLst>
      <p:ext uri="{BB962C8B-B14F-4D97-AF65-F5344CB8AC3E}">
        <p14:creationId xmlns:p14="http://schemas.microsoft.com/office/powerpoint/2010/main" val="157654641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7EE09E-F0F9-3740-01E6-05EAFF974E51}"/>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7CCCC503-D92F-066A-DD76-2EE7047D2B80}"/>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6371599E-1674-485B-E13A-7CEB04E6B65E}"/>
              </a:ext>
            </a:extLst>
          </p:cNvPr>
          <p:cNvSpPr>
            <a:spLocks noGrp="1"/>
          </p:cNvSpPr>
          <p:nvPr>
            <p:ph type="dt" sz="half" idx="10"/>
          </p:nvPr>
        </p:nvSpPr>
        <p:spPr/>
        <p:txBody>
          <a:bodyPr/>
          <a:lstStyle/>
          <a:p>
            <a:fld id="{2164E32F-7239-4A86-8EAC-8B280563A8CD}" type="datetimeFigureOut">
              <a:rPr lang="en-GB" smtClean="0"/>
              <a:t>11/09/2023</a:t>
            </a:fld>
            <a:endParaRPr lang="en-GB" dirty="0"/>
          </a:p>
        </p:txBody>
      </p:sp>
      <p:sp>
        <p:nvSpPr>
          <p:cNvPr id="5" name="Footer Placeholder 4">
            <a:extLst>
              <a:ext uri="{FF2B5EF4-FFF2-40B4-BE49-F238E27FC236}">
                <a16:creationId xmlns:a16="http://schemas.microsoft.com/office/drawing/2014/main" id="{702CD270-02EC-D4FE-A85B-06AC84FBAFED}"/>
              </a:ext>
            </a:extLst>
          </p:cNvPr>
          <p:cNvSpPr>
            <a:spLocks noGrp="1"/>
          </p:cNvSpPr>
          <p:nvPr>
            <p:ph type="ftr" sz="quarter" idx="11"/>
          </p:nvPr>
        </p:nvSpPr>
        <p:spPr/>
        <p:txBody>
          <a:bodyPr/>
          <a:lstStyle/>
          <a:p>
            <a:endParaRPr lang="en-GB" dirty="0"/>
          </a:p>
        </p:txBody>
      </p:sp>
      <p:sp>
        <p:nvSpPr>
          <p:cNvPr id="6" name="Slide Number Placeholder 5">
            <a:extLst>
              <a:ext uri="{FF2B5EF4-FFF2-40B4-BE49-F238E27FC236}">
                <a16:creationId xmlns:a16="http://schemas.microsoft.com/office/drawing/2014/main" id="{28523061-79C3-EDB5-3741-7DCB44A837ED}"/>
              </a:ext>
            </a:extLst>
          </p:cNvPr>
          <p:cNvSpPr>
            <a:spLocks noGrp="1"/>
          </p:cNvSpPr>
          <p:nvPr>
            <p:ph type="sldNum" sz="quarter" idx="12"/>
          </p:nvPr>
        </p:nvSpPr>
        <p:spPr/>
        <p:txBody>
          <a:bodyPr/>
          <a:lstStyle/>
          <a:p>
            <a:fld id="{6589D674-810D-4617-9C00-5878A98DDBC1}" type="slidenum">
              <a:rPr lang="en-GB" smtClean="0"/>
              <a:t>‹#›</a:t>
            </a:fld>
            <a:endParaRPr lang="en-GB" dirty="0"/>
          </a:p>
        </p:txBody>
      </p:sp>
    </p:spTree>
    <p:extLst>
      <p:ext uri="{BB962C8B-B14F-4D97-AF65-F5344CB8AC3E}">
        <p14:creationId xmlns:p14="http://schemas.microsoft.com/office/powerpoint/2010/main" val="69135998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A304CE9E-E73D-B5D6-7114-801EF7BBB92C}"/>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64C9B398-87DD-8783-EA98-5C499A458708}"/>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D36FF73C-04D0-CC9C-691D-00CCB308253A}"/>
              </a:ext>
            </a:extLst>
          </p:cNvPr>
          <p:cNvSpPr>
            <a:spLocks noGrp="1"/>
          </p:cNvSpPr>
          <p:nvPr>
            <p:ph type="dt" sz="half" idx="10"/>
          </p:nvPr>
        </p:nvSpPr>
        <p:spPr/>
        <p:txBody>
          <a:bodyPr/>
          <a:lstStyle/>
          <a:p>
            <a:fld id="{2164E32F-7239-4A86-8EAC-8B280563A8CD}" type="datetimeFigureOut">
              <a:rPr lang="en-GB" smtClean="0"/>
              <a:t>11/09/2023</a:t>
            </a:fld>
            <a:endParaRPr lang="en-GB" dirty="0"/>
          </a:p>
        </p:txBody>
      </p:sp>
      <p:sp>
        <p:nvSpPr>
          <p:cNvPr id="5" name="Footer Placeholder 4">
            <a:extLst>
              <a:ext uri="{FF2B5EF4-FFF2-40B4-BE49-F238E27FC236}">
                <a16:creationId xmlns:a16="http://schemas.microsoft.com/office/drawing/2014/main" id="{5F3CE1C3-D4EA-A913-A1E5-3F304C00E21A}"/>
              </a:ext>
            </a:extLst>
          </p:cNvPr>
          <p:cNvSpPr>
            <a:spLocks noGrp="1"/>
          </p:cNvSpPr>
          <p:nvPr>
            <p:ph type="ftr" sz="quarter" idx="11"/>
          </p:nvPr>
        </p:nvSpPr>
        <p:spPr/>
        <p:txBody>
          <a:bodyPr/>
          <a:lstStyle/>
          <a:p>
            <a:endParaRPr lang="en-GB" dirty="0"/>
          </a:p>
        </p:txBody>
      </p:sp>
      <p:sp>
        <p:nvSpPr>
          <p:cNvPr id="6" name="Slide Number Placeholder 5">
            <a:extLst>
              <a:ext uri="{FF2B5EF4-FFF2-40B4-BE49-F238E27FC236}">
                <a16:creationId xmlns:a16="http://schemas.microsoft.com/office/drawing/2014/main" id="{F5407CC6-6632-A3FF-E434-3AE3CD7DA5B4}"/>
              </a:ext>
            </a:extLst>
          </p:cNvPr>
          <p:cNvSpPr>
            <a:spLocks noGrp="1"/>
          </p:cNvSpPr>
          <p:nvPr>
            <p:ph type="sldNum" sz="quarter" idx="12"/>
          </p:nvPr>
        </p:nvSpPr>
        <p:spPr/>
        <p:txBody>
          <a:bodyPr/>
          <a:lstStyle/>
          <a:p>
            <a:fld id="{6589D674-810D-4617-9C00-5878A98DDBC1}" type="slidenum">
              <a:rPr lang="en-GB" smtClean="0"/>
              <a:t>‹#›</a:t>
            </a:fld>
            <a:endParaRPr lang="en-GB" dirty="0"/>
          </a:p>
        </p:txBody>
      </p:sp>
    </p:spTree>
    <p:extLst>
      <p:ext uri="{BB962C8B-B14F-4D97-AF65-F5344CB8AC3E}">
        <p14:creationId xmlns:p14="http://schemas.microsoft.com/office/powerpoint/2010/main" val="19405426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0FE682-DD9E-E007-BD38-355D10C7450B}"/>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A3208000-DE6F-BD16-4744-8BD68F89D2AF}"/>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5DFBDD69-163F-5277-B4BE-E4EBC009F703}"/>
              </a:ext>
            </a:extLst>
          </p:cNvPr>
          <p:cNvSpPr>
            <a:spLocks noGrp="1"/>
          </p:cNvSpPr>
          <p:nvPr>
            <p:ph type="dt" sz="half" idx="10"/>
          </p:nvPr>
        </p:nvSpPr>
        <p:spPr/>
        <p:txBody>
          <a:bodyPr/>
          <a:lstStyle/>
          <a:p>
            <a:fld id="{2164E32F-7239-4A86-8EAC-8B280563A8CD}" type="datetimeFigureOut">
              <a:rPr lang="en-GB" smtClean="0"/>
              <a:t>11/09/2023</a:t>
            </a:fld>
            <a:endParaRPr lang="en-GB" dirty="0"/>
          </a:p>
        </p:txBody>
      </p:sp>
      <p:sp>
        <p:nvSpPr>
          <p:cNvPr id="5" name="Footer Placeholder 4">
            <a:extLst>
              <a:ext uri="{FF2B5EF4-FFF2-40B4-BE49-F238E27FC236}">
                <a16:creationId xmlns:a16="http://schemas.microsoft.com/office/drawing/2014/main" id="{D8FBD823-D3A4-A268-6BB4-6D22E40FDA1E}"/>
              </a:ext>
            </a:extLst>
          </p:cNvPr>
          <p:cNvSpPr>
            <a:spLocks noGrp="1"/>
          </p:cNvSpPr>
          <p:nvPr>
            <p:ph type="ftr" sz="quarter" idx="11"/>
          </p:nvPr>
        </p:nvSpPr>
        <p:spPr/>
        <p:txBody>
          <a:bodyPr/>
          <a:lstStyle/>
          <a:p>
            <a:endParaRPr lang="en-GB" dirty="0"/>
          </a:p>
        </p:txBody>
      </p:sp>
      <p:sp>
        <p:nvSpPr>
          <p:cNvPr id="6" name="Slide Number Placeholder 5">
            <a:extLst>
              <a:ext uri="{FF2B5EF4-FFF2-40B4-BE49-F238E27FC236}">
                <a16:creationId xmlns:a16="http://schemas.microsoft.com/office/drawing/2014/main" id="{67052BEB-7BBE-0983-1ACC-6DFE381F1CE2}"/>
              </a:ext>
            </a:extLst>
          </p:cNvPr>
          <p:cNvSpPr>
            <a:spLocks noGrp="1"/>
          </p:cNvSpPr>
          <p:nvPr>
            <p:ph type="sldNum" sz="quarter" idx="12"/>
          </p:nvPr>
        </p:nvSpPr>
        <p:spPr/>
        <p:txBody>
          <a:bodyPr/>
          <a:lstStyle/>
          <a:p>
            <a:fld id="{6589D674-810D-4617-9C00-5878A98DDBC1}" type="slidenum">
              <a:rPr lang="en-GB" smtClean="0"/>
              <a:t>‹#›</a:t>
            </a:fld>
            <a:endParaRPr lang="en-GB" dirty="0"/>
          </a:p>
        </p:txBody>
      </p:sp>
    </p:spTree>
    <p:extLst>
      <p:ext uri="{BB962C8B-B14F-4D97-AF65-F5344CB8AC3E}">
        <p14:creationId xmlns:p14="http://schemas.microsoft.com/office/powerpoint/2010/main" val="16017243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8B5B21-78AE-BB29-F1C2-06460CA1924D}"/>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18224309-0D57-9CAF-B4CD-5C8C5C07B56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02625545-E506-ADC2-DD7E-9D96EB353960}"/>
              </a:ext>
            </a:extLst>
          </p:cNvPr>
          <p:cNvSpPr>
            <a:spLocks noGrp="1"/>
          </p:cNvSpPr>
          <p:nvPr>
            <p:ph type="dt" sz="half" idx="10"/>
          </p:nvPr>
        </p:nvSpPr>
        <p:spPr/>
        <p:txBody>
          <a:bodyPr/>
          <a:lstStyle/>
          <a:p>
            <a:fld id="{2164E32F-7239-4A86-8EAC-8B280563A8CD}" type="datetimeFigureOut">
              <a:rPr lang="en-GB" smtClean="0"/>
              <a:t>11/09/2023</a:t>
            </a:fld>
            <a:endParaRPr lang="en-GB" dirty="0"/>
          </a:p>
        </p:txBody>
      </p:sp>
      <p:sp>
        <p:nvSpPr>
          <p:cNvPr id="5" name="Footer Placeholder 4">
            <a:extLst>
              <a:ext uri="{FF2B5EF4-FFF2-40B4-BE49-F238E27FC236}">
                <a16:creationId xmlns:a16="http://schemas.microsoft.com/office/drawing/2014/main" id="{62EC2C0B-8C18-5E38-83FA-3150EEE5029E}"/>
              </a:ext>
            </a:extLst>
          </p:cNvPr>
          <p:cNvSpPr>
            <a:spLocks noGrp="1"/>
          </p:cNvSpPr>
          <p:nvPr>
            <p:ph type="ftr" sz="quarter" idx="11"/>
          </p:nvPr>
        </p:nvSpPr>
        <p:spPr/>
        <p:txBody>
          <a:bodyPr/>
          <a:lstStyle/>
          <a:p>
            <a:endParaRPr lang="en-GB" dirty="0"/>
          </a:p>
        </p:txBody>
      </p:sp>
      <p:sp>
        <p:nvSpPr>
          <p:cNvPr id="6" name="Slide Number Placeholder 5">
            <a:extLst>
              <a:ext uri="{FF2B5EF4-FFF2-40B4-BE49-F238E27FC236}">
                <a16:creationId xmlns:a16="http://schemas.microsoft.com/office/drawing/2014/main" id="{B577AE3F-A70F-B691-23AC-33232BCDAF4C}"/>
              </a:ext>
            </a:extLst>
          </p:cNvPr>
          <p:cNvSpPr>
            <a:spLocks noGrp="1"/>
          </p:cNvSpPr>
          <p:nvPr>
            <p:ph type="sldNum" sz="quarter" idx="12"/>
          </p:nvPr>
        </p:nvSpPr>
        <p:spPr/>
        <p:txBody>
          <a:bodyPr/>
          <a:lstStyle/>
          <a:p>
            <a:fld id="{6589D674-810D-4617-9C00-5878A98DDBC1}" type="slidenum">
              <a:rPr lang="en-GB" smtClean="0"/>
              <a:t>‹#›</a:t>
            </a:fld>
            <a:endParaRPr lang="en-GB" dirty="0"/>
          </a:p>
        </p:txBody>
      </p:sp>
    </p:spTree>
    <p:extLst>
      <p:ext uri="{BB962C8B-B14F-4D97-AF65-F5344CB8AC3E}">
        <p14:creationId xmlns:p14="http://schemas.microsoft.com/office/powerpoint/2010/main" val="239204194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E4B0C6-089E-A1D7-BB0B-8C23F7606F01}"/>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7E7FD284-D217-A6E8-55A8-11F6048C2BF9}"/>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157F56BA-3C59-6310-A702-B3CD15DAAEC2}"/>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C5B2739A-0BE3-DAE0-81AE-54984BFBEBAB}"/>
              </a:ext>
            </a:extLst>
          </p:cNvPr>
          <p:cNvSpPr>
            <a:spLocks noGrp="1"/>
          </p:cNvSpPr>
          <p:nvPr>
            <p:ph type="dt" sz="half" idx="10"/>
          </p:nvPr>
        </p:nvSpPr>
        <p:spPr/>
        <p:txBody>
          <a:bodyPr/>
          <a:lstStyle/>
          <a:p>
            <a:fld id="{2164E32F-7239-4A86-8EAC-8B280563A8CD}" type="datetimeFigureOut">
              <a:rPr lang="en-GB" smtClean="0"/>
              <a:t>11/09/2023</a:t>
            </a:fld>
            <a:endParaRPr lang="en-GB" dirty="0"/>
          </a:p>
        </p:txBody>
      </p:sp>
      <p:sp>
        <p:nvSpPr>
          <p:cNvPr id="6" name="Footer Placeholder 5">
            <a:extLst>
              <a:ext uri="{FF2B5EF4-FFF2-40B4-BE49-F238E27FC236}">
                <a16:creationId xmlns:a16="http://schemas.microsoft.com/office/drawing/2014/main" id="{DC18E99C-9EB7-E875-A1D3-23AB0F3A2E32}"/>
              </a:ext>
            </a:extLst>
          </p:cNvPr>
          <p:cNvSpPr>
            <a:spLocks noGrp="1"/>
          </p:cNvSpPr>
          <p:nvPr>
            <p:ph type="ftr" sz="quarter" idx="11"/>
          </p:nvPr>
        </p:nvSpPr>
        <p:spPr/>
        <p:txBody>
          <a:bodyPr/>
          <a:lstStyle/>
          <a:p>
            <a:endParaRPr lang="en-GB" dirty="0"/>
          </a:p>
        </p:txBody>
      </p:sp>
      <p:sp>
        <p:nvSpPr>
          <p:cNvPr id="7" name="Slide Number Placeholder 6">
            <a:extLst>
              <a:ext uri="{FF2B5EF4-FFF2-40B4-BE49-F238E27FC236}">
                <a16:creationId xmlns:a16="http://schemas.microsoft.com/office/drawing/2014/main" id="{C258D83D-5A7C-99D2-D0F1-58268A817661}"/>
              </a:ext>
            </a:extLst>
          </p:cNvPr>
          <p:cNvSpPr>
            <a:spLocks noGrp="1"/>
          </p:cNvSpPr>
          <p:nvPr>
            <p:ph type="sldNum" sz="quarter" idx="12"/>
          </p:nvPr>
        </p:nvSpPr>
        <p:spPr/>
        <p:txBody>
          <a:bodyPr/>
          <a:lstStyle/>
          <a:p>
            <a:fld id="{6589D674-810D-4617-9C00-5878A98DDBC1}" type="slidenum">
              <a:rPr lang="en-GB" smtClean="0"/>
              <a:t>‹#›</a:t>
            </a:fld>
            <a:endParaRPr lang="en-GB" dirty="0"/>
          </a:p>
        </p:txBody>
      </p:sp>
    </p:spTree>
    <p:extLst>
      <p:ext uri="{BB962C8B-B14F-4D97-AF65-F5344CB8AC3E}">
        <p14:creationId xmlns:p14="http://schemas.microsoft.com/office/powerpoint/2010/main" val="25165333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98A225-B814-8080-EF8E-16E0DC5749F5}"/>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533F5619-3180-217E-F99D-C1CC99923FE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4822B2F3-ADC6-9474-1F5B-D2CEC0AEA4B2}"/>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5C5FC2B0-208B-032E-0C24-F13441D85D6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CBA4A257-DCCB-1161-D3DC-0A7B1BAB7321}"/>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4D3346FD-F598-E843-87A2-9BD5653B8535}"/>
              </a:ext>
            </a:extLst>
          </p:cNvPr>
          <p:cNvSpPr>
            <a:spLocks noGrp="1"/>
          </p:cNvSpPr>
          <p:nvPr>
            <p:ph type="dt" sz="half" idx="10"/>
          </p:nvPr>
        </p:nvSpPr>
        <p:spPr/>
        <p:txBody>
          <a:bodyPr/>
          <a:lstStyle/>
          <a:p>
            <a:fld id="{2164E32F-7239-4A86-8EAC-8B280563A8CD}" type="datetimeFigureOut">
              <a:rPr lang="en-GB" smtClean="0"/>
              <a:t>11/09/2023</a:t>
            </a:fld>
            <a:endParaRPr lang="en-GB" dirty="0"/>
          </a:p>
        </p:txBody>
      </p:sp>
      <p:sp>
        <p:nvSpPr>
          <p:cNvPr id="8" name="Footer Placeholder 7">
            <a:extLst>
              <a:ext uri="{FF2B5EF4-FFF2-40B4-BE49-F238E27FC236}">
                <a16:creationId xmlns:a16="http://schemas.microsoft.com/office/drawing/2014/main" id="{88CE165D-7003-F432-5922-C5AB266511EC}"/>
              </a:ext>
            </a:extLst>
          </p:cNvPr>
          <p:cNvSpPr>
            <a:spLocks noGrp="1"/>
          </p:cNvSpPr>
          <p:nvPr>
            <p:ph type="ftr" sz="quarter" idx="11"/>
          </p:nvPr>
        </p:nvSpPr>
        <p:spPr/>
        <p:txBody>
          <a:bodyPr/>
          <a:lstStyle/>
          <a:p>
            <a:endParaRPr lang="en-GB" dirty="0"/>
          </a:p>
        </p:txBody>
      </p:sp>
      <p:sp>
        <p:nvSpPr>
          <p:cNvPr id="9" name="Slide Number Placeholder 8">
            <a:extLst>
              <a:ext uri="{FF2B5EF4-FFF2-40B4-BE49-F238E27FC236}">
                <a16:creationId xmlns:a16="http://schemas.microsoft.com/office/drawing/2014/main" id="{9B9697BD-CD7C-D219-AE9B-0AE4E6214DD9}"/>
              </a:ext>
            </a:extLst>
          </p:cNvPr>
          <p:cNvSpPr>
            <a:spLocks noGrp="1"/>
          </p:cNvSpPr>
          <p:nvPr>
            <p:ph type="sldNum" sz="quarter" idx="12"/>
          </p:nvPr>
        </p:nvSpPr>
        <p:spPr/>
        <p:txBody>
          <a:bodyPr/>
          <a:lstStyle/>
          <a:p>
            <a:fld id="{6589D674-810D-4617-9C00-5878A98DDBC1}" type="slidenum">
              <a:rPr lang="en-GB" smtClean="0"/>
              <a:t>‹#›</a:t>
            </a:fld>
            <a:endParaRPr lang="en-GB" dirty="0"/>
          </a:p>
        </p:txBody>
      </p:sp>
    </p:spTree>
    <p:extLst>
      <p:ext uri="{BB962C8B-B14F-4D97-AF65-F5344CB8AC3E}">
        <p14:creationId xmlns:p14="http://schemas.microsoft.com/office/powerpoint/2010/main" val="30371265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E9A899-C9FE-7108-4C33-FEAB46582F1F}"/>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00335542-D901-B0B6-3EB1-5584F8B6090A}"/>
              </a:ext>
            </a:extLst>
          </p:cNvPr>
          <p:cNvSpPr>
            <a:spLocks noGrp="1"/>
          </p:cNvSpPr>
          <p:nvPr>
            <p:ph type="dt" sz="half" idx="10"/>
          </p:nvPr>
        </p:nvSpPr>
        <p:spPr/>
        <p:txBody>
          <a:bodyPr/>
          <a:lstStyle/>
          <a:p>
            <a:fld id="{2164E32F-7239-4A86-8EAC-8B280563A8CD}" type="datetimeFigureOut">
              <a:rPr lang="en-GB" smtClean="0"/>
              <a:t>11/09/2023</a:t>
            </a:fld>
            <a:endParaRPr lang="en-GB" dirty="0"/>
          </a:p>
        </p:txBody>
      </p:sp>
      <p:sp>
        <p:nvSpPr>
          <p:cNvPr id="4" name="Footer Placeholder 3">
            <a:extLst>
              <a:ext uri="{FF2B5EF4-FFF2-40B4-BE49-F238E27FC236}">
                <a16:creationId xmlns:a16="http://schemas.microsoft.com/office/drawing/2014/main" id="{C6A13F04-225A-B50B-4A7F-EB71D512E7AC}"/>
              </a:ext>
            </a:extLst>
          </p:cNvPr>
          <p:cNvSpPr>
            <a:spLocks noGrp="1"/>
          </p:cNvSpPr>
          <p:nvPr>
            <p:ph type="ftr" sz="quarter" idx="11"/>
          </p:nvPr>
        </p:nvSpPr>
        <p:spPr/>
        <p:txBody>
          <a:bodyPr/>
          <a:lstStyle/>
          <a:p>
            <a:endParaRPr lang="en-GB" dirty="0"/>
          </a:p>
        </p:txBody>
      </p:sp>
      <p:sp>
        <p:nvSpPr>
          <p:cNvPr id="5" name="Slide Number Placeholder 4">
            <a:extLst>
              <a:ext uri="{FF2B5EF4-FFF2-40B4-BE49-F238E27FC236}">
                <a16:creationId xmlns:a16="http://schemas.microsoft.com/office/drawing/2014/main" id="{0A53FBA5-9E65-B836-F5F8-FFF3D941F3FE}"/>
              </a:ext>
            </a:extLst>
          </p:cNvPr>
          <p:cNvSpPr>
            <a:spLocks noGrp="1"/>
          </p:cNvSpPr>
          <p:nvPr>
            <p:ph type="sldNum" sz="quarter" idx="12"/>
          </p:nvPr>
        </p:nvSpPr>
        <p:spPr/>
        <p:txBody>
          <a:bodyPr/>
          <a:lstStyle/>
          <a:p>
            <a:fld id="{6589D674-810D-4617-9C00-5878A98DDBC1}" type="slidenum">
              <a:rPr lang="en-GB" smtClean="0"/>
              <a:t>‹#›</a:t>
            </a:fld>
            <a:endParaRPr lang="en-GB" dirty="0"/>
          </a:p>
        </p:txBody>
      </p:sp>
    </p:spTree>
    <p:extLst>
      <p:ext uri="{BB962C8B-B14F-4D97-AF65-F5344CB8AC3E}">
        <p14:creationId xmlns:p14="http://schemas.microsoft.com/office/powerpoint/2010/main" val="37029032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E4952F49-9BBE-1D17-2913-921F77C36450}"/>
              </a:ext>
            </a:extLst>
          </p:cNvPr>
          <p:cNvSpPr>
            <a:spLocks noGrp="1"/>
          </p:cNvSpPr>
          <p:nvPr>
            <p:ph type="dt" sz="half" idx="10"/>
          </p:nvPr>
        </p:nvSpPr>
        <p:spPr/>
        <p:txBody>
          <a:bodyPr/>
          <a:lstStyle/>
          <a:p>
            <a:fld id="{2164E32F-7239-4A86-8EAC-8B280563A8CD}" type="datetimeFigureOut">
              <a:rPr lang="en-GB" smtClean="0"/>
              <a:t>11/09/2023</a:t>
            </a:fld>
            <a:endParaRPr lang="en-GB" dirty="0"/>
          </a:p>
        </p:txBody>
      </p:sp>
      <p:sp>
        <p:nvSpPr>
          <p:cNvPr id="3" name="Footer Placeholder 2">
            <a:extLst>
              <a:ext uri="{FF2B5EF4-FFF2-40B4-BE49-F238E27FC236}">
                <a16:creationId xmlns:a16="http://schemas.microsoft.com/office/drawing/2014/main" id="{46F293B5-8D01-9311-58BD-1D119783F4BE}"/>
              </a:ext>
            </a:extLst>
          </p:cNvPr>
          <p:cNvSpPr>
            <a:spLocks noGrp="1"/>
          </p:cNvSpPr>
          <p:nvPr>
            <p:ph type="ftr" sz="quarter" idx="11"/>
          </p:nvPr>
        </p:nvSpPr>
        <p:spPr/>
        <p:txBody>
          <a:bodyPr/>
          <a:lstStyle/>
          <a:p>
            <a:endParaRPr lang="en-GB" dirty="0"/>
          </a:p>
        </p:txBody>
      </p:sp>
      <p:sp>
        <p:nvSpPr>
          <p:cNvPr id="4" name="Slide Number Placeholder 3">
            <a:extLst>
              <a:ext uri="{FF2B5EF4-FFF2-40B4-BE49-F238E27FC236}">
                <a16:creationId xmlns:a16="http://schemas.microsoft.com/office/drawing/2014/main" id="{587B2526-25ED-EA5B-9123-704E15D0F3D4}"/>
              </a:ext>
            </a:extLst>
          </p:cNvPr>
          <p:cNvSpPr>
            <a:spLocks noGrp="1"/>
          </p:cNvSpPr>
          <p:nvPr>
            <p:ph type="sldNum" sz="quarter" idx="12"/>
          </p:nvPr>
        </p:nvSpPr>
        <p:spPr/>
        <p:txBody>
          <a:bodyPr/>
          <a:lstStyle/>
          <a:p>
            <a:fld id="{6589D674-810D-4617-9C00-5878A98DDBC1}" type="slidenum">
              <a:rPr lang="en-GB" smtClean="0"/>
              <a:t>‹#›</a:t>
            </a:fld>
            <a:endParaRPr lang="en-GB" dirty="0"/>
          </a:p>
        </p:txBody>
      </p:sp>
    </p:spTree>
    <p:extLst>
      <p:ext uri="{BB962C8B-B14F-4D97-AF65-F5344CB8AC3E}">
        <p14:creationId xmlns:p14="http://schemas.microsoft.com/office/powerpoint/2010/main" val="115134589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454B76-41E9-116A-E95A-F2A580CDA3A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9EC6F96D-38D8-06D5-9103-090FDD24D41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8D1D4F34-4222-1385-D57C-027C5B81BE9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D29015D-6CE6-045B-F003-24B0046533F6}"/>
              </a:ext>
            </a:extLst>
          </p:cNvPr>
          <p:cNvSpPr>
            <a:spLocks noGrp="1"/>
          </p:cNvSpPr>
          <p:nvPr>
            <p:ph type="dt" sz="half" idx="10"/>
          </p:nvPr>
        </p:nvSpPr>
        <p:spPr/>
        <p:txBody>
          <a:bodyPr/>
          <a:lstStyle/>
          <a:p>
            <a:fld id="{2164E32F-7239-4A86-8EAC-8B280563A8CD}" type="datetimeFigureOut">
              <a:rPr lang="en-GB" smtClean="0"/>
              <a:t>11/09/2023</a:t>
            </a:fld>
            <a:endParaRPr lang="en-GB" dirty="0"/>
          </a:p>
        </p:txBody>
      </p:sp>
      <p:sp>
        <p:nvSpPr>
          <p:cNvPr id="6" name="Footer Placeholder 5">
            <a:extLst>
              <a:ext uri="{FF2B5EF4-FFF2-40B4-BE49-F238E27FC236}">
                <a16:creationId xmlns:a16="http://schemas.microsoft.com/office/drawing/2014/main" id="{91242D9E-132D-30EA-7258-0ED3A7E4E039}"/>
              </a:ext>
            </a:extLst>
          </p:cNvPr>
          <p:cNvSpPr>
            <a:spLocks noGrp="1"/>
          </p:cNvSpPr>
          <p:nvPr>
            <p:ph type="ftr" sz="quarter" idx="11"/>
          </p:nvPr>
        </p:nvSpPr>
        <p:spPr/>
        <p:txBody>
          <a:bodyPr/>
          <a:lstStyle/>
          <a:p>
            <a:endParaRPr lang="en-GB" dirty="0"/>
          </a:p>
        </p:txBody>
      </p:sp>
      <p:sp>
        <p:nvSpPr>
          <p:cNvPr id="7" name="Slide Number Placeholder 6">
            <a:extLst>
              <a:ext uri="{FF2B5EF4-FFF2-40B4-BE49-F238E27FC236}">
                <a16:creationId xmlns:a16="http://schemas.microsoft.com/office/drawing/2014/main" id="{8774235E-05C7-C863-A5F9-5FD9025F8375}"/>
              </a:ext>
            </a:extLst>
          </p:cNvPr>
          <p:cNvSpPr>
            <a:spLocks noGrp="1"/>
          </p:cNvSpPr>
          <p:nvPr>
            <p:ph type="sldNum" sz="quarter" idx="12"/>
          </p:nvPr>
        </p:nvSpPr>
        <p:spPr/>
        <p:txBody>
          <a:bodyPr/>
          <a:lstStyle/>
          <a:p>
            <a:fld id="{6589D674-810D-4617-9C00-5878A98DDBC1}" type="slidenum">
              <a:rPr lang="en-GB" smtClean="0"/>
              <a:t>‹#›</a:t>
            </a:fld>
            <a:endParaRPr lang="en-GB" dirty="0"/>
          </a:p>
        </p:txBody>
      </p:sp>
    </p:spTree>
    <p:extLst>
      <p:ext uri="{BB962C8B-B14F-4D97-AF65-F5344CB8AC3E}">
        <p14:creationId xmlns:p14="http://schemas.microsoft.com/office/powerpoint/2010/main" val="34852589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3619EA-9D33-464C-9663-E052919BFCA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6C544A9D-9EBC-805A-0981-E98AE5ECB51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dirty="0"/>
          </a:p>
        </p:txBody>
      </p:sp>
      <p:sp>
        <p:nvSpPr>
          <p:cNvPr id="4" name="Text Placeholder 3">
            <a:extLst>
              <a:ext uri="{FF2B5EF4-FFF2-40B4-BE49-F238E27FC236}">
                <a16:creationId xmlns:a16="http://schemas.microsoft.com/office/drawing/2014/main" id="{FCAAFB4E-D1FD-51B1-A3C8-FD11EEE546C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EBCCBE0-B1B8-8EBB-DEE8-C20D9FB42072}"/>
              </a:ext>
            </a:extLst>
          </p:cNvPr>
          <p:cNvSpPr>
            <a:spLocks noGrp="1"/>
          </p:cNvSpPr>
          <p:nvPr>
            <p:ph type="dt" sz="half" idx="10"/>
          </p:nvPr>
        </p:nvSpPr>
        <p:spPr/>
        <p:txBody>
          <a:bodyPr/>
          <a:lstStyle/>
          <a:p>
            <a:fld id="{2164E32F-7239-4A86-8EAC-8B280563A8CD}" type="datetimeFigureOut">
              <a:rPr lang="en-GB" smtClean="0"/>
              <a:t>11/09/2023</a:t>
            </a:fld>
            <a:endParaRPr lang="en-GB" dirty="0"/>
          </a:p>
        </p:txBody>
      </p:sp>
      <p:sp>
        <p:nvSpPr>
          <p:cNvPr id="6" name="Footer Placeholder 5">
            <a:extLst>
              <a:ext uri="{FF2B5EF4-FFF2-40B4-BE49-F238E27FC236}">
                <a16:creationId xmlns:a16="http://schemas.microsoft.com/office/drawing/2014/main" id="{60495C42-ED4E-1B44-F847-FD5508D07201}"/>
              </a:ext>
            </a:extLst>
          </p:cNvPr>
          <p:cNvSpPr>
            <a:spLocks noGrp="1"/>
          </p:cNvSpPr>
          <p:nvPr>
            <p:ph type="ftr" sz="quarter" idx="11"/>
          </p:nvPr>
        </p:nvSpPr>
        <p:spPr/>
        <p:txBody>
          <a:bodyPr/>
          <a:lstStyle/>
          <a:p>
            <a:endParaRPr lang="en-GB" dirty="0"/>
          </a:p>
        </p:txBody>
      </p:sp>
      <p:sp>
        <p:nvSpPr>
          <p:cNvPr id="7" name="Slide Number Placeholder 6">
            <a:extLst>
              <a:ext uri="{FF2B5EF4-FFF2-40B4-BE49-F238E27FC236}">
                <a16:creationId xmlns:a16="http://schemas.microsoft.com/office/drawing/2014/main" id="{AC50A35F-DA88-D7CC-C3B4-C5F2E64385C6}"/>
              </a:ext>
            </a:extLst>
          </p:cNvPr>
          <p:cNvSpPr>
            <a:spLocks noGrp="1"/>
          </p:cNvSpPr>
          <p:nvPr>
            <p:ph type="sldNum" sz="quarter" idx="12"/>
          </p:nvPr>
        </p:nvSpPr>
        <p:spPr/>
        <p:txBody>
          <a:bodyPr/>
          <a:lstStyle/>
          <a:p>
            <a:fld id="{6589D674-810D-4617-9C00-5878A98DDBC1}" type="slidenum">
              <a:rPr lang="en-GB" smtClean="0"/>
              <a:t>‹#›</a:t>
            </a:fld>
            <a:endParaRPr lang="en-GB" dirty="0"/>
          </a:p>
        </p:txBody>
      </p:sp>
    </p:spTree>
    <p:extLst>
      <p:ext uri="{BB962C8B-B14F-4D97-AF65-F5344CB8AC3E}">
        <p14:creationId xmlns:p14="http://schemas.microsoft.com/office/powerpoint/2010/main" val="211859704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615414B-CC1D-2092-D92C-D820916B54F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7439024E-E14F-3D10-075F-45F6BCB0C90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9405B372-B119-9E7B-233E-FD5BDA1AC90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164E32F-7239-4A86-8EAC-8B280563A8CD}" type="datetimeFigureOut">
              <a:rPr lang="en-GB" smtClean="0"/>
              <a:t>11/09/2023</a:t>
            </a:fld>
            <a:endParaRPr lang="en-GB" dirty="0"/>
          </a:p>
        </p:txBody>
      </p:sp>
      <p:sp>
        <p:nvSpPr>
          <p:cNvPr id="5" name="Footer Placeholder 4">
            <a:extLst>
              <a:ext uri="{FF2B5EF4-FFF2-40B4-BE49-F238E27FC236}">
                <a16:creationId xmlns:a16="http://schemas.microsoft.com/office/drawing/2014/main" id="{7E5E6416-6C2E-5248-6F0B-26F5E9D402C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dirty="0"/>
          </a:p>
        </p:txBody>
      </p:sp>
      <p:sp>
        <p:nvSpPr>
          <p:cNvPr id="6" name="Slide Number Placeholder 5">
            <a:extLst>
              <a:ext uri="{FF2B5EF4-FFF2-40B4-BE49-F238E27FC236}">
                <a16:creationId xmlns:a16="http://schemas.microsoft.com/office/drawing/2014/main" id="{C8A89685-F148-D57F-2F20-346292C17BC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589D674-810D-4617-9C00-5878A98DDBC1}" type="slidenum">
              <a:rPr lang="en-GB" smtClean="0"/>
              <a:t>‹#›</a:t>
            </a:fld>
            <a:endParaRPr lang="en-GB" dirty="0"/>
          </a:p>
        </p:txBody>
      </p:sp>
    </p:spTree>
    <p:extLst>
      <p:ext uri="{BB962C8B-B14F-4D97-AF65-F5344CB8AC3E}">
        <p14:creationId xmlns:p14="http://schemas.microsoft.com/office/powerpoint/2010/main" val="836152139"/>
      </p:ext>
    </p:extLst>
  </p:cSld>
  <p:clrMap bg1="lt1" tx1="dk1" bg2="lt2" tx2="dk2" accent1="accent1" accent2="accent2" accent3="accent3" accent4="accent4" accent5="accent5" accent6="accent6" hlink="hlink" folHlink="folHlink"/>
  <p:sldLayoutIdLst>
    <p:sldLayoutId id="2147483814" r:id="rId1"/>
    <p:sldLayoutId id="2147483815" r:id="rId2"/>
    <p:sldLayoutId id="2147483816" r:id="rId3"/>
    <p:sldLayoutId id="2147483817" r:id="rId4"/>
    <p:sldLayoutId id="2147483818" r:id="rId5"/>
    <p:sldLayoutId id="2147483819" r:id="rId6"/>
    <p:sldLayoutId id="2147483820" r:id="rId7"/>
    <p:sldLayoutId id="2147483821" r:id="rId8"/>
    <p:sldLayoutId id="2147483822" r:id="rId9"/>
    <p:sldLayoutId id="2147483823" r:id="rId10"/>
    <p:sldLayoutId id="2147483824"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9.xml"/><Relationship Id="rId1" Type="http://schemas.openxmlformats.org/officeDocument/2006/relationships/slideLayout" Target="../slideLayouts/slideLayout2.xml"/><Relationship Id="rId5" Type="http://schemas.openxmlformats.org/officeDocument/2006/relationships/image" Target="../media/image1.png"/><Relationship Id="rId4" Type="http://schemas.openxmlformats.org/officeDocument/2006/relationships/image" Target="../media/image17.svg"/></Relationships>
</file>

<file path=ppt/slides/_rels/slide11.xml.rels><?xml version="1.0" encoding="UTF-8" standalone="yes"?>
<Relationships xmlns="http://schemas.openxmlformats.org/package/2006/relationships"><Relationship Id="rId3" Type="http://schemas.openxmlformats.org/officeDocument/2006/relationships/image" Target="../media/image16.png"/><Relationship Id="rId7" Type="http://schemas.openxmlformats.org/officeDocument/2006/relationships/image" Target="../media/image39.svg"/><Relationship Id="rId2" Type="http://schemas.openxmlformats.org/officeDocument/2006/relationships/notesSlide" Target="../notesSlides/notesSlide10.xml"/><Relationship Id="rId1" Type="http://schemas.openxmlformats.org/officeDocument/2006/relationships/slideLayout" Target="../slideLayouts/slideLayout2.xml"/><Relationship Id="rId6" Type="http://schemas.openxmlformats.org/officeDocument/2006/relationships/image" Target="../media/image38.png"/><Relationship Id="rId5" Type="http://schemas.openxmlformats.org/officeDocument/2006/relationships/image" Target="../media/image1.png"/><Relationship Id="rId4" Type="http://schemas.openxmlformats.org/officeDocument/2006/relationships/image" Target="../media/image17.svg"/></Relationships>
</file>

<file path=ppt/slides/_rels/slide12.xml.rels><?xml version="1.0" encoding="UTF-8" standalone="yes"?>
<Relationships xmlns="http://schemas.openxmlformats.org/package/2006/relationships"><Relationship Id="rId8" Type="http://schemas.openxmlformats.org/officeDocument/2006/relationships/chart" Target="../charts/chart1.xml"/><Relationship Id="rId3" Type="http://schemas.openxmlformats.org/officeDocument/2006/relationships/image" Target="../media/image16.png"/><Relationship Id="rId7" Type="http://schemas.openxmlformats.org/officeDocument/2006/relationships/image" Target="../media/image41.svg"/><Relationship Id="rId2" Type="http://schemas.openxmlformats.org/officeDocument/2006/relationships/notesSlide" Target="../notesSlides/notesSlide11.xml"/><Relationship Id="rId1" Type="http://schemas.openxmlformats.org/officeDocument/2006/relationships/slideLayout" Target="../slideLayouts/slideLayout2.xml"/><Relationship Id="rId6" Type="http://schemas.openxmlformats.org/officeDocument/2006/relationships/image" Target="../media/image40.png"/><Relationship Id="rId5" Type="http://schemas.openxmlformats.org/officeDocument/2006/relationships/image" Target="../media/image1.png"/><Relationship Id="rId4" Type="http://schemas.openxmlformats.org/officeDocument/2006/relationships/image" Target="../media/image17.svg"/></Relationships>
</file>

<file path=ppt/slides/_rels/slide13.xml.rels><?xml version="1.0" encoding="UTF-8" standalone="yes"?>
<Relationships xmlns="http://schemas.openxmlformats.org/package/2006/relationships"><Relationship Id="rId8" Type="http://schemas.openxmlformats.org/officeDocument/2006/relationships/chart" Target="../charts/chart2.xml"/><Relationship Id="rId3" Type="http://schemas.openxmlformats.org/officeDocument/2006/relationships/image" Target="../media/image16.png"/><Relationship Id="rId7" Type="http://schemas.openxmlformats.org/officeDocument/2006/relationships/image" Target="../media/image41.svg"/><Relationship Id="rId2" Type="http://schemas.openxmlformats.org/officeDocument/2006/relationships/notesSlide" Target="../notesSlides/notesSlide12.xml"/><Relationship Id="rId1" Type="http://schemas.openxmlformats.org/officeDocument/2006/relationships/slideLayout" Target="../slideLayouts/slideLayout2.xml"/><Relationship Id="rId6" Type="http://schemas.openxmlformats.org/officeDocument/2006/relationships/image" Target="../media/image40.png"/><Relationship Id="rId5" Type="http://schemas.openxmlformats.org/officeDocument/2006/relationships/image" Target="../media/image1.png"/><Relationship Id="rId4" Type="http://schemas.openxmlformats.org/officeDocument/2006/relationships/image" Target="../media/image17.svg"/></Relationships>
</file>

<file path=ppt/slides/_rels/slide14.xml.rels><?xml version="1.0" encoding="UTF-8" standalone="yes"?>
<Relationships xmlns="http://schemas.openxmlformats.org/package/2006/relationships"><Relationship Id="rId8" Type="http://schemas.openxmlformats.org/officeDocument/2006/relationships/chart" Target="../charts/chart3.xml"/><Relationship Id="rId3" Type="http://schemas.openxmlformats.org/officeDocument/2006/relationships/image" Target="../media/image16.png"/><Relationship Id="rId7" Type="http://schemas.openxmlformats.org/officeDocument/2006/relationships/image" Target="../media/image41.svg"/><Relationship Id="rId2" Type="http://schemas.openxmlformats.org/officeDocument/2006/relationships/notesSlide" Target="../notesSlides/notesSlide13.xml"/><Relationship Id="rId1" Type="http://schemas.openxmlformats.org/officeDocument/2006/relationships/slideLayout" Target="../slideLayouts/slideLayout2.xml"/><Relationship Id="rId6" Type="http://schemas.openxmlformats.org/officeDocument/2006/relationships/image" Target="../media/image40.png"/><Relationship Id="rId5" Type="http://schemas.openxmlformats.org/officeDocument/2006/relationships/image" Target="../media/image1.png"/><Relationship Id="rId4" Type="http://schemas.openxmlformats.org/officeDocument/2006/relationships/image" Target="../media/image17.svg"/></Relationships>
</file>

<file path=ppt/slides/_rels/slide15.xml.rels><?xml version="1.0" encoding="UTF-8" standalone="yes"?>
<Relationships xmlns="http://schemas.openxmlformats.org/package/2006/relationships"><Relationship Id="rId8" Type="http://schemas.openxmlformats.org/officeDocument/2006/relationships/image" Target="../media/image37.svg"/><Relationship Id="rId3" Type="http://schemas.openxmlformats.org/officeDocument/2006/relationships/image" Target="../media/image16.png"/><Relationship Id="rId7" Type="http://schemas.openxmlformats.org/officeDocument/2006/relationships/image" Target="../media/image36.png"/><Relationship Id="rId2" Type="http://schemas.openxmlformats.org/officeDocument/2006/relationships/notesSlide" Target="../notesSlides/notesSlide14.xml"/><Relationship Id="rId1" Type="http://schemas.openxmlformats.org/officeDocument/2006/relationships/slideLayout" Target="../slideLayouts/slideLayout2.xml"/><Relationship Id="rId6" Type="http://schemas.openxmlformats.org/officeDocument/2006/relationships/image" Target="../media/image19.svg"/><Relationship Id="rId11" Type="http://schemas.openxmlformats.org/officeDocument/2006/relationships/image" Target="../media/image59.svg"/><Relationship Id="rId5" Type="http://schemas.openxmlformats.org/officeDocument/2006/relationships/image" Target="../media/image18.png"/><Relationship Id="rId10" Type="http://schemas.openxmlformats.org/officeDocument/2006/relationships/image" Target="../media/image58.png"/><Relationship Id="rId4" Type="http://schemas.openxmlformats.org/officeDocument/2006/relationships/image" Target="../media/image17.svg"/><Relationship Id="rId9" Type="http://schemas.openxmlformats.org/officeDocument/2006/relationships/image" Target="../media/image1.png"/></Relationships>
</file>

<file path=ppt/slides/_rels/slide16.xml.rels><?xml version="1.0" encoding="UTF-8" standalone="yes"?>
<Relationships xmlns="http://schemas.openxmlformats.org/package/2006/relationships"><Relationship Id="rId8" Type="http://schemas.openxmlformats.org/officeDocument/2006/relationships/image" Target="../media/image37.svg"/><Relationship Id="rId13" Type="http://schemas.openxmlformats.org/officeDocument/2006/relationships/image" Target="../media/image61.svg"/><Relationship Id="rId3" Type="http://schemas.openxmlformats.org/officeDocument/2006/relationships/image" Target="../media/image16.png"/><Relationship Id="rId7" Type="http://schemas.openxmlformats.org/officeDocument/2006/relationships/image" Target="../media/image36.png"/><Relationship Id="rId12" Type="http://schemas.openxmlformats.org/officeDocument/2006/relationships/image" Target="../media/image60.png"/><Relationship Id="rId2" Type="http://schemas.openxmlformats.org/officeDocument/2006/relationships/notesSlide" Target="../notesSlides/notesSlide15.xml"/><Relationship Id="rId1" Type="http://schemas.openxmlformats.org/officeDocument/2006/relationships/slideLayout" Target="../slideLayouts/slideLayout2.xml"/><Relationship Id="rId6" Type="http://schemas.openxmlformats.org/officeDocument/2006/relationships/image" Target="../media/image19.svg"/><Relationship Id="rId11" Type="http://schemas.openxmlformats.org/officeDocument/2006/relationships/image" Target="../media/image1.png"/><Relationship Id="rId5" Type="http://schemas.openxmlformats.org/officeDocument/2006/relationships/image" Target="../media/image18.png"/><Relationship Id="rId10" Type="http://schemas.openxmlformats.org/officeDocument/2006/relationships/image" Target="../media/image39.svg"/><Relationship Id="rId4" Type="http://schemas.openxmlformats.org/officeDocument/2006/relationships/image" Target="../media/image17.svg"/><Relationship Id="rId9" Type="http://schemas.openxmlformats.org/officeDocument/2006/relationships/image" Target="../media/image38.png"/></Relationships>
</file>

<file path=ppt/slides/_rels/slide17.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diagramData" Target="../diagrams/data6.xml"/><Relationship Id="rId7" Type="http://schemas.microsoft.com/office/2007/relationships/diagramDrawing" Target="../diagrams/drawing6.xml"/><Relationship Id="rId2" Type="http://schemas.openxmlformats.org/officeDocument/2006/relationships/notesSlide" Target="../notesSlides/notesSlide16.xml"/><Relationship Id="rId1" Type="http://schemas.openxmlformats.org/officeDocument/2006/relationships/slideLayout" Target="../slideLayouts/slideLayout2.xml"/><Relationship Id="rId6" Type="http://schemas.openxmlformats.org/officeDocument/2006/relationships/diagramColors" Target="../diagrams/colors6.xml"/><Relationship Id="rId11" Type="http://schemas.openxmlformats.org/officeDocument/2006/relationships/image" Target="../media/image70.svg"/><Relationship Id="rId5" Type="http://schemas.openxmlformats.org/officeDocument/2006/relationships/diagramQuickStyle" Target="../diagrams/quickStyle6.xml"/><Relationship Id="rId10" Type="http://schemas.openxmlformats.org/officeDocument/2006/relationships/image" Target="../media/image69.png"/><Relationship Id="rId4" Type="http://schemas.openxmlformats.org/officeDocument/2006/relationships/diagramLayout" Target="../diagrams/layout6.xml"/><Relationship Id="rId9" Type="http://schemas.openxmlformats.org/officeDocument/2006/relationships/image" Target="../media/image68.png"/></Relationships>
</file>

<file path=ppt/slides/_rels/slide18.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diagramData" Target="../diagrams/data7.xml"/><Relationship Id="rId7" Type="http://schemas.microsoft.com/office/2007/relationships/diagramDrawing" Target="../diagrams/drawing7.xml"/><Relationship Id="rId2" Type="http://schemas.openxmlformats.org/officeDocument/2006/relationships/notesSlide" Target="../notesSlides/notesSlide17.xml"/><Relationship Id="rId1" Type="http://schemas.openxmlformats.org/officeDocument/2006/relationships/slideLayout" Target="../slideLayouts/slideLayout2.xml"/><Relationship Id="rId6" Type="http://schemas.openxmlformats.org/officeDocument/2006/relationships/diagramColors" Target="../diagrams/colors7.xml"/><Relationship Id="rId5" Type="http://schemas.openxmlformats.org/officeDocument/2006/relationships/diagramQuickStyle" Target="../diagrams/quickStyle7.xml"/><Relationship Id="rId4" Type="http://schemas.openxmlformats.org/officeDocument/2006/relationships/diagramLayout" Target="../diagrams/layout7.xml"/></Relationships>
</file>

<file path=ppt/slides/_rels/slide19.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diagramData" Target="../diagrams/data8.xml"/><Relationship Id="rId7" Type="http://schemas.microsoft.com/office/2007/relationships/diagramDrawing" Target="../diagrams/drawing8.xml"/><Relationship Id="rId2" Type="http://schemas.openxmlformats.org/officeDocument/2006/relationships/notesSlide" Target="../notesSlides/notesSlide18.xml"/><Relationship Id="rId1" Type="http://schemas.openxmlformats.org/officeDocument/2006/relationships/slideLayout" Target="../slideLayouts/slideLayout2.xml"/><Relationship Id="rId6" Type="http://schemas.openxmlformats.org/officeDocument/2006/relationships/diagramColors" Target="../diagrams/colors8.xml"/><Relationship Id="rId5" Type="http://schemas.openxmlformats.org/officeDocument/2006/relationships/diagramQuickStyle" Target="../diagrams/quickStyle8.xml"/><Relationship Id="rId4" Type="http://schemas.openxmlformats.org/officeDocument/2006/relationships/diagramLayout" Target="../diagrams/layout8.xml"/></Relationships>
</file>

<file path=ppt/slides/_rels/slide2.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20.xml.rels><?xml version="1.0" encoding="UTF-8" standalone="yes"?>
<Relationships xmlns="http://schemas.openxmlformats.org/package/2006/relationships"><Relationship Id="rId3" Type="http://schemas.openxmlformats.org/officeDocument/2006/relationships/image" Target="../media/image16.png"/><Relationship Id="rId7" Type="http://schemas.openxmlformats.org/officeDocument/2006/relationships/image" Target="../media/image41.svg"/><Relationship Id="rId2" Type="http://schemas.openxmlformats.org/officeDocument/2006/relationships/notesSlide" Target="../notesSlides/notesSlide19.xml"/><Relationship Id="rId1" Type="http://schemas.openxmlformats.org/officeDocument/2006/relationships/slideLayout" Target="../slideLayouts/slideLayout2.xml"/><Relationship Id="rId6" Type="http://schemas.openxmlformats.org/officeDocument/2006/relationships/image" Target="../media/image40.png"/><Relationship Id="rId5" Type="http://schemas.openxmlformats.org/officeDocument/2006/relationships/image" Target="../media/image1.png"/><Relationship Id="rId4" Type="http://schemas.openxmlformats.org/officeDocument/2006/relationships/image" Target="../media/image17.svg"/></Relationships>
</file>

<file path=ppt/slides/_rels/slide3.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6.png"/><Relationship Id="rId7"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image" Target="../media/image19.svg"/><Relationship Id="rId5" Type="http://schemas.openxmlformats.org/officeDocument/2006/relationships/image" Target="../media/image18.png"/><Relationship Id="rId4" Type="http://schemas.openxmlformats.org/officeDocument/2006/relationships/image" Target="../media/image17.svg"/></Relationships>
</file>

<file path=ppt/slides/_rels/slide5.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6.xml.rels><?xml version="1.0" encoding="UTF-8" standalone="yes"?>
<Relationships xmlns="http://schemas.openxmlformats.org/package/2006/relationships"><Relationship Id="rId8" Type="http://schemas.openxmlformats.org/officeDocument/2006/relationships/image" Target="../media/image37.svg"/><Relationship Id="rId13" Type="http://schemas.openxmlformats.org/officeDocument/2006/relationships/image" Target="../media/image1.png"/><Relationship Id="rId3" Type="http://schemas.openxmlformats.org/officeDocument/2006/relationships/image" Target="../media/image16.png"/><Relationship Id="rId7" Type="http://schemas.openxmlformats.org/officeDocument/2006/relationships/image" Target="../media/image36.png"/><Relationship Id="rId12" Type="http://schemas.openxmlformats.org/officeDocument/2006/relationships/image" Target="../media/image41.svg"/><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image" Target="../media/image19.svg"/><Relationship Id="rId11" Type="http://schemas.openxmlformats.org/officeDocument/2006/relationships/image" Target="../media/image40.png"/><Relationship Id="rId5" Type="http://schemas.openxmlformats.org/officeDocument/2006/relationships/image" Target="../media/image18.png"/><Relationship Id="rId10" Type="http://schemas.openxmlformats.org/officeDocument/2006/relationships/image" Target="../media/image39.svg"/><Relationship Id="rId4" Type="http://schemas.openxmlformats.org/officeDocument/2006/relationships/image" Target="../media/image17.svg"/><Relationship Id="rId9" Type="http://schemas.openxmlformats.org/officeDocument/2006/relationships/image" Target="../media/image38.png"/></Relationships>
</file>

<file path=ppt/slides/_rels/slide7.xml.rels><?xml version="1.0" encoding="UTF-8" standalone="yes"?>
<Relationships xmlns="http://schemas.openxmlformats.org/package/2006/relationships"><Relationship Id="rId8" Type="http://schemas.openxmlformats.org/officeDocument/2006/relationships/image" Target="../media/image37.svg"/><Relationship Id="rId3" Type="http://schemas.openxmlformats.org/officeDocument/2006/relationships/image" Target="../media/image16.png"/><Relationship Id="rId7" Type="http://schemas.openxmlformats.org/officeDocument/2006/relationships/image" Target="../media/image36.png"/><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image" Target="../media/image19.svg"/><Relationship Id="rId11" Type="http://schemas.openxmlformats.org/officeDocument/2006/relationships/image" Target="../media/image1.png"/><Relationship Id="rId5" Type="http://schemas.openxmlformats.org/officeDocument/2006/relationships/image" Target="../media/image18.png"/><Relationship Id="rId10" Type="http://schemas.openxmlformats.org/officeDocument/2006/relationships/image" Target="../media/image39.svg"/><Relationship Id="rId4" Type="http://schemas.openxmlformats.org/officeDocument/2006/relationships/image" Target="../media/image17.svg"/><Relationship Id="rId9" Type="http://schemas.openxmlformats.org/officeDocument/2006/relationships/image" Target="../media/image38.png"/></Relationships>
</file>

<file path=ppt/slides/_rels/slide8.xml.rels><?xml version="1.0" encoding="UTF-8" standalone="yes"?>
<Relationships xmlns="http://schemas.openxmlformats.org/package/2006/relationships"><Relationship Id="rId8" Type="http://schemas.microsoft.com/office/2007/relationships/diagramDrawing" Target="../diagrams/drawing4.xml"/><Relationship Id="rId3" Type="http://schemas.openxmlformats.org/officeDocument/2006/relationships/image" Target="../media/image1.png"/><Relationship Id="rId7" Type="http://schemas.openxmlformats.org/officeDocument/2006/relationships/diagramColors" Target="../diagrams/colors4.xml"/><Relationship Id="rId2" Type="http://schemas.openxmlformats.org/officeDocument/2006/relationships/notesSlide" Target="../notesSlides/notesSlide7.xml"/><Relationship Id="rId1" Type="http://schemas.openxmlformats.org/officeDocument/2006/relationships/slideLayout" Target="../slideLayouts/slideLayout2.xml"/><Relationship Id="rId6" Type="http://schemas.openxmlformats.org/officeDocument/2006/relationships/diagramQuickStyle" Target="../diagrams/quickStyle4.xml"/><Relationship Id="rId5" Type="http://schemas.openxmlformats.org/officeDocument/2006/relationships/diagramLayout" Target="../diagrams/layout4.xml"/><Relationship Id="rId4" Type="http://schemas.openxmlformats.org/officeDocument/2006/relationships/diagramData" Target="../diagrams/data4.xml"/></Relationships>
</file>

<file path=ppt/slides/_rels/slide9.xml.rels><?xml version="1.0" encoding="UTF-8" standalone="yes"?>
<Relationships xmlns="http://schemas.openxmlformats.org/package/2006/relationships"><Relationship Id="rId8" Type="http://schemas.microsoft.com/office/2007/relationships/diagramDrawing" Target="../diagrams/drawing5.xml"/><Relationship Id="rId3" Type="http://schemas.openxmlformats.org/officeDocument/2006/relationships/image" Target="../media/image1.png"/><Relationship Id="rId7" Type="http://schemas.openxmlformats.org/officeDocument/2006/relationships/diagramColors" Target="../diagrams/colors5.xml"/><Relationship Id="rId2" Type="http://schemas.openxmlformats.org/officeDocument/2006/relationships/notesSlide" Target="../notesSlides/notesSlide8.xml"/><Relationship Id="rId1" Type="http://schemas.openxmlformats.org/officeDocument/2006/relationships/slideLayout" Target="../slideLayouts/slideLayout2.xml"/><Relationship Id="rId6" Type="http://schemas.openxmlformats.org/officeDocument/2006/relationships/diagramQuickStyle" Target="../diagrams/quickStyle5.xml"/><Relationship Id="rId5" Type="http://schemas.openxmlformats.org/officeDocument/2006/relationships/diagramLayout" Target="../diagrams/layout5.xml"/><Relationship Id="rId10" Type="http://schemas.openxmlformats.org/officeDocument/2006/relationships/image" Target="../media/image57.png"/><Relationship Id="rId4" Type="http://schemas.openxmlformats.org/officeDocument/2006/relationships/diagramData" Target="../diagrams/data5.xml"/><Relationship Id="rId9" Type="http://schemas.openxmlformats.org/officeDocument/2006/relationships/image" Target="../media/image56.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Title 20">
            <a:extLst>
              <a:ext uri="{FF2B5EF4-FFF2-40B4-BE49-F238E27FC236}">
                <a16:creationId xmlns:a16="http://schemas.microsoft.com/office/drawing/2014/main" id="{7F26A878-95B5-0194-C0F5-72747E236657}"/>
              </a:ext>
            </a:extLst>
          </p:cNvPr>
          <p:cNvSpPr>
            <a:spLocks noGrp="1"/>
          </p:cNvSpPr>
          <p:nvPr>
            <p:ph type="title"/>
          </p:nvPr>
        </p:nvSpPr>
        <p:spPr>
          <a:xfrm>
            <a:off x="838200" y="2103437"/>
            <a:ext cx="10515600" cy="1325563"/>
          </a:xfrm>
        </p:spPr>
        <p:txBody>
          <a:bodyPr>
            <a:normAutofit/>
          </a:bodyPr>
          <a:lstStyle/>
          <a:p>
            <a:r>
              <a:rPr lang="en-GB" sz="3200" dirty="0">
                <a:effectLst/>
                <a:latin typeface="Calibri" panose="020F0502020204030204" pitchFamily="34" charset="0"/>
                <a:ea typeface="Calibri" panose="020F0502020204030204" pitchFamily="34" charset="0"/>
                <a:cs typeface="Calibri" panose="020F0502020204030204" pitchFamily="34" charset="0"/>
              </a:rPr>
              <a:t>White Working-Class Boys: Are our measures of “working-class” fit for purpose?</a:t>
            </a:r>
            <a:endParaRPr lang="en-GB" sz="6600" dirty="0">
              <a:latin typeface="Calibri" panose="020F0502020204030204" pitchFamily="34" charset="0"/>
              <a:cs typeface="Calibri" panose="020F0502020204030204" pitchFamily="34" charset="0"/>
            </a:endParaRPr>
          </a:p>
        </p:txBody>
      </p:sp>
      <p:pic>
        <p:nvPicPr>
          <p:cNvPr id="14" name="Picture 13" descr="A picture containing logo&#10;&#10;Description automatically generated">
            <a:extLst>
              <a:ext uri="{FF2B5EF4-FFF2-40B4-BE49-F238E27FC236}">
                <a16:creationId xmlns:a16="http://schemas.microsoft.com/office/drawing/2014/main" id="{2F287EE9-4257-1AB6-A4E5-772E854741BD}"/>
              </a:ext>
            </a:extLst>
          </p:cNvPr>
          <p:cNvPicPr>
            <a:picLocks noGrp="1" noRot="1" noChangeAspect="1" noMove="1" noResize="1" noEditPoints="1" noAdjustHandles="1" noChangeArrowheads="1" noChangeShapeType="1" noCrop="1"/>
          </p:cNvPicPr>
          <p:nvPr/>
        </p:nvPicPr>
        <p:blipFill>
          <a:blip r:embed="rId2">
            <a:extLst>
              <a:ext uri="{28A0092B-C50C-407E-A947-70E740481C1C}">
                <a14:useLocalDpi xmlns:a14="http://schemas.microsoft.com/office/drawing/2010/main" val="0"/>
              </a:ext>
            </a:extLst>
          </a:blip>
          <a:stretch>
            <a:fillRect/>
          </a:stretch>
        </p:blipFill>
        <p:spPr>
          <a:xfrm>
            <a:off x="4453681" y="5826683"/>
            <a:ext cx="2312879" cy="874986"/>
          </a:xfrm>
          <a:prstGeom prst="rect">
            <a:avLst/>
          </a:prstGeom>
        </p:spPr>
      </p:pic>
      <p:pic>
        <p:nvPicPr>
          <p:cNvPr id="5" name="Picture 4" descr="A picture containing gear&#10;&#10;Description automatically generated">
            <a:extLst>
              <a:ext uri="{FF2B5EF4-FFF2-40B4-BE49-F238E27FC236}">
                <a16:creationId xmlns:a16="http://schemas.microsoft.com/office/drawing/2014/main" id="{0E2E53A6-801E-21DD-4878-FC4BC67120A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70903" y="5942584"/>
            <a:ext cx="3464464" cy="639229"/>
          </a:xfrm>
          <a:prstGeom prst="rect">
            <a:avLst/>
          </a:prstGeom>
        </p:spPr>
      </p:pic>
      <p:pic>
        <p:nvPicPr>
          <p:cNvPr id="7" name="Picture 6" descr="Text&#10;&#10;Description automatically generated">
            <a:extLst>
              <a:ext uri="{FF2B5EF4-FFF2-40B4-BE49-F238E27FC236}">
                <a16:creationId xmlns:a16="http://schemas.microsoft.com/office/drawing/2014/main" id="{16C1EF21-BFBB-9397-0C38-26C43016B0CC}"/>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465808" y="5874090"/>
            <a:ext cx="1525792" cy="821308"/>
          </a:xfrm>
          <a:prstGeom prst="rect">
            <a:avLst/>
          </a:prstGeom>
        </p:spPr>
      </p:pic>
      <p:pic>
        <p:nvPicPr>
          <p:cNvPr id="17" name="Picture 16" descr="A picture containing shape&#10;&#10;Description automatically generated">
            <a:extLst>
              <a:ext uri="{FF2B5EF4-FFF2-40B4-BE49-F238E27FC236}">
                <a16:creationId xmlns:a16="http://schemas.microsoft.com/office/drawing/2014/main" id="{1FBD5DFB-3715-5D90-88C3-4011758B3EEF}"/>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9595326" y="5936995"/>
            <a:ext cx="2125771" cy="644817"/>
          </a:xfrm>
          <a:prstGeom prst="rect">
            <a:avLst/>
          </a:prstGeom>
        </p:spPr>
      </p:pic>
      <p:pic>
        <p:nvPicPr>
          <p:cNvPr id="18" name="Picture 17" descr="A picture containing gear&#10;&#10;Description automatically generated">
            <a:extLst>
              <a:ext uri="{FF2B5EF4-FFF2-40B4-BE49-F238E27FC236}">
                <a16:creationId xmlns:a16="http://schemas.microsoft.com/office/drawing/2014/main" id="{F99A1266-DA56-9878-A37E-A16AB058669B}"/>
              </a:ext>
            </a:extLst>
          </p:cNvPr>
          <p:cNvPicPr>
            <a:picLocks noGrp="1" noRot="1" noChangeAspect="1" noMove="1" noResize="1" noEditPoints="1" noAdjustHandles="1" noChangeArrowheads="1" noChangeShapeType="1" noCrop="1"/>
          </p:cNvPicPr>
          <p:nvPr/>
        </p:nvPicPr>
        <p:blipFill>
          <a:blip r:embed="rId3">
            <a:extLst>
              <a:ext uri="{28A0092B-C50C-407E-A947-70E740481C1C}">
                <a14:useLocalDpi xmlns:a14="http://schemas.microsoft.com/office/drawing/2010/main" val="0"/>
              </a:ext>
            </a:extLst>
          </a:blip>
          <a:stretch>
            <a:fillRect/>
          </a:stretch>
        </p:blipFill>
        <p:spPr>
          <a:xfrm>
            <a:off x="470903" y="5948855"/>
            <a:ext cx="3464464" cy="639229"/>
          </a:xfrm>
          <a:prstGeom prst="rect">
            <a:avLst/>
          </a:prstGeom>
        </p:spPr>
      </p:pic>
      <p:pic>
        <p:nvPicPr>
          <p:cNvPr id="19" name="Picture 18" descr="Text&#10;&#10;Description automatically generated">
            <a:extLst>
              <a:ext uri="{FF2B5EF4-FFF2-40B4-BE49-F238E27FC236}">
                <a16:creationId xmlns:a16="http://schemas.microsoft.com/office/drawing/2014/main" id="{1FDD70DB-6BB2-40EB-57F2-F92FC0B18C61}"/>
              </a:ext>
            </a:extLst>
          </p:cNvPr>
          <p:cNvPicPr>
            <a:picLocks noGrp="1" noRot="1" noChangeAspect="1" noMove="1" noResize="1" noEditPoints="1" noAdjustHandles="1" noChangeArrowheads="1" noChangeShapeType="1" noCrop="1"/>
          </p:cNvPicPr>
          <p:nvPr/>
        </p:nvPicPr>
        <p:blipFill>
          <a:blip r:embed="rId4">
            <a:extLst>
              <a:ext uri="{28A0092B-C50C-407E-A947-70E740481C1C}">
                <a14:useLocalDpi xmlns:a14="http://schemas.microsoft.com/office/drawing/2010/main" val="0"/>
              </a:ext>
            </a:extLst>
          </a:blip>
          <a:stretch>
            <a:fillRect/>
          </a:stretch>
        </p:blipFill>
        <p:spPr>
          <a:xfrm>
            <a:off x="7465808" y="5880361"/>
            <a:ext cx="1525792" cy="821308"/>
          </a:xfrm>
          <a:prstGeom prst="rect">
            <a:avLst/>
          </a:prstGeom>
        </p:spPr>
      </p:pic>
      <p:pic>
        <p:nvPicPr>
          <p:cNvPr id="20" name="Picture 19" descr="A picture containing shape&#10;&#10;Description automatically generated">
            <a:extLst>
              <a:ext uri="{FF2B5EF4-FFF2-40B4-BE49-F238E27FC236}">
                <a16:creationId xmlns:a16="http://schemas.microsoft.com/office/drawing/2014/main" id="{327FBB5C-3DB9-9FE1-E141-C0445602AE9F}"/>
              </a:ext>
            </a:extLst>
          </p:cNvPr>
          <p:cNvPicPr>
            <a:picLocks noGrp="1" noRot="1" noChangeAspect="1" noMove="1" noResize="1" noEditPoints="1" noAdjustHandles="1" noChangeArrowheads="1" noChangeShapeType="1" noCrop="1"/>
          </p:cNvPicPr>
          <p:nvPr/>
        </p:nvPicPr>
        <p:blipFill>
          <a:blip r:embed="rId5">
            <a:extLst>
              <a:ext uri="{28A0092B-C50C-407E-A947-70E740481C1C}">
                <a14:useLocalDpi xmlns:a14="http://schemas.microsoft.com/office/drawing/2010/main" val="0"/>
              </a:ext>
            </a:extLst>
          </a:blip>
          <a:stretch>
            <a:fillRect/>
          </a:stretch>
        </p:blipFill>
        <p:spPr>
          <a:xfrm>
            <a:off x="9595326" y="5943266"/>
            <a:ext cx="2125771" cy="644817"/>
          </a:xfrm>
          <a:prstGeom prst="rect">
            <a:avLst/>
          </a:prstGeom>
        </p:spPr>
      </p:pic>
      <p:sp>
        <p:nvSpPr>
          <p:cNvPr id="2" name="Title 20">
            <a:extLst>
              <a:ext uri="{FF2B5EF4-FFF2-40B4-BE49-F238E27FC236}">
                <a16:creationId xmlns:a16="http://schemas.microsoft.com/office/drawing/2014/main" id="{8419B2C2-A277-D1A0-ADD3-693CE5ABD257}"/>
              </a:ext>
            </a:extLst>
          </p:cNvPr>
          <p:cNvSpPr txBox="1">
            <a:spLocks/>
          </p:cNvSpPr>
          <p:nvPr/>
        </p:nvSpPr>
        <p:spPr>
          <a:xfrm>
            <a:off x="838200" y="3300800"/>
            <a:ext cx="105156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GB" sz="1800" dirty="0">
                <a:ea typeface="Calibri" panose="020F0502020204030204" pitchFamily="34" charset="0"/>
                <a:cs typeface="Times New Roman" panose="02020603050405020304" pitchFamily="18" charset="0"/>
              </a:rPr>
              <a:t>Jessica Whitby</a:t>
            </a:r>
          </a:p>
          <a:p>
            <a:r>
              <a:rPr lang="en-GB" sz="1800" dirty="0">
                <a:ea typeface="Calibri" panose="020F0502020204030204" pitchFamily="34" charset="0"/>
                <a:cs typeface="Times New Roman" panose="02020603050405020304" pitchFamily="18" charset="0"/>
              </a:rPr>
              <a:t>Evaluation and Data Officer</a:t>
            </a:r>
          </a:p>
          <a:p>
            <a:r>
              <a:rPr lang="en-GB" sz="1800" dirty="0">
                <a:ea typeface="Calibri" panose="020F0502020204030204" pitchFamily="34" charset="0"/>
                <a:cs typeface="Times New Roman" panose="02020603050405020304" pitchFamily="18" charset="0"/>
              </a:rPr>
              <a:t>HeppSY</a:t>
            </a:r>
            <a:endParaRPr lang="en-GB" dirty="0"/>
          </a:p>
        </p:txBody>
      </p:sp>
      <p:pic>
        <p:nvPicPr>
          <p:cNvPr id="6" name="Picture 5">
            <a:extLst>
              <a:ext uri="{FF2B5EF4-FFF2-40B4-BE49-F238E27FC236}">
                <a16:creationId xmlns:a16="http://schemas.microsoft.com/office/drawing/2014/main" id="{C9F9CF33-8584-9AD1-D887-2CD56BEB53E8}"/>
              </a:ext>
            </a:extLst>
          </p:cNvPr>
          <p:cNvPicPr>
            <a:picLocks noChangeAspect="1"/>
          </p:cNvPicPr>
          <p:nvPr/>
        </p:nvPicPr>
        <p:blipFill>
          <a:blip r:embed="rId6"/>
          <a:stretch>
            <a:fillRect/>
          </a:stretch>
        </p:blipFill>
        <p:spPr>
          <a:xfrm>
            <a:off x="838200" y="3278703"/>
            <a:ext cx="10506456" cy="300593"/>
          </a:xfrm>
          <a:prstGeom prst="rect">
            <a:avLst/>
          </a:prstGeom>
        </p:spPr>
      </p:pic>
    </p:spTree>
    <p:extLst>
      <p:ext uri="{BB962C8B-B14F-4D97-AF65-F5344CB8AC3E}">
        <p14:creationId xmlns:p14="http://schemas.microsoft.com/office/powerpoint/2010/main" val="145857935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53B021B3-DE93-4AB7-8A18-CF5F1CED88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Oval 3">
            <a:extLst>
              <a:ext uri="{FF2B5EF4-FFF2-40B4-BE49-F238E27FC236}">
                <a16:creationId xmlns:a16="http://schemas.microsoft.com/office/drawing/2014/main" id="{56B14666-1BF2-DCD2-8767-F4BC3C6EF581}"/>
              </a:ext>
            </a:extLst>
          </p:cNvPr>
          <p:cNvSpPr/>
          <p:nvPr/>
        </p:nvSpPr>
        <p:spPr>
          <a:xfrm>
            <a:off x="3696967" y="1741968"/>
            <a:ext cx="4860000" cy="4860000"/>
          </a:xfrm>
          <a:prstGeom prst="ellipse">
            <a:avLst/>
          </a:prstGeom>
          <a:solidFill>
            <a:schemeClr val="accent1">
              <a:lumMod val="20000"/>
              <a:lumOff val="80000"/>
            </a:schemeClr>
          </a:solidFill>
          <a:ln w="57150">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4000" b="1" dirty="0"/>
              <a:t>White working-class boys:</a:t>
            </a:r>
          </a:p>
          <a:p>
            <a:pPr algn="ctr"/>
            <a:r>
              <a:rPr lang="en-GB" sz="4000" b="1" dirty="0"/>
              <a:t>1378</a:t>
            </a:r>
          </a:p>
        </p:txBody>
      </p:sp>
      <p:sp>
        <p:nvSpPr>
          <p:cNvPr id="2" name="Title 1">
            <a:extLst>
              <a:ext uri="{FF2B5EF4-FFF2-40B4-BE49-F238E27FC236}">
                <a16:creationId xmlns:a16="http://schemas.microsoft.com/office/drawing/2014/main" id="{584ACB3A-AFC3-0BE5-B212-6CD54995D458}"/>
              </a:ext>
            </a:extLst>
          </p:cNvPr>
          <p:cNvSpPr>
            <a:spLocks noGrp="1"/>
          </p:cNvSpPr>
          <p:nvPr>
            <p:ph type="title"/>
          </p:nvPr>
        </p:nvSpPr>
        <p:spPr>
          <a:xfrm>
            <a:off x="841248" y="256032"/>
            <a:ext cx="10506456" cy="1014984"/>
          </a:xfrm>
        </p:spPr>
        <p:txBody>
          <a:bodyPr anchor="b">
            <a:normAutofit/>
          </a:bodyPr>
          <a:lstStyle/>
          <a:p>
            <a:r>
              <a:rPr lang="en-GB" dirty="0"/>
              <a:t>HeppSY’s “working-class” White boys</a:t>
            </a:r>
          </a:p>
        </p:txBody>
      </p:sp>
      <p:sp>
        <p:nvSpPr>
          <p:cNvPr id="11" name="Rectangle 10">
            <a:extLst>
              <a:ext uri="{FF2B5EF4-FFF2-40B4-BE49-F238E27FC236}">
                <a16:creationId xmlns:a16="http://schemas.microsoft.com/office/drawing/2014/main" id="{52D502E5-F6B4-4D58-B4AE-FC466FF15EE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65953" y="1634502"/>
            <a:ext cx="10451592" cy="18288"/>
          </a:xfrm>
          <a:prstGeom prst="rect">
            <a:avLst/>
          </a:prstGeom>
          <a:solidFill>
            <a:srgbClr val="D5D5D5"/>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latin typeface="Calibri" panose="020F0502020204030204"/>
            </a:endParaRPr>
          </a:p>
        </p:txBody>
      </p:sp>
      <p:sp>
        <p:nvSpPr>
          <p:cNvPr id="13" name="Rectangle 12">
            <a:extLst>
              <a:ext uri="{FF2B5EF4-FFF2-40B4-BE49-F238E27FC236}">
                <a16:creationId xmlns:a16="http://schemas.microsoft.com/office/drawing/2014/main" id="{9DECDBF4-02B6-4BB4-B65B-B8107AD6A9E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841248" y="1538176"/>
            <a:ext cx="1873457" cy="109814"/>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latin typeface="Calibri" panose="020F0502020204030204"/>
            </a:endParaRPr>
          </a:p>
        </p:txBody>
      </p:sp>
      <p:sp>
        <p:nvSpPr>
          <p:cNvPr id="7" name="Content Placeholder 3">
            <a:extLst>
              <a:ext uri="{FF2B5EF4-FFF2-40B4-BE49-F238E27FC236}">
                <a16:creationId xmlns:a16="http://schemas.microsoft.com/office/drawing/2014/main" id="{79A6687A-CDCE-DFC4-471A-F1EA06B96B65}"/>
              </a:ext>
            </a:extLst>
          </p:cNvPr>
          <p:cNvSpPr txBox="1">
            <a:spLocks/>
          </p:cNvSpPr>
          <p:nvPr/>
        </p:nvSpPr>
        <p:spPr>
          <a:xfrm>
            <a:off x="838200" y="2649537"/>
            <a:ext cx="5157787" cy="3684588"/>
          </a:xfrm>
          <a:prstGeom prst="rect">
            <a:avLst/>
          </a:prstGeom>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07000"/>
              </a:lnSpc>
              <a:spcAft>
                <a:spcPts val="800"/>
              </a:spcAft>
              <a:buFont typeface="Arial" panose="020B0604020202020204" pitchFamily="34" charset="0"/>
              <a:buNone/>
            </a:pPr>
            <a:endParaRPr lang="en-GB" sz="1600" kern="100" dirty="0">
              <a:latin typeface="Calibri" panose="020F0502020204030204" pitchFamily="34" charset="0"/>
              <a:ea typeface="Calibri" panose="020F0502020204030204" pitchFamily="34" charset="0"/>
              <a:cs typeface="Times New Roman" panose="02020603050405020304" pitchFamily="18" charset="0"/>
            </a:endParaRPr>
          </a:p>
        </p:txBody>
      </p:sp>
      <p:sp>
        <p:nvSpPr>
          <p:cNvPr id="8" name="Text Placeholder 4">
            <a:extLst>
              <a:ext uri="{FF2B5EF4-FFF2-40B4-BE49-F238E27FC236}">
                <a16:creationId xmlns:a16="http://schemas.microsoft.com/office/drawing/2014/main" id="{FAF66477-7B87-480D-69A1-557D17614D64}"/>
              </a:ext>
            </a:extLst>
          </p:cNvPr>
          <p:cNvSpPr txBox="1">
            <a:spLocks/>
          </p:cNvSpPr>
          <p:nvPr/>
        </p:nvSpPr>
        <p:spPr>
          <a:xfrm>
            <a:off x="784220" y="6034088"/>
            <a:ext cx="5183188" cy="823912"/>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endParaRPr lang="en-GB" sz="2400" dirty="0"/>
          </a:p>
        </p:txBody>
      </p:sp>
      <p:sp>
        <p:nvSpPr>
          <p:cNvPr id="10" name="Content Placeholder 5">
            <a:extLst>
              <a:ext uri="{FF2B5EF4-FFF2-40B4-BE49-F238E27FC236}">
                <a16:creationId xmlns:a16="http://schemas.microsoft.com/office/drawing/2014/main" id="{F1BFC2CB-94C7-91F3-28FC-557A43C97216}"/>
              </a:ext>
            </a:extLst>
          </p:cNvPr>
          <p:cNvSpPr txBox="1">
            <a:spLocks/>
          </p:cNvSpPr>
          <p:nvPr/>
        </p:nvSpPr>
        <p:spPr>
          <a:xfrm>
            <a:off x="6134357" y="2655849"/>
            <a:ext cx="5183188" cy="3684588"/>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endParaRPr lang="en-GB" sz="4400" dirty="0">
              <a:latin typeface="+mj-lt"/>
              <a:ea typeface="+mj-ea"/>
              <a:cs typeface="+mj-cs"/>
            </a:endParaRPr>
          </a:p>
        </p:txBody>
      </p:sp>
      <p:pic>
        <p:nvPicPr>
          <p:cNvPr id="18" name="Graphic 17" descr="Newspaper with solid fill">
            <a:extLst>
              <a:ext uri="{FF2B5EF4-FFF2-40B4-BE49-F238E27FC236}">
                <a16:creationId xmlns:a16="http://schemas.microsoft.com/office/drawing/2014/main" id="{8EFEEDC7-9009-FBE4-3223-15AFE2E20739}"/>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016316" y="1860113"/>
            <a:ext cx="705999" cy="705999"/>
          </a:xfrm>
          <a:prstGeom prst="rect">
            <a:avLst/>
          </a:prstGeom>
        </p:spPr>
      </p:pic>
      <p:pic>
        <p:nvPicPr>
          <p:cNvPr id="26" name="Picture 25" descr="A picture containing logo&#10;&#10;Description automatically generated">
            <a:extLst>
              <a:ext uri="{FF2B5EF4-FFF2-40B4-BE49-F238E27FC236}">
                <a16:creationId xmlns:a16="http://schemas.microsoft.com/office/drawing/2014/main" id="{563E3166-F49A-D2B5-39FD-0F2E22282A8C}"/>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0310070" y="103105"/>
            <a:ext cx="1745706" cy="660419"/>
          </a:xfrm>
          <a:prstGeom prst="rect">
            <a:avLst/>
          </a:prstGeom>
        </p:spPr>
      </p:pic>
    </p:spTree>
    <p:extLst>
      <p:ext uri="{BB962C8B-B14F-4D97-AF65-F5344CB8AC3E}">
        <p14:creationId xmlns:p14="http://schemas.microsoft.com/office/powerpoint/2010/main" val="222658460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53B021B3-DE93-4AB7-8A18-CF5F1CED88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584ACB3A-AFC3-0BE5-B212-6CD54995D458}"/>
              </a:ext>
            </a:extLst>
          </p:cNvPr>
          <p:cNvSpPr>
            <a:spLocks noGrp="1"/>
          </p:cNvSpPr>
          <p:nvPr>
            <p:ph type="title"/>
          </p:nvPr>
        </p:nvSpPr>
        <p:spPr>
          <a:xfrm>
            <a:off x="841248" y="256032"/>
            <a:ext cx="10506456" cy="1014984"/>
          </a:xfrm>
        </p:spPr>
        <p:txBody>
          <a:bodyPr anchor="b">
            <a:normAutofit/>
          </a:bodyPr>
          <a:lstStyle/>
          <a:p>
            <a:r>
              <a:rPr lang="en-GB" dirty="0"/>
              <a:t>HeppSY’s “working-class” White boys</a:t>
            </a:r>
          </a:p>
        </p:txBody>
      </p:sp>
      <p:sp>
        <p:nvSpPr>
          <p:cNvPr id="11" name="Rectangle 10">
            <a:extLst>
              <a:ext uri="{FF2B5EF4-FFF2-40B4-BE49-F238E27FC236}">
                <a16:creationId xmlns:a16="http://schemas.microsoft.com/office/drawing/2014/main" id="{52D502E5-F6B4-4D58-B4AE-FC466FF15EE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65953" y="1634502"/>
            <a:ext cx="10451592" cy="18288"/>
          </a:xfrm>
          <a:prstGeom prst="rect">
            <a:avLst/>
          </a:prstGeom>
          <a:solidFill>
            <a:srgbClr val="D5D5D5"/>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latin typeface="Calibri" panose="020F0502020204030204"/>
            </a:endParaRPr>
          </a:p>
        </p:txBody>
      </p:sp>
      <p:sp>
        <p:nvSpPr>
          <p:cNvPr id="13" name="Rectangle 12">
            <a:extLst>
              <a:ext uri="{FF2B5EF4-FFF2-40B4-BE49-F238E27FC236}">
                <a16:creationId xmlns:a16="http://schemas.microsoft.com/office/drawing/2014/main" id="{9DECDBF4-02B6-4BB4-B65B-B8107AD6A9E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841248" y="1538176"/>
            <a:ext cx="1873457" cy="109814"/>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latin typeface="Calibri" panose="020F0502020204030204"/>
            </a:endParaRPr>
          </a:p>
        </p:txBody>
      </p:sp>
      <p:sp>
        <p:nvSpPr>
          <p:cNvPr id="7" name="Content Placeholder 3">
            <a:extLst>
              <a:ext uri="{FF2B5EF4-FFF2-40B4-BE49-F238E27FC236}">
                <a16:creationId xmlns:a16="http://schemas.microsoft.com/office/drawing/2014/main" id="{79A6687A-CDCE-DFC4-471A-F1EA06B96B65}"/>
              </a:ext>
            </a:extLst>
          </p:cNvPr>
          <p:cNvSpPr txBox="1">
            <a:spLocks/>
          </p:cNvSpPr>
          <p:nvPr/>
        </p:nvSpPr>
        <p:spPr>
          <a:xfrm>
            <a:off x="838200" y="2649537"/>
            <a:ext cx="5157787" cy="3684588"/>
          </a:xfrm>
          <a:prstGeom prst="rect">
            <a:avLst/>
          </a:prstGeom>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07000"/>
              </a:lnSpc>
              <a:spcAft>
                <a:spcPts val="800"/>
              </a:spcAft>
              <a:buFont typeface="Arial" panose="020B0604020202020204" pitchFamily="34" charset="0"/>
              <a:buNone/>
            </a:pPr>
            <a:endParaRPr lang="en-GB" sz="1600" kern="100" dirty="0">
              <a:latin typeface="Calibri" panose="020F0502020204030204" pitchFamily="34" charset="0"/>
              <a:ea typeface="Calibri" panose="020F0502020204030204" pitchFamily="34" charset="0"/>
              <a:cs typeface="Times New Roman" panose="02020603050405020304" pitchFamily="18" charset="0"/>
            </a:endParaRPr>
          </a:p>
        </p:txBody>
      </p:sp>
      <p:sp>
        <p:nvSpPr>
          <p:cNvPr id="8" name="Text Placeholder 4">
            <a:extLst>
              <a:ext uri="{FF2B5EF4-FFF2-40B4-BE49-F238E27FC236}">
                <a16:creationId xmlns:a16="http://schemas.microsoft.com/office/drawing/2014/main" id="{FAF66477-7B87-480D-69A1-557D17614D64}"/>
              </a:ext>
            </a:extLst>
          </p:cNvPr>
          <p:cNvSpPr txBox="1">
            <a:spLocks/>
          </p:cNvSpPr>
          <p:nvPr/>
        </p:nvSpPr>
        <p:spPr>
          <a:xfrm>
            <a:off x="784220" y="6034088"/>
            <a:ext cx="5183188" cy="823912"/>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endParaRPr lang="en-GB" sz="2400" dirty="0"/>
          </a:p>
        </p:txBody>
      </p:sp>
      <p:sp>
        <p:nvSpPr>
          <p:cNvPr id="10" name="Content Placeholder 5">
            <a:extLst>
              <a:ext uri="{FF2B5EF4-FFF2-40B4-BE49-F238E27FC236}">
                <a16:creationId xmlns:a16="http://schemas.microsoft.com/office/drawing/2014/main" id="{F1BFC2CB-94C7-91F3-28FC-557A43C97216}"/>
              </a:ext>
            </a:extLst>
          </p:cNvPr>
          <p:cNvSpPr txBox="1">
            <a:spLocks/>
          </p:cNvSpPr>
          <p:nvPr/>
        </p:nvSpPr>
        <p:spPr>
          <a:xfrm>
            <a:off x="6134357" y="2655849"/>
            <a:ext cx="5183188" cy="3684588"/>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endParaRPr lang="en-GB" sz="4400" dirty="0">
              <a:latin typeface="+mj-lt"/>
              <a:ea typeface="+mj-ea"/>
              <a:cs typeface="+mj-cs"/>
            </a:endParaRPr>
          </a:p>
        </p:txBody>
      </p:sp>
      <p:pic>
        <p:nvPicPr>
          <p:cNvPr id="18" name="Graphic 17" descr="Newspaper with solid fill">
            <a:extLst>
              <a:ext uri="{FF2B5EF4-FFF2-40B4-BE49-F238E27FC236}">
                <a16:creationId xmlns:a16="http://schemas.microsoft.com/office/drawing/2014/main" id="{8EFEEDC7-9009-FBE4-3223-15AFE2E20739}"/>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016316" y="1860113"/>
            <a:ext cx="705999" cy="705999"/>
          </a:xfrm>
          <a:prstGeom prst="rect">
            <a:avLst/>
          </a:prstGeom>
        </p:spPr>
      </p:pic>
      <p:sp>
        <p:nvSpPr>
          <p:cNvPr id="22" name="Oval 21">
            <a:extLst>
              <a:ext uri="{FF2B5EF4-FFF2-40B4-BE49-F238E27FC236}">
                <a16:creationId xmlns:a16="http://schemas.microsoft.com/office/drawing/2014/main" id="{FA586BCE-F97E-C49D-FC5A-9AC33B406801}"/>
              </a:ext>
            </a:extLst>
          </p:cNvPr>
          <p:cNvSpPr/>
          <p:nvPr/>
        </p:nvSpPr>
        <p:spPr>
          <a:xfrm>
            <a:off x="5779989" y="3409607"/>
            <a:ext cx="2520000" cy="2520000"/>
          </a:xfrm>
          <a:prstGeom prst="ellipse">
            <a:avLst/>
          </a:prstGeom>
          <a:solidFill>
            <a:schemeClr val="accent6">
              <a:alpha val="50000"/>
            </a:schemeClr>
          </a:solidFill>
          <a:ln w="38100">
            <a:solidFill>
              <a:schemeClr val="accent1"/>
            </a:solidFill>
          </a:ln>
        </p:spPr>
        <p:style>
          <a:lnRef idx="0">
            <a:scrgbClr r="0" g="0" b="0"/>
          </a:lnRef>
          <a:fillRef idx="0">
            <a:scrgbClr r="0" g="0" b="0"/>
          </a:fillRef>
          <a:effectRef idx="0">
            <a:scrgbClr r="0" g="0" b="0"/>
          </a:effectRef>
          <a:fontRef idx="minor">
            <a:schemeClr val="lt1"/>
          </a:fontRef>
        </p:style>
        <p:txBody>
          <a:bodyPr rtlCol="0" anchor="ctr"/>
          <a:lstStyle/>
          <a:p>
            <a:pPr algn="ctr"/>
            <a:r>
              <a:rPr lang="en-GB" sz="2400" dirty="0">
                <a:solidFill>
                  <a:schemeClr val="tx1"/>
                </a:solidFill>
              </a:rPr>
              <a:t>IMD</a:t>
            </a:r>
          </a:p>
          <a:p>
            <a:pPr algn="ctr"/>
            <a:r>
              <a:rPr lang="en-GB" sz="2400" dirty="0">
                <a:solidFill>
                  <a:schemeClr val="tx1"/>
                </a:solidFill>
              </a:rPr>
              <a:t>141</a:t>
            </a:r>
          </a:p>
        </p:txBody>
      </p:sp>
      <p:sp>
        <p:nvSpPr>
          <p:cNvPr id="23" name="Oval 22">
            <a:extLst>
              <a:ext uri="{FF2B5EF4-FFF2-40B4-BE49-F238E27FC236}">
                <a16:creationId xmlns:a16="http://schemas.microsoft.com/office/drawing/2014/main" id="{D53139B3-D467-1E57-9B4C-892FCDDB89D5}"/>
              </a:ext>
            </a:extLst>
          </p:cNvPr>
          <p:cNvSpPr/>
          <p:nvPr/>
        </p:nvSpPr>
        <p:spPr>
          <a:xfrm>
            <a:off x="3934574" y="3426260"/>
            <a:ext cx="2520000" cy="2520000"/>
          </a:xfrm>
          <a:prstGeom prst="ellipse">
            <a:avLst/>
          </a:prstGeom>
          <a:solidFill>
            <a:schemeClr val="accent2">
              <a:alpha val="50000"/>
            </a:schemeClr>
          </a:solidFill>
          <a:ln w="38100">
            <a:solidFill>
              <a:srgbClr val="009FE3"/>
            </a:solidFill>
          </a:ln>
        </p:spPr>
        <p:style>
          <a:lnRef idx="0">
            <a:scrgbClr r="0" g="0" b="0"/>
          </a:lnRef>
          <a:fillRef idx="0">
            <a:scrgbClr r="0" g="0" b="0"/>
          </a:fillRef>
          <a:effectRef idx="0">
            <a:scrgbClr r="0" g="0" b="0"/>
          </a:effectRef>
          <a:fontRef idx="minor">
            <a:schemeClr val="lt1"/>
          </a:fontRef>
        </p:style>
        <p:txBody>
          <a:bodyPr rtlCol="0" anchor="ctr"/>
          <a:lstStyle/>
          <a:p>
            <a:pPr algn="ctr"/>
            <a:r>
              <a:rPr lang="en-GB" sz="2400" dirty="0">
                <a:solidFill>
                  <a:schemeClr val="tx1"/>
                </a:solidFill>
              </a:rPr>
              <a:t>FSM</a:t>
            </a:r>
            <a:r>
              <a:rPr lang="en-GB" dirty="0">
                <a:solidFill>
                  <a:schemeClr val="tx1"/>
                </a:solidFill>
              </a:rPr>
              <a:t>:</a:t>
            </a:r>
          </a:p>
          <a:p>
            <a:pPr algn="ctr"/>
            <a:r>
              <a:rPr lang="en-GB" sz="2400" dirty="0">
                <a:solidFill>
                  <a:schemeClr val="tx1"/>
                </a:solidFill>
              </a:rPr>
              <a:t>43</a:t>
            </a:r>
          </a:p>
        </p:txBody>
      </p:sp>
      <p:pic>
        <p:nvPicPr>
          <p:cNvPr id="26" name="Picture 25" descr="A picture containing logo&#10;&#10;Description automatically generated">
            <a:extLst>
              <a:ext uri="{FF2B5EF4-FFF2-40B4-BE49-F238E27FC236}">
                <a16:creationId xmlns:a16="http://schemas.microsoft.com/office/drawing/2014/main" id="{563E3166-F49A-D2B5-39FD-0F2E22282A8C}"/>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0310070" y="103105"/>
            <a:ext cx="1745706" cy="660419"/>
          </a:xfrm>
          <a:prstGeom prst="rect">
            <a:avLst/>
          </a:prstGeom>
        </p:spPr>
      </p:pic>
      <p:sp>
        <p:nvSpPr>
          <p:cNvPr id="32" name="TextBox 31">
            <a:extLst>
              <a:ext uri="{FF2B5EF4-FFF2-40B4-BE49-F238E27FC236}">
                <a16:creationId xmlns:a16="http://schemas.microsoft.com/office/drawing/2014/main" id="{326436E4-A938-84AB-28F2-E4E6EC277737}"/>
              </a:ext>
            </a:extLst>
          </p:cNvPr>
          <p:cNvSpPr txBox="1"/>
          <p:nvPr/>
        </p:nvSpPr>
        <p:spPr>
          <a:xfrm>
            <a:off x="5883847" y="4669607"/>
            <a:ext cx="507585" cy="461665"/>
          </a:xfrm>
          <a:prstGeom prst="rect">
            <a:avLst/>
          </a:prstGeom>
          <a:noFill/>
        </p:spPr>
        <p:txBody>
          <a:bodyPr wrap="square" rtlCol="0">
            <a:spAutoFit/>
          </a:bodyPr>
          <a:lstStyle/>
          <a:p>
            <a:pPr algn="ctr"/>
            <a:r>
              <a:rPr lang="en-GB" sz="2400" dirty="0"/>
              <a:t>17</a:t>
            </a:r>
          </a:p>
        </p:txBody>
      </p:sp>
      <p:sp>
        <p:nvSpPr>
          <p:cNvPr id="21" name="Oval 20">
            <a:extLst>
              <a:ext uri="{FF2B5EF4-FFF2-40B4-BE49-F238E27FC236}">
                <a16:creationId xmlns:a16="http://schemas.microsoft.com/office/drawing/2014/main" id="{CA500767-382C-E41E-9B00-786663C18FAA}"/>
              </a:ext>
            </a:extLst>
          </p:cNvPr>
          <p:cNvSpPr/>
          <p:nvPr/>
        </p:nvSpPr>
        <p:spPr>
          <a:xfrm>
            <a:off x="4874357" y="1964001"/>
            <a:ext cx="2520000" cy="2520000"/>
          </a:xfrm>
          <a:prstGeom prst="ellipse">
            <a:avLst/>
          </a:prstGeom>
          <a:solidFill>
            <a:schemeClr val="accent3">
              <a:alpha val="50000"/>
            </a:schemeClr>
          </a:solidFill>
          <a:ln w="38100">
            <a:solidFill>
              <a:srgbClr val="29235C"/>
            </a:solidFill>
          </a:ln>
        </p:spPr>
        <p:style>
          <a:lnRef idx="0">
            <a:scrgbClr r="0" g="0" b="0"/>
          </a:lnRef>
          <a:fillRef idx="0">
            <a:scrgbClr r="0" g="0" b="0"/>
          </a:fillRef>
          <a:effectRef idx="0">
            <a:scrgbClr r="0" g="0" b="0"/>
          </a:effectRef>
          <a:fontRef idx="minor">
            <a:schemeClr val="lt1"/>
          </a:fontRef>
        </p:style>
        <p:txBody>
          <a:bodyPr rtlCol="0" anchor="ctr"/>
          <a:lstStyle/>
          <a:p>
            <a:pPr algn="ctr"/>
            <a:r>
              <a:rPr lang="en-GB" sz="2400" dirty="0">
                <a:solidFill>
                  <a:schemeClr val="tx1"/>
                </a:solidFill>
              </a:rPr>
              <a:t>UCP:</a:t>
            </a:r>
          </a:p>
          <a:p>
            <a:pPr algn="ctr"/>
            <a:r>
              <a:rPr lang="en-GB" sz="2400" dirty="0">
                <a:solidFill>
                  <a:schemeClr val="tx1"/>
                </a:solidFill>
              </a:rPr>
              <a:t>222</a:t>
            </a:r>
          </a:p>
          <a:p>
            <a:pPr algn="ctr"/>
            <a:endParaRPr lang="en-GB" dirty="0">
              <a:solidFill>
                <a:schemeClr val="tx1"/>
              </a:solidFill>
            </a:endParaRPr>
          </a:p>
        </p:txBody>
      </p:sp>
      <p:sp>
        <p:nvSpPr>
          <p:cNvPr id="29" name="TextBox 28">
            <a:extLst>
              <a:ext uri="{FF2B5EF4-FFF2-40B4-BE49-F238E27FC236}">
                <a16:creationId xmlns:a16="http://schemas.microsoft.com/office/drawing/2014/main" id="{CB682EDA-E770-C91B-4FF8-EF278F0B35DC}"/>
              </a:ext>
            </a:extLst>
          </p:cNvPr>
          <p:cNvSpPr txBox="1"/>
          <p:nvPr/>
        </p:nvSpPr>
        <p:spPr>
          <a:xfrm>
            <a:off x="5873119" y="4020778"/>
            <a:ext cx="542386" cy="461665"/>
          </a:xfrm>
          <a:prstGeom prst="rect">
            <a:avLst/>
          </a:prstGeom>
          <a:noFill/>
        </p:spPr>
        <p:txBody>
          <a:bodyPr wrap="square" rtlCol="0">
            <a:spAutoFit/>
          </a:bodyPr>
          <a:lstStyle/>
          <a:p>
            <a:pPr algn="ctr"/>
            <a:r>
              <a:rPr lang="en-GB" sz="2400" dirty="0"/>
              <a:t>34</a:t>
            </a:r>
          </a:p>
        </p:txBody>
      </p:sp>
      <p:sp>
        <p:nvSpPr>
          <p:cNvPr id="36" name="Rectangle 35">
            <a:extLst>
              <a:ext uri="{FF2B5EF4-FFF2-40B4-BE49-F238E27FC236}">
                <a16:creationId xmlns:a16="http://schemas.microsoft.com/office/drawing/2014/main" id="{6B3D3847-D113-3D76-C016-F2962F10D3A1}"/>
              </a:ext>
            </a:extLst>
          </p:cNvPr>
          <p:cNvSpPr/>
          <p:nvPr/>
        </p:nvSpPr>
        <p:spPr>
          <a:xfrm>
            <a:off x="1918183" y="5215649"/>
            <a:ext cx="3424564" cy="1307257"/>
          </a:xfrm>
          <a:prstGeom prst="rect">
            <a:avLst/>
          </a:pr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bg1">
              <a:hueOff val="0"/>
              <a:satOff val="0"/>
              <a:lumOff val="0"/>
              <a:alphaOff val="0"/>
            </a:schemeClr>
          </a:fontRef>
        </p:style>
        <p:txBody>
          <a:bodyPr/>
          <a:lstStyle/>
          <a:p>
            <a:endParaRPr lang="en-GB" dirty="0"/>
          </a:p>
        </p:txBody>
      </p:sp>
      <p:sp>
        <p:nvSpPr>
          <p:cNvPr id="31" name="TextBox 30">
            <a:extLst>
              <a:ext uri="{FF2B5EF4-FFF2-40B4-BE49-F238E27FC236}">
                <a16:creationId xmlns:a16="http://schemas.microsoft.com/office/drawing/2014/main" id="{E4001103-8C62-C9BE-E816-E7AB5483A847}"/>
              </a:ext>
            </a:extLst>
          </p:cNvPr>
          <p:cNvSpPr txBox="1"/>
          <p:nvPr/>
        </p:nvSpPr>
        <p:spPr>
          <a:xfrm>
            <a:off x="6466946" y="3644526"/>
            <a:ext cx="681110" cy="461665"/>
          </a:xfrm>
          <a:prstGeom prst="rect">
            <a:avLst/>
          </a:prstGeom>
          <a:noFill/>
        </p:spPr>
        <p:txBody>
          <a:bodyPr wrap="square" rtlCol="0">
            <a:spAutoFit/>
          </a:bodyPr>
          <a:lstStyle/>
          <a:p>
            <a:pPr algn="ctr"/>
            <a:r>
              <a:rPr lang="en-GB" sz="2400" dirty="0"/>
              <a:t>373</a:t>
            </a:r>
          </a:p>
        </p:txBody>
      </p:sp>
      <p:sp>
        <p:nvSpPr>
          <p:cNvPr id="38" name="TextBox 37">
            <a:extLst>
              <a:ext uri="{FF2B5EF4-FFF2-40B4-BE49-F238E27FC236}">
                <a16:creationId xmlns:a16="http://schemas.microsoft.com/office/drawing/2014/main" id="{787B5A3B-7C9E-8230-6AD6-20C9D2A45861}"/>
              </a:ext>
            </a:extLst>
          </p:cNvPr>
          <p:cNvSpPr txBox="1"/>
          <p:nvPr/>
        </p:nvSpPr>
        <p:spPr>
          <a:xfrm>
            <a:off x="5259902" y="3644526"/>
            <a:ext cx="560084" cy="461665"/>
          </a:xfrm>
          <a:prstGeom prst="rect">
            <a:avLst/>
          </a:prstGeom>
          <a:noFill/>
        </p:spPr>
        <p:txBody>
          <a:bodyPr wrap="square" rtlCol="0">
            <a:spAutoFit/>
          </a:bodyPr>
          <a:lstStyle/>
          <a:p>
            <a:pPr algn="ctr"/>
            <a:r>
              <a:rPr lang="en-GB" sz="2400" dirty="0"/>
              <a:t>21</a:t>
            </a:r>
          </a:p>
        </p:txBody>
      </p:sp>
      <p:pic>
        <p:nvPicPr>
          <p:cNvPr id="4" name="Graphic 3" descr="Close with solid fill">
            <a:extLst>
              <a:ext uri="{FF2B5EF4-FFF2-40B4-BE49-F238E27FC236}">
                <a16:creationId xmlns:a16="http://schemas.microsoft.com/office/drawing/2014/main" id="{7E5BAD3A-9F6D-A548-0277-15CCAD5632DC}"/>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rcRect/>
          <a:stretch/>
        </p:blipFill>
        <p:spPr>
          <a:xfrm>
            <a:off x="5245850" y="3631124"/>
            <a:ext cx="574136" cy="574136"/>
          </a:xfrm>
          <a:prstGeom prst="rect">
            <a:avLst/>
          </a:prstGeom>
        </p:spPr>
      </p:pic>
      <p:pic>
        <p:nvPicPr>
          <p:cNvPr id="5" name="Graphic 4" descr="Close with solid fill">
            <a:extLst>
              <a:ext uri="{FF2B5EF4-FFF2-40B4-BE49-F238E27FC236}">
                <a16:creationId xmlns:a16="http://schemas.microsoft.com/office/drawing/2014/main" id="{4CA8C36F-ECF1-E52C-A6F9-C23F29C004FB}"/>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rcRect/>
          <a:stretch/>
        </p:blipFill>
        <p:spPr>
          <a:xfrm>
            <a:off x="5871324" y="3983000"/>
            <a:ext cx="574136" cy="574136"/>
          </a:xfrm>
          <a:prstGeom prst="rect">
            <a:avLst/>
          </a:prstGeom>
        </p:spPr>
      </p:pic>
      <p:pic>
        <p:nvPicPr>
          <p:cNvPr id="6" name="Graphic 5" descr="Close with solid fill">
            <a:extLst>
              <a:ext uri="{FF2B5EF4-FFF2-40B4-BE49-F238E27FC236}">
                <a16:creationId xmlns:a16="http://schemas.microsoft.com/office/drawing/2014/main" id="{8E08F128-17D7-2EF2-BEBD-B6D7A34A3BAE}"/>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rcRect/>
          <a:stretch/>
        </p:blipFill>
        <p:spPr>
          <a:xfrm>
            <a:off x="6556806" y="3588290"/>
            <a:ext cx="574136" cy="574136"/>
          </a:xfrm>
          <a:prstGeom prst="rect">
            <a:avLst/>
          </a:prstGeom>
        </p:spPr>
      </p:pic>
      <p:pic>
        <p:nvPicPr>
          <p:cNvPr id="12" name="Graphic 11" descr="Close with solid fill">
            <a:extLst>
              <a:ext uri="{FF2B5EF4-FFF2-40B4-BE49-F238E27FC236}">
                <a16:creationId xmlns:a16="http://schemas.microsoft.com/office/drawing/2014/main" id="{59DC4333-0329-D075-A871-94A25138D397}"/>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rcRect/>
          <a:stretch/>
        </p:blipFill>
        <p:spPr>
          <a:xfrm>
            <a:off x="5851750" y="4632173"/>
            <a:ext cx="574136" cy="574136"/>
          </a:xfrm>
          <a:prstGeom prst="rect">
            <a:avLst/>
          </a:prstGeom>
        </p:spPr>
      </p:pic>
    </p:spTree>
    <p:extLst>
      <p:ext uri="{BB962C8B-B14F-4D97-AF65-F5344CB8AC3E}">
        <p14:creationId xmlns:p14="http://schemas.microsoft.com/office/powerpoint/2010/main" val="13537049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5"/>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6"/>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53B021B3-DE93-4AB7-8A18-CF5F1CED88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584ACB3A-AFC3-0BE5-B212-6CD54995D458}"/>
              </a:ext>
            </a:extLst>
          </p:cNvPr>
          <p:cNvSpPr>
            <a:spLocks noGrp="1"/>
          </p:cNvSpPr>
          <p:nvPr>
            <p:ph type="title"/>
          </p:nvPr>
        </p:nvSpPr>
        <p:spPr>
          <a:xfrm>
            <a:off x="841248" y="256032"/>
            <a:ext cx="10506456" cy="1014984"/>
          </a:xfrm>
        </p:spPr>
        <p:txBody>
          <a:bodyPr anchor="b">
            <a:normAutofit/>
          </a:bodyPr>
          <a:lstStyle/>
          <a:p>
            <a:r>
              <a:rPr lang="en-GB" dirty="0"/>
              <a:t>HeppSY’s “working-class” White boys</a:t>
            </a:r>
          </a:p>
        </p:txBody>
      </p:sp>
      <p:sp>
        <p:nvSpPr>
          <p:cNvPr id="11" name="Rectangle 10">
            <a:extLst>
              <a:ext uri="{FF2B5EF4-FFF2-40B4-BE49-F238E27FC236}">
                <a16:creationId xmlns:a16="http://schemas.microsoft.com/office/drawing/2014/main" id="{52D502E5-F6B4-4D58-B4AE-FC466FF15EE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65953" y="1634502"/>
            <a:ext cx="10451592" cy="18288"/>
          </a:xfrm>
          <a:prstGeom prst="rect">
            <a:avLst/>
          </a:prstGeom>
          <a:solidFill>
            <a:srgbClr val="D5D5D5"/>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latin typeface="Calibri" panose="020F0502020204030204"/>
            </a:endParaRPr>
          </a:p>
        </p:txBody>
      </p:sp>
      <p:sp>
        <p:nvSpPr>
          <p:cNvPr id="13" name="Rectangle 12">
            <a:extLst>
              <a:ext uri="{FF2B5EF4-FFF2-40B4-BE49-F238E27FC236}">
                <a16:creationId xmlns:a16="http://schemas.microsoft.com/office/drawing/2014/main" id="{9DECDBF4-02B6-4BB4-B65B-B8107AD6A9E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841248" y="1538176"/>
            <a:ext cx="1873457" cy="109814"/>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latin typeface="Calibri" panose="020F0502020204030204"/>
            </a:endParaRPr>
          </a:p>
        </p:txBody>
      </p:sp>
      <p:sp>
        <p:nvSpPr>
          <p:cNvPr id="7" name="Content Placeholder 3">
            <a:extLst>
              <a:ext uri="{FF2B5EF4-FFF2-40B4-BE49-F238E27FC236}">
                <a16:creationId xmlns:a16="http://schemas.microsoft.com/office/drawing/2014/main" id="{79A6687A-CDCE-DFC4-471A-F1EA06B96B65}"/>
              </a:ext>
            </a:extLst>
          </p:cNvPr>
          <p:cNvSpPr txBox="1">
            <a:spLocks/>
          </p:cNvSpPr>
          <p:nvPr/>
        </p:nvSpPr>
        <p:spPr>
          <a:xfrm>
            <a:off x="838200" y="2649537"/>
            <a:ext cx="5157787" cy="3684588"/>
          </a:xfrm>
          <a:prstGeom prst="rect">
            <a:avLst/>
          </a:prstGeom>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07000"/>
              </a:lnSpc>
              <a:spcAft>
                <a:spcPts val="800"/>
              </a:spcAft>
              <a:buFont typeface="Arial" panose="020B0604020202020204" pitchFamily="34" charset="0"/>
              <a:buNone/>
            </a:pPr>
            <a:endParaRPr lang="en-GB" sz="1600" kern="100" dirty="0">
              <a:latin typeface="Calibri" panose="020F0502020204030204" pitchFamily="34" charset="0"/>
              <a:ea typeface="Calibri" panose="020F0502020204030204" pitchFamily="34" charset="0"/>
              <a:cs typeface="Times New Roman" panose="02020603050405020304" pitchFamily="18" charset="0"/>
            </a:endParaRPr>
          </a:p>
        </p:txBody>
      </p:sp>
      <p:sp>
        <p:nvSpPr>
          <p:cNvPr id="8" name="Text Placeholder 4">
            <a:extLst>
              <a:ext uri="{FF2B5EF4-FFF2-40B4-BE49-F238E27FC236}">
                <a16:creationId xmlns:a16="http://schemas.microsoft.com/office/drawing/2014/main" id="{FAF66477-7B87-480D-69A1-557D17614D64}"/>
              </a:ext>
            </a:extLst>
          </p:cNvPr>
          <p:cNvSpPr txBox="1">
            <a:spLocks/>
          </p:cNvSpPr>
          <p:nvPr/>
        </p:nvSpPr>
        <p:spPr>
          <a:xfrm>
            <a:off x="784220" y="6034088"/>
            <a:ext cx="5183188" cy="823912"/>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endParaRPr lang="en-GB" sz="2400" dirty="0"/>
          </a:p>
        </p:txBody>
      </p:sp>
      <p:sp>
        <p:nvSpPr>
          <p:cNvPr id="10" name="Content Placeholder 5">
            <a:extLst>
              <a:ext uri="{FF2B5EF4-FFF2-40B4-BE49-F238E27FC236}">
                <a16:creationId xmlns:a16="http://schemas.microsoft.com/office/drawing/2014/main" id="{F1BFC2CB-94C7-91F3-28FC-557A43C97216}"/>
              </a:ext>
            </a:extLst>
          </p:cNvPr>
          <p:cNvSpPr txBox="1">
            <a:spLocks/>
          </p:cNvSpPr>
          <p:nvPr/>
        </p:nvSpPr>
        <p:spPr>
          <a:xfrm>
            <a:off x="6134357" y="2655849"/>
            <a:ext cx="5183188" cy="3684588"/>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endParaRPr lang="en-GB" sz="4400" dirty="0">
              <a:latin typeface="+mj-lt"/>
              <a:ea typeface="+mj-ea"/>
              <a:cs typeface="+mj-cs"/>
            </a:endParaRPr>
          </a:p>
        </p:txBody>
      </p:sp>
      <p:pic>
        <p:nvPicPr>
          <p:cNvPr id="18" name="Graphic 17" descr="Newspaper with solid fill">
            <a:extLst>
              <a:ext uri="{FF2B5EF4-FFF2-40B4-BE49-F238E27FC236}">
                <a16:creationId xmlns:a16="http://schemas.microsoft.com/office/drawing/2014/main" id="{8EFEEDC7-9009-FBE4-3223-15AFE2E20739}"/>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016316" y="1860113"/>
            <a:ext cx="705999" cy="705999"/>
          </a:xfrm>
          <a:prstGeom prst="rect">
            <a:avLst/>
          </a:prstGeom>
        </p:spPr>
      </p:pic>
      <p:pic>
        <p:nvPicPr>
          <p:cNvPr id="26" name="Picture 25" descr="A picture containing logo&#10;&#10;Description automatically generated">
            <a:extLst>
              <a:ext uri="{FF2B5EF4-FFF2-40B4-BE49-F238E27FC236}">
                <a16:creationId xmlns:a16="http://schemas.microsoft.com/office/drawing/2014/main" id="{563E3166-F49A-D2B5-39FD-0F2E22282A8C}"/>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0310070" y="103105"/>
            <a:ext cx="1745706" cy="660419"/>
          </a:xfrm>
          <a:prstGeom prst="rect">
            <a:avLst/>
          </a:prstGeom>
        </p:spPr>
      </p:pic>
      <p:sp>
        <p:nvSpPr>
          <p:cNvPr id="34" name="Rectangle 33" descr="Document with solid fill">
            <a:extLst>
              <a:ext uri="{FF2B5EF4-FFF2-40B4-BE49-F238E27FC236}">
                <a16:creationId xmlns:a16="http://schemas.microsoft.com/office/drawing/2014/main" id="{A5A22643-6D17-5855-7515-5EB7716644D6}"/>
              </a:ext>
            </a:extLst>
          </p:cNvPr>
          <p:cNvSpPr/>
          <p:nvPr/>
        </p:nvSpPr>
        <p:spPr>
          <a:xfrm>
            <a:off x="803746" y="5509782"/>
            <a:ext cx="718991" cy="718991"/>
          </a:xfrm>
          <a:prstGeom prst="rect">
            <a:avLst/>
          </a:prstGeom>
          <a: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rcRect/>
            <a:stretch>
              <a:fillRect/>
            </a:stretch>
          </a:blipFill>
          <a:ln>
            <a:noFill/>
          </a:ln>
        </p:spPr>
        <p:style>
          <a:lnRef idx="2">
            <a:scrgbClr r="0" g="0" b="0"/>
          </a:lnRef>
          <a:fillRef idx="1">
            <a:scrgbClr r="0" g="0" b="0"/>
          </a:fillRef>
          <a:effectRef idx="0">
            <a:schemeClr val="bg1">
              <a:hueOff val="0"/>
              <a:satOff val="0"/>
              <a:lumOff val="0"/>
              <a:alphaOff val="0"/>
            </a:schemeClr>
          </a:effectRef>
          <a:fontRef idx="minor">
            <a:schemeClr val="dk1">
              <a:hueOff val="0"/>
              <a:satOff val="0"/>
              <a:lumOff val="0"/>
              <a:alphaOff val="0"/>
            </a:schemeClr>
          </a:fontRef>
        </p:style>
        <p:txBody>
          <a:bodyPr/>
          <a:lstStyle/>
          <a:p>
            <a:endParaRPr lang="en-GB" dirty="0"/>
          </a:p>
        </p:txBody>
      </p:sp>
      <p:graphicFrame>
        <p:nvGraphicFramePr>
          <p:cNvPr id="3" name="Chart 2">
            <a:extLst>
              <a:ext uri="{FF2B5EF4-FFF2-40B4-BE49-F238E27FC236}">
                <a16:creationId xmlns:a16="http://schemas.microsoft.com/office/drawing/2014/main" id="{603291B7-2353-1750-7B93-05BBD154DD52}"/>
              </a:ext>
            </a:extLst>
          </p:cNvPr>
          <p:cNvGraphicFramePr>
            <a:graphicFrameLocks/>
          </p:cNvGraphicFramePr>
          <p:nvPr>
            <p:extLst>
              <p:ext uri="{D42A27DB-BD31-4B8C-83A1-F6EECF244321}">
                <p14:modId xmlns:p14="http://schemas.microsoft.com/office/powerpoint/2010/main" val="1127637631"/>
              </p:ext>
            </p:extLst>
          </p:nvPr>
        </p:nvGraphicFramePr>
        <p:xfrm>
          <a:off x="838199" y="1666278"/>
          <a:ext cx="10506455" cy="4364408"/>
        </p:xfrm>
        <a:graphic>
          <a:graphicData uri="http://schemas.openxmlformats.org/drawingml/2006/chart">
            <c:chart xmlns:c="http://schemas.openxmlformats.org/drawingml/2006/chart" xmlns:r="http://schemas.openxmlformats.org/officeDocument/2006/relationships" r:id="rId8"/>
          </a:graphicData>
        </a:graphic>
      </p:graphicFrame>
    </p:spTree>
    <p:extLst>
      <p:ext uri="{BB962C8B-B14F-4D97-AF65-F5344CB8AC3E}">
        <p14:creationId xmlns:p14="http://schemas.microsoft.com/office/powerpoint/2010/main" val="231824535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53B021B3-DE93-4AB7-8A18-CF5F1CED88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584ACB3A-AFC3-0BE5-B212-6CD54995D458}"/>
              </a:ext>
            </a:extLst>
          </p:cNvPr>
          <p:cNvSpPr>
            <a:spLocks noGrp="1"/>
          </p:cNvSpPr>
          <p:nvPr>
            <p:ph type="title"/>
          </p:nvPr>
        </p:nvSpPr>
        <p:spPr>
          <a:xfrm>
            <a:off x="841248" y="256032"/>
            <a:ext cx="10506456" cy="1014984"/>
          </a:xfrm>
        </p:spPr>
        <p:txBody>
          <a:bodyPr anchor="b">
            <a:normAutofit/>
          </a:bodyPr>
          <a:lstStyle/>
          <a:p>
            <a:r>
              <a:rPr lang="en-GB" dirty="0"/>
              <a:t>HeppSY’s “working-class” White boys</a:t>
            </a:r>
          </a:p>
        </p:txBody>
      </p:sp>
      <p:sp>
        <p:nvSpPr>
          <p:cNvPr id="11" name="Rectangle 10">
            <a:extLst>
              <a:ext uri="{FF2B5EF4-FFF2-40B4-BE49-F238E27FC236}">
                <a16:creationId xmlns:a16="http://schemas.microsoft.com/office/drawing/2014/main" id="{52D502E5-F6B4-4D58-B4AE-FC466FF15EE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65953" y="1634502"/>
            <a:ext cx="10451592" cy="18288"/>
          </a:xfrm>
          <a:prstGeom prst="rect">
            <a:avLst/>
          </a:prstGeom>
          <a:solidFill>
            <a:srgbClr val="D5D5D5"/>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latin typeface="Calibri" panose="020F0502020204030204"/>
            </a:endParaRPr>
          </a:p>
        </p:txBody>
      </p:sp>
      <p:sp>
        <p:nvSpPr>
          <p:cNvPr id="13" name="Rectangle 12">
            <a:extLst>
              <a:ext uri="{FF2B5EF4-FFF2-40B4-BE49-F238E27FC236}">
                <a16:creationId xmlns:a16="http://schemas.microsoft.com/office/drawing/2014/main" id="{9DECDBF4-02B6-4BB4-B65B-B8107AD6A9E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841248" y="1538176"/>
            <a:ext cx="1873457" cy="109814"/>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latin typeface="Calibri" panose="020F0502020204030204"/>
            </a:endParaRPr>
          </a:p>
        </p:txBody>
      </p:sp>
      <p:sp>
        <p:nvSpPr>
          <p:cNvPr id="7" name="Content Placeholder 3">
            <a:extLst>
              <a:ext uri="{FF2B5EF4-FFF2-40B4-BE49-F238E27FC236}">
                <a16:creationId xmlns:a16="http://schemas.microsoft.com/office/drawing/2014/main" id="{79A6687A-CDCE-DFC4-471A-F1EA06B96B65}"/>
              </a:ext>
            </a:extLst>
          </p:cNvPr>
          <p:cNvSpPr txBox="1">
            <a:spLocks/>
          </p:cNvSpPr>
          <p:nvPr/>
        </p:nvSpPr>
        <p:spPr>
          <a:xfrm>
            <a:off x="838200" y="2649537"/>
            <a:ext cx="5157787" cy="3684588"/>
          </a:xfrm>
          <a:prstGeom prst="rect">
            <a:avLst/>
          </a:prstGeom>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07000"/>
              </a:lnSpc>
              <a:spcAft>
                <a:spcPts val="800"/>
              </a:spcAft>
              <a:buFont typeface="Arial" panose="020B0604020202020204" pitchFamily="34" charset="0"/>
              <a:buNone/>
            </a:pPr>
            <a:endParaRPr lang="en-GB" sz="1600" kern="100" dirty="0">
              <a:latin typeface="Calibri" panose="020F0502020204030204" pitchFamily="34" charset="0"/>
              <a:ea typeface="Calibri" panose="020F0502020204030204" pitchFamily="34" charset="0"/>
              <a:cs typeface="Times New Roman" panose="02020603050405020304" pitchFamily="18" charset="0"/>
            </a:endParaRPr>
          </a:p>
        </p:txBody>
      </p:sp>
      <p:sp>
        <p:nvSpPr>
          <p:cNvPr id="8" name="Text Placeholder 4">
            <a:extLst>
              <a:ext uri="{FF2B5EF4-FFF2-40B4-BE49-F238E27FC236}">
                <a16:creationId xmlns:a16="http://schemas.microsoft.com/office/drawing/2014/main" id="{FAF66477-7B87-480D-69A1-557D17614D64}"/>
              </a:ext>
            </a:extLst>
          </p:cNvPr>
          <p:cNvSpPr txBox="1">
            <a:spLocks/>
          </p:cNvSpPr>
          <p:nvPr/>
        </p:nvSpPr>
        <p:spPr>
          <a:xfrm>
            <a:off x="784220" y="6034088"/>
            <a:ext cx="5183188" cy="823912"/>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endParaRPr lang="en-GB" sz="2400" dirty="0"/>
          </a:p>
        </p:txBody>
      </p:sp>
      <p:sp>
        <p:nvSpPr>
          <p:cNvPr id="10" name="Content Placeholder 5">
            <a:extLst>
              <a:ext uri="{FF2B5EF4-FFF2-40B4-BE49-F238E27FC236}">
                <a16:creationId xmlns:a16="http://schemas.microsoft.com/office/drawing/2014/main" id="{F1BFC2CB-94C7-91F3-28FC-557A43C97216}"/>
              </a:ext>
            </a:extLst>
          </p:cNvPr>
          <p:cNvSpPr txBox="1">
            <a:spLocks/>
          </p:cNvSpPr>
          <p:nvPr/>
        </p:nvSpPr>
        <p:spPr>
          <a:xfrm>
            <a:off x="6134357" y="2655849"/>
            <a:ext cx="5183188" cy="3684588"/>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endParaRPr lang="en-GB" sz="4400" dirty="0">
              <a:latin typeface="+mj-lt"/>
              <a:ea typeface="+mj-ea"/>
              <a:cs typeface="+mj-cs"/>
            </a:endParaRPr>
          </a:p>
        </p:txBody>
      </p:sp>
      <p:pic>
        <p:nvPicPr>
          <p:cNvPr id="18" name="Graphic 17" descr="Newspaper with solid fill">
            <a:extLst>
              <a:ext uri="{FF2B5EF4-FFF2-40B4-BE49-F238E27FC236}">
                <a16:creationId xmlns:a16="http://schemas.microsoft.com/office/drawing/2014/main" id="{8EFEEDC7-9009-FBE4-3223-15AFE2E20739}"/>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016316" y="1860113"/>
            <a:ext cx="705999" cy="705999"/>
          </a:xfrm>
          <a:prstGeom prst="rect">
            <a:avLst/>
          </a:prstGeom>
        </p:spPr>
      </p:pic>
      <p:pic>
        <p:nvPicPr>
          <p:cNvPr id="26" name="Picture 25" descr="A picture containing logo&#10;&#10;Description automatically generated">
            <a:extLst>
              <a:ext uri="{FF2B5EF4-FFF2-40B4-BE49-F238E27FC236}">
                <a16:creationId xmlns:a16="http://schemas.microsoft.com/office/drawing/2014/main" id="{563E3166-F49A-D2B5-39FD-0F2E22282A8C}"/>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0310070" y="103105"/>
            <a:ext cx="1745706" cy="660419"/>
          </a:xfrm>
          <a:prstGeom prst="rect">
            <a:avLst/>
          </a:prstGeom>
        </p:spPr>
      </p:pic>
      <p:sp>
        <p:nvSpPr>
          <p:cNvPr id="34" name="Rectangle 33" descr="Document with solid fill">
            <a:extLst>
              <a:ext uri="{FF2B5EF4-FFF2-40B4-BE49-F238E27FC236}">
                <a16:creationId xmlns:a16="http://schemas.microsoft.com/office/drawing/2014/main" id="{A5A22643-6D17-5855-7515-5EB7716644D6}"/>
              </a:ext>
            </a:extLst>
          </p:cNvPr>
          <p:cNvSpPr/>
          <p:nvPr/>
        </p:nvSpPr>
        <p:spPr>
          <a:xfrm>
            <a:off x="803746" y="5509782"/>
            <a:ext cx="718991" cy="718991"/>
          </a:xfrm>
          <a:prstGeom prst="rect">
            <a:avLst/>
          </a:prstGeom>
          <a: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rcRect/>
            <a:stretch>
              <a:fillRect/>
            </a:stretch>
          </a:blipFill>
          <a:ln>
            <a:noFill/>
          </a:ln>
        </p:spPr>
        <p:style>
          <a:lnRef idx="2">
            <a:scrgbClr r="0" g="0" b="0"/>
          </a:lnRef>
          <a:fillRef idx="1">
            <a:scrgbClr r="0" g="0" b="0"/>
          </a:fillRef>
          <a:effectRef idx="0">
            <a:schemeClr val="bg1">
              <a:hueOff val="0"/>
              <a:satOff val="0"/>
              <a:lumOff val="0"/>
              <a:alphaOff val="0"/>
            </a:schemeClr>
          </a:effectRef>
          <a:fontRef idx="minor">
            <a:schemeClr val="dk1">
              <a:hueOff val="0"/>
              <a:satOff val="0"/>
              <a:lumOff val="0"/>
              <a:alphaOff val="0"/>
            </a:schemeClr>
          </a:fontRef>
        </p:style>
        <p:txBody>
          <a:bodyPr/>
          <a:lstStyle/>
          <a:p>
            <a:endParaRPr lang="en-GB" dirty="0"/>
          </a:p>
        </p:txBody>
      </p:sp>
      <p:graphicFrame>
        <p:nvGraphicFramePr>
          <p:cNvPr id="4" name="Chart 3">
            <a:extLst>
              <a:ext uri="{FF2B5EF4-FFF2-40B4-BE49-F238E27FC236}">
                <a16:creationId xmlns:a16="http://schemas.microsoft.com/office/drawing/2014/main" id="{E3D07C23-72C7-C8CB-06C7-FD0C5B6BA977}"/>
              </a:ext>
            </a:extLst>
          </p:cNvPr>
          <p:cNvGraphicFramePr>
            <a:graphicFrameLocks/>
          </p:cNvGraphicFramePr>
          <p:nvPr>
            <p:extLst>
              <p:ext uri="{D42A27DB-BD31-4B8C-83A1-F6EECF244321}">
                <p14:modId xmlns:p14="http://schemas.microsoft.com/office/powerpoint/2010/main" val="592123293"/>
              </p:ext>
            </p:extLst>
          </p:nvPr>
        </p:nvGraphicFramePr>
        <p:xfrm>
          <a:off x="865952" y="1652154"/>
          <a:ext cx="10451591" cy="4415979"/>
        </p:xfrm>
        <a:graphic>
          <a:graphicData uri="http://schemas.openxmlformats.org/drawingml/2006/chart">
            <c:chart xmlns:c="http://schemas.openxmlformats.org/drawingml/2006/chart" xmlns:r="http://schemas.openxmlformats.org/officeDocument/2006/relationships" r:id="rId8"/>
          </a:graphicData>
        </a:graphic>
      </p:graphicFrame>
    </p:spTree>
    <p:extLst>
      <p:ext uri="{BB962C8B-B14F-4D97-AF65-F5344CB8AC3E}">
        <p14:creationId xmlns:p14="http://schemas.microsoft.com/office/powerpoint/2010/main" val="283822136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53B021B3-DE93-4AB7-8A18-CF5F1CED88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584ACB3A-AFC3-0BE5-B212-6CD54995D458}"/>
              </a:ext>
            </a:extLst>
          </p:cNvPr>
          <p:cNvSpPr>
            <a:spLocks noGrp="1"/>
          </p:cNvSpPr>
          <p:nvPr>
            <p:ph type="title"/>
          </p:nvPr>
        </p:nvSpPr>
        <p:spPr>
          <a:xfrm>
            <a:off x="841248" y="256032"/>
            <a:ext cx="10506456" cy="1014984"/>
          </a:xfrm>
        </p:spPr>
        <p:txBody>
          <a:bodyPr anchor="b">
            <a:normAutofit/>
          </a:bodyPr>
          <a:lstStyle/>
          <a:p>
            <a:r>
              <a:rPr lang="en-GB" dirty="0"/>
              <a:t>HeppSY’s “working-class” White boys</a:t>
            </a:r>
          </a:p>
        </p:txBody>
      </p:sp>
      <p:sp>
        <p:nvSpPr>
          <p:cNvPr id="11" name="Rectangle 10">
            <a:extLst>
              <a:ext uri="{FF2B5EF4-FFF2-40B4-BE49-F238E27FC236}">
                <a16:creationId xmlns:a16="http://schemas.microsoft.com/office/drawing/2014/main" id="{52D502E5-F6B4-4D58-B4AE-FC466FF15EE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65953" y="1634502"/>
            <a:ext cx="10451592" cy="18288"/>
          </a:xfrm>
          <a:prstGeom prst="rect">
            <a:avLst/>
          </a:prstGeom>
          <a:solidFill>
            <a:srgbClr val="D5D5D5"/>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latin typeface="Calibri" panose="020F0502020204030204"/>
            </a:endParaRPr>
          </a:p>
        </p:txBody>
      </p:sp>
      <p:sp>
        <p:nvSpPr>
          <p:cNvPr id="13" name="Rectangle 12">
            <a:extLst>
              <a:ext uri="{FF2B5EF4-FFF2-40B4-BE49-F238E27FC236}">
                <a16:creationId xmlns:a16="http://schemas.microsoft.com/office/drawing/2014/main" id="{9DECDBF4-02B6-4BB4-B65B-B8107AD6A9E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841248" y="1538176"/>
            <a:ext cx="1873457" cy="109814"/>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latin typeface="Calibri" panose="020F0502020204030204"/>
            </a:endParaRPr>
          </a:p>
        </p:txBody>
      </p:sp>
      <p:sp>
        <p:nvSpPr>
          <p:cNvPr id="7" name="Content Placeholder 3">
            <a:extLst>
              <a:ext uri="{FF2B5EF4-FFF2-40B4-BE49-F238E27FC236}">
                <a16:creationId xmlns:a16="http://schemas.microsoft.com/office/drawing/2014/main" id="{79A6687A-CDCE-DFC4-471A-F1EA06B96B65}"/>
              </a:ext>
            </a:extLst>
          </p:cNvPr>
          <p:cNvSpPr txBox="1">
            <a:spLocks/>
          </p:cNvSpPr>
          <p:nvPr/>
        </p:nvSpPr>
        <p:spPr>
          <a:xfrm>
            <a:off x="838200" y="2649537"/>
            <a:ext cx="5157787" cy="3684588"/>
          </a:xfrm>
          <a:prstGeom prst="rect">
            <a:avLst/>
          </a:prstGeom>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07000"/>
              </a:lnSpc>
              <a:spcAft>
                <a:spcPts val="800"/>
              </a:spcAft>
              <a:buFont typeface="Arial" panose="020B0604020202020204" pitchFamily="34" charset="0"/>
              <a:buNone/>
            </a:pPr>
            <a:endParaRPr lang="en-GB" sz="1600" kern="100" dirty="0">
              <a:latin typeface="Calibri" panose="020F0502020204030204" pitchFamily="34" charset="0"/>
              <a:ea typeface="Calibri" panose="020F0502020204030204" pitchFamily="34" charset="0"/>
              <a:cs typeface="Times New Roman" panose="02020603050405020304" pitchFamily="18" charset="0"/>
            </a:endParaRPr>
          </a:p>
        </p:txBody>
      </p:sp>
      <p:sp>
        <p:nvSpPr>
          <p:cNvPr id="8" name="Text Placeholder 4">
            <a:extLst>
              <a:ext uri="{FF2B5EF4-FFF2-40B4-BE49-F238E27FC236}">
                <a16:creationId xmlns:a16="http://schemas.microsoft.com/office/drawing/2014/main" id="{FAF66477-7B87-480D-69A1-557D17614D64}"/>
              </a:ext>
            </a:extLst>
          </p:cNvPr>
          <p:cNvSpPr txBox="1">
            <a:spLocks/>
          </p:cNvSpPr>
          <p:nvPr/>
        </p:nvSpPr>
        <p:spPr>
          <a:xfrm>
            <a:off x="784220" y="6034088"/>
            <a:ext cx="5183188" cy="823912"/>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endParaRPr lang="en-GB" sz="2400" dirty="0"/>
          </a:p>
        </p:txBody>
      </p:sp>
      <p:sp>
        <p:nvSpPr>
          <p:cNvPr id="10" name="Content Placeholder 5">
            <a:extLst>
              <a:ext uri="{FF2B5EF4-FFF2-40B4-BE49-F238E27FC236}">
                <a16:creationId xmlns:a16="http://schemas.microsoft.com/office/drawing/2014/main" id="{F1BFC2CB-94C7-91F3-28FC-557A43C97216}"/>
              </a:ext>
            </a:extLst>
          </p:cNvPr>
          <p:cNvSpPr txBox="1">
            <a:spLocks/>
          </p:cNvSpPr>
          <p:nvPr/>
        </p:nvSpPr>
        <p:spPr>
          <a:xfrm>
            <a:off x="6134357" y="2655849"/>
            <a:ext cx="5183188" cy="3684588"/>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endParaRPr lang="en-GB" sz="4400" dirty="0">
              <a:latin typeface="+mj-lt"/>
              <a:ea typeface="+mj-ea"/>
              <a:cs typeface="+mj-cs"/>
            </a:endParaRPr>
          </a:p>
        </p:txBody>
      </p:sp>
      <p:pic>
        <p:nvPicPr>
          <p:cNvPr id="18" name="Graphic 17" descr="Newspaper with solid fill">
            <a:extLst>
              <a:ext uri="{FF2B5EF4-FFF2-40B4-BE49-F238E27FC236}">
                <a16:creationId xmlns:a16="http://schemas.microsoft.com/office/drawing/2014/main" id="{8EFEEDC7-9009-FBE4-3223-15AFE2E20739}"/>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016316" y="1860113"/>
            <a:ext cx="705999" cy="705999"/>
          </a:xfrm>
          <a:prstGeom prst="rect">
            <a:avLst/>
          </a:prstGeom>
        </p:spPr>
      </p:pic>
      <p:pic>
        <p:nvPicPr>
          <p:cNvPr id="26" name="Picture 25" descr="A picture containing logo&#10;&#10;Description automatically generated">
            <a:extLst>
              <a:ext uri="{FF2B5EF4-FFF2-40B4-BE49-F238E27FC236}">
                <a16:creationId xmlns:a16="http://schemas.microsoft.com/office/drawing/2014/main" id="{563E3166-F49A-D2B5-39FD-0F2E22282A8C}"/>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0310070" y="103105"/>
            <a:ext cx="1745706" cy="660419"/>
          </a:xfrm>
          <a:prstGeom prst="rect">
            <a:avLst/>
          </a:prstGeom>
        </p:spPr>
      </p:pic>
      <p:sp>
        <p:nvSpPr>
          <p:cNvPr id="34" name="Rectangle 33" descr="Document with solid fill">
            <a:extLst>
              <a:ext uri="{FF2B5EF4-FFF2-40B4-BE49-F238E27FC236}">
                <a16:creationId xmlns:a16="http://schemas.microsoft.com/office/drawing/2014/main" id="{A5A22643-6D17-5855-7515-5EB7716644D6}"/>
              </a:ext>
            </a:extLst>
          </p:cNvPr>
          <p:cNvSpPr/>
          <p:nvPr/>
        </p:nvSpPr>
        <p:spPr>
          <a:xfrm>
            <a:off x="803746" y="5509782"/>
            <a:ext cx="718991" cy="718991"/>
          </a:xfrm>
          <a:prstGeom prst="rect">
            <a:avLst/>
          </a:prstGeom>
          <a: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rcRect/>
            <a:stretch>
              <a:fillRect/>
            </a:stretch>
          </a:blipFill>
          <a:ln>
            <a:noFill/>
          </a:ln>
        </p:spPr>
        <p:style>
          <a:lnRef idx="2">
            <a:scrgbClr r="0" g="0" b="0"/>
          </a:lnRef>
          <a:fillRef idx="1">
            <a:scrgbClr r="0" g="0" b="0"/>
          </a:fillRef>
          <a:effectRef idx="0">
            <a:schemeClr val="bg1">
              <a:hueOff val="0"/>
              <a:satOff val="0"/>
              <a:lumOff val="0"/>
              <a:alphaOff val="0"/>
            </a:schemeClr>
          </a:effectRef>
          <a:fontRef idx="minor">
            <a:schemeClr val="dk1">
              <a:hueOff val="0"/>
              <a:satOff val="0"/>
              <a:lumOff val="0"/>
              <a:alphaOff val="0"/>
            </a:schemeClr>
          </a:fontRef>
        </p:style>
        <p:txBody>
          <a:bodyPr/>
          <a:lstStyle/>
          <a:p>
            <a:endParaRPr lang="en-GB" dirty="0"/>
          </a:p>
        </p:txBody>
      </p:sp>
      <p:graphicFrame>
        <p:nvGraphicFramePr>
          <p:cNvPr id="4" name="Chart 3">
            <a:extLst>
              <a:ext uri="{FF2B5EF4-FFF2-40B4-BE49-F238E27FC236}">
                <a16:creationId xmlns:a16="http://schemas.microsoft.com/office/drawing/2014/main" id="{0A8A9E78-2230-515B-DC5C-DBC86DF1EC6A}"/>
              </a:ext>
            </a:extLst>
          </p:cNvPr>
          <p:cNvGraphicFramePr>
            <a:graphicFrameLocks/>
          </p:cNvGraphicFramePr>
          <p:nvPr>
            <p:extLst>
              <p:ext uri="{D42A27DB-BD31-4B8C-83A1-F6EECF244321}">
                <p14:modId xmlns:p14="http://schemas.microsoft.com/office/powerpoint/2010/main" val="1909866481"/>
              </p:ext>
            </p:extLst>
          </p:nvPr>
        </p:nvGraphicFramePr>
        <p:xfrm>
          <a:off x="838201" y="1666278"/>
          <a:ext cx="10479344" cy="4825962"/>
        </p:xfrm>
        <a:graphic>
          <a:graphicData uri="http://schemas.openxmlformats.org/drawingml/2006/chart">
            <c:chart xmlns:c="http://schemas.openxmlformats.org/drawingml/2006/chart" xmlns:r="http://schemas.openxmlformats.org/officeDocument/2006/relationships" r:id="rId8"/>
          </a:graphicData>
        </a:graphic>
      </p:graphicFrame>
    </p:spTree>
    <p:extLst>
      <p:ext uri="{BB962C8B-B14F-4D97-AF65-F5344CB8AC3E}">
        <p14:creationId xmlns:p14="http://schemas.microsoft.com/office/powerpoint/2010/main" val="106276428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4ACB3A-AFC3-0BE5-B212-6CD54995D458}"/>
              </a:ext>
            </a:extLst>
          </p:cNvPr>
          <p:cNvSpPr>
            <a:spLocks noGrp="1"/>
          </p:cNvSpPr>
          <p:nvPr>
            <p:ph type="title"/>
          </p:nvPr>
        </p:nvSpPr>
        <p:spPr>
          <a:xfrm>
            <a:off x="841248" y="256032"/>
            <a:ext cx="10506456" cy="1014984"/>
          </a:xfrm>
        </p:spPr>
        <p:txBody>
          <a:bodyPr anchor="b">
            <a:normAutofit/>
          </a:bodyPr>
          <a:lstStyle/>
          <a:p>
            <a:r>
              <a:rPr lang="en-GB" dirty="0"/>
              <a:t>Conclusions...</a:t>
            </a:r>
          </a:p>
        </p:txBody>
      </p:sp>
      <p:sp>
        <p:nvSpPr>
          <p:cNvPr id="7" name="Content Placeholder 3">
            <a:extLst>
              <a:ext uri="{FF2B5EF4-FFF2-40B4-BE49-F238E27FC236}">
                <a16:creationId xmlns:a16="http://schemas.microsoft.com/office/drawing/2014/main" id="{79A6687A-CDCE-DFC4-471A-F1EA06B96B65}"/>
              </a:ext>
            </a:extLst>
          </p:cNvPr>
          <p:cNvSpPr txBox="1">
            <a:spLocks/>
          </p:cNvSpPr>
          <p:nvPr/>
        </p:nvSpPr>
        <p:spPr>
          <a:xfrm>
            <a:off x="784220" y="2754348"/>
            <a:ext cx="3515686" cy="3684588"/>
          </a:xfrm>
          <a:prstGeom prst="rect">
            <a:avLst/>
          </a:prstGeom>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GB" sz="1800" dirty="0"/>
              <a:t>Over half (</a:t>
            </a:r>
            <a:r>
              <a:rPr lang="en-GB" sz="1800" b="1" u="sng" dirty="0">
                <a:solidFill>
                  <a:schemeClr val="accent2"/>
                </a:solidFill>
              </a:rPr>
              <a:t>56%</a:t>
            </a:r>
            <a:r>
              <a:rPr lang="en-GB" sz="1800" dirty="0"/>
              <a:t>) of White working-class boys believe they could go to university if they wanted to.</a:t>
            </a:r>
          </a:p>
          <a:p>
            <a:r>
              <a:rPr lang="en-GB" sz="1800" dirty="0"/>
              <a:t>65% believe attending HE will enable them to get a better job.</a:t>
            </a:r>
          </a:p>
          <a:p>
            <a:r>
              <a:rPr lang="en-GB" sz="1800" dirty="0"/>
              <a:t>19% would be first generation students.</a:t>
            </a:r>
          </a:p>
          <a:p>
            <a:r>
              <a:rPr lang="en-GB" sz="1800" b="1" u="sng" dirty="0">
                <a:solidFill>
                  <a:schemeClr val="accent2"/>
                </a:solidFill>
              </a:rPr>
              <a:t>2%</a:t>
            </a:r>
            <a:r>
              <a:rPr lang="en-GB" sz="1800" dirty="0"/>
              <a:t> have siblings that have already attended HE.</a:t>
            </a:r>
          </a:p>
          <a:p>
            <a:pPr marL="0" indent="0">
              <a:buNone/>
            </a:pPr>
            <a:endParaRPr lang="en-GB" sz="1600" dirty="0"/>
          </a:p>
        </p:txBody>
      </p:sp>
      <p:sp>
        <p:nvSpPr>
          <p:cNvPr id="8" name="Text Placeholder 4">
            <a:extLst>
              <a:ext uri="{FF2B5EF4-FFF2-40B4-BE49-F238E27FC236}">
                <a16:creationId xmlns:a16="http://schemas.microsoft.com/office/drawing/2014/main" id="{FAF66477-7B87-480D-69A1-557D17614D64}"/>
              </a:ext>
            </a:extLst>
          </p:cNvPr>
          <p:cNvSpPr txBox="1">
            <a:spLocks/>
          </p:cNvSpPr>
          <p:nvPr/>
        </p:nvSpPr>
        <p:spPr>
          <a:xfrm>
            <a:off x="784220" y="6034088"/>
            <a:ext cx="5183188" cy="823912"/>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endParaRPr lang="en-GB" sz="2400" dirty="0"/>
          </a:p>
        </p:txBody>
      </p:sp>
      <p:pic>
        <p:nvPicPr>
          <p:cNvPr id="18" name="Graphic 17" descr="Newspaper with solid fill">
            <a:extLst>
              <a:ext uri="{FF2B5EF4-FFF2-40B4-BE49-F238E27FC236}">
                <a16:creationId xmlns:a16="http://schemas.microsoft.com/office/drawing/2014/main" id="{8EFEEDC7-9009-FBE4-3223-15AFE2E20739}"/>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016316" y="1860113"/>
            <a:ext cx="705999" cy="705999"/>
          </a:xfrm>
          <a:prstGeom prst="rect">
            <a:avLst/>
          </a:prstGeom>
        </p:spPr>
      </p:pic>
      <p:pic>
        <p:nvPicPr>
          <p:cNvPr id="20" name="Graphic 19" descr="Abacus with solid fill">
            <a:extLst>
              <a:ext uri="{FF2B5EF4-FFF2-40B4-BE49-F238E27FC236}">
                <a16:creationId xmlns:a16="http://schemas.microsoft.com/office/drawing/2014/main" id="{7A003227-7C57-0A45-8C60-484A7F496410}"/>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6284070" y="1890316"/>
            <a:ext cx="649072" cy="649072"/>
          </a:xfrm>
          <a:prstGeom prst="rect">
            <a:avLst/>
          </a:prstGeom>
        </p:spPr>
      </p:pic>
      <p:pic>
        <p:nvPicPr>
          <p:cNvPr id="6" name="Graphic 5" descr="Checkmark with solid fill">
            <a:extLst>
              <a:ext uri="{FF2B5EF4-FFF2-40B4-BE49-F238E27FC236}">
                <a16:creationId xmlns:a16="http://schemas.microsoft.com/office/drawing/2014/main" id="{E957C14E-5F1E-7DE5-EA06-0A4DAF0D9FA0}"/>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1082247" y="1844094"/>
            <a:ext cx="574136" cy="574136"/>
          </a:xfrm>
          <a:prstGeom prst="rect">
            <a:avLst/>
          </a:prstGeom>
        </p:spPr>
      </p:pic>
      <p:pic>
        <p:nvPicPr>
          <p:cNvPr id="15" name="Picture 14" descr="A picture containing logo&#10;&#10;Description automatically generated">
            <a:extLst>
              <a:ext uri="{FF2B5EF4-FFF2-40B4-BE49-F238E27FC236}">
                <a16:creationId xmlns:a16="http://schemas.microsoft.com/office/drawing/2014/main" id="{92CF824C-2FDF-A3B4-3412-DC8963ADF5B4}"/>
              </a:ext>
            </a:extLst>
          </p:cNvPr>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10310070" y="103105"/>
            <a:ext cx="1745706" cy="660419"/>
          </a:xfrm>
          <a:prstGeom prst="rect">
            <a:avLst/>
          </a:prstGeom>
        </p:spPr>
      </p:pic>
      <p:sp>
        <p:nvSpPr>
          <p:cNvPr id="27" name="Rectangle 26">
            <a:extLst>
              <a:ext uri="{FF2B5EF4-FFF2-40B4-BE49-F238E27FC236}">
                <a16:creationId xmlns:a16="http://schemas.microsoft.com/office/drawing/2014/main" id="{D1437AB5-1155-F30D-E669-9EEF4C409235}"/>
              </a:ext>
            </a:extLst>
          </p:cNvPr>
          <p:cNvSpPr/>
          <p:nvPr/>
        </p:nvSpPr>
        <p:spPr>
          <a:xfrm>
            <a:off x="1918183" y="5215649"/>
            <a:ext cx="3424564" cy="1307257"/>
          </a:xfrm>
          <a:prstGeom prst="rect">
            <a:avLst/>
          </a:pr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bg1">
              <a:hueOff val="0"/>
              <a:satOff val="0"/>
              <a:lumOff val="0"/>
              <a:alphaOff val="0"/>
            </a:schemeClr>
          </a:fontRef>
        </p:style>
        <p:txBody>
          <a:bodyPr/>
          <a:lstStyle/>
          <a:p>
            <a:endParaRPr lang="en-GB" dirty="0"/>
          </a:p>
        </p:txBody>
      </p:sp>
      <p:sp>
        <p:nvSpPr>
          <p:cNvPr id="5" name="Content Placeholder 3">
            <a:extLst>
              <a:ext uri="{FF2B5EF4-FFF2-40B4-BE49-F238E27FC236}">
                <a16:creationId xmlns:a16="http://schemas.microsoft.com/office/drawing/2014/main" id="{DEB29669-48FB-775D-F407-2F7F3624D5CE}"/>
              </a:ext>
            </a:extLst>
          </p:cNvPr>
          <p:cNvSpPr txBox="1">
            <a:spLocks/>
          </p:cNvSpPr>
          <p:nvPr/>
        </p:nvSpPr>
        <p:spPr>
          <a:xfrm>
            <a:off x="4333906" y="2746713"/>
            <a:ext cx="3515686" cy="3684588"/>
          </a:xfrm>
          <a:prstGeom prst="rect">
            <a:avLst/>
          </a:prstGeom>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GB" sz="1800" dirty="0"/>
              <a:t>Only 35% of White working-class boys believe they could go to university if they wanted to.</a:t>
            </a:r>
          </a:p>
          <a:p>
            <a:r>
              <a:rPr lang="en-GB" sz="1800" dirty="0"/>
              <a:t>45% believe attending HE will enable them to get a better job.</a:t>
            </a:r>
          </a:p>
          <a:p>
            <a:r>
              <a:rPr lang="en-GB" sz="1800" b="1" u="sng" dirty="0">
                <a:solidFill>
                  <a:schemeClr val="accent3"/>
                </a:solidFill>
              </a:rPr>
              <a:t>33% </a:t>
            </a:r>
            <a:r>
              <a:rPr lang="en-GB" sz="1800" dirty="0"/>
              <a:t>would be first generation students.</a:t>
            </a:r>
          </a:p>
          <a:p>
            <a:r>
              <a:rPr lang="en-GB" sz="1800" dirty="0"/>
              <a:t>15% have siblings that have already attended HE.</a:t>
            </a:r>
          </a:p>
          <a:p>
            <a:endParaRPr lang="en-GB" sz="1800" dirty="0"/>
          </a:p>
          <a:p>
            <a:endParaRPr lang="en-GB" sz="1800" dirty="0"/>
          </a:p>
          <a:p>
            <a:pPr marL="0" indent="0">
              <a:buNone/>
            </a:pPr>
            <a:endParaRPr lang="en-GB" sz="1600" dirty="0"/>
          </a:p>
        </p:txBody>
      </p:sp>
      <p:sp>
        <p:nvSpPr>
          <p:cNvPr id="14" name="Content Placeholder 3">
            <a:extLst>
              <a:ext uri="{FF2B5EF4-FFF2-40B4-BE49-F238E27FC236}">
                <a16:creationId xmlns:a16="http://schemas.microsoft.com/office/drawing/2014/main" id="{2A9F5505-0F28-6973-9DBA-975B978101CA}"/>
              </a:ext>
            </a:extLst>
          </p:cNvPr>
          <p:cNvSpPr txBox="1">
            <a:spLocks/>
          </p:cNvSpPr>
          <p:nvPr/>
        </p:nvSpPr>
        <p:spPr>
          <a:xfrm>
            <a:off x="7832018" y="2754348"/>
            <a:ext cx="3515686" cy="3684588"/>
          </a:xfrm>
          <a:prstGeom prst="rect">
            <a:avLst/>
          </a:prstGeom>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GB" sz="1800" dirty="0"/>
              <a:t>Only 36% of White working-class boys believe they could go to university if they wanted to.</a:t>
            </a:r>
          </a:p>
          <a:p>
            <a:r>
              <a:rPr lang="en-GB" sz="1800" dirty="0"/>
              <a:t>42% believe attending HE will enable them to get a better job.</a:t>
            </a:r>
          </a:p>
          <a:p>
            <a:r>
              <a:rPr lang="en-GB" sz="1800" dirty="0"/>
              <a:t>16% would be first generation students.</a:t>
            </a:r>
          </a:p>
          <a:p>
            <a:r>
              <a:rPr lang="en-GB" sz="1800" dirty="0"/>
              <a:t>22% have siblings that have already attended HE.</a:t>
            </a:r>
          </a:p>
          <a:p>
            <a:pPr marL="0" indent="0">
              <a:buNone/>
            </a:pPr>
            <a:endParaRPr lang="en-GB" sz="1800" dirty="0"/>
          </a:p>
          <a:p>
            <a:pPr marL="0" indent="0">
              <a:buNone/>
            </a:pPr>
            <a:endParaRPr lang="en-GB" sz="1600" dirty="0"/>
          </a:p>
          <a:p>
            <a:pPr marL="0" indent="0">
              <a:buNone/>
            </a:pPr>
            <a:endParaRPr lang="en-GB" sz="1600" dirty="0"/>
          </a:p>
        </p:txBody>
      </p:sp>
      <p:sp>
        <p:nvSpPr>
          <p:cNvPr id="19" name="Rectangle: Rounded Corners 18">
            <a:extLst>
              <a:ext uri="{FF2B5EF4-FFF2-40B4-BE49-F238E27FC236}">
                <a16:creationId xmlns:a16="http://schemas.microsoft.com/office/drawing/2014/main" id="{CE40859B-7865-B320-292C-3DFA03B4ADC6}"/>
              </a:ext>
            </a:extLst>
          </p:cNvPr>
          <p:cNvSpPr/>
          <p:nvPr/>
        </p:nvSpPr>
        <p:spPr>
          <a:xfrm>
            <a:off x="847874" y="1784306"/>
            <a:ext cx="3424565" cy="859767"/>
          </a:xfrm>
          <a:prstGeom prst="roundRect">
            <a:avLst>
              <a:gd name="adj" fmla="val 10000"/>
            </a:avLst>
          </a:prstGeom>
        </p:spPr>
        <p:style>
          <a:lnRef idx="0">
            <a:schemeClr val="lt1">
              <a:alpha val="0"/>
              <a:hueOff val="0"/>
              <a:satOff val="0"/>
              <a:lumOff val="0"/>
              <a:alphaOff val="0"/>
            </a:schemeClr>
          </a:lnRef>
          <a:fillRef idx="1">
            <a:schemeClr val="accent2">
              <a:hueOff val="0"/>
              <a:satOff val="0"/>
              <a:lumOff val="0"/>
              <a:alphaOff val="0"/>
            </a:schemeClr>
          </a:fillRef>
          <a:effectRef idx="0">
            <a:schemeClr val="accent2">
              <a:hueOff val="0"/>
              <a:satOff val="0"/>
              <a:lumOff val="0"/>
              <a:alphaOff val="0"/>
            </a:schemeClr>
          </a:effectRef>
          <a:fontRef idx="minor"/>
        </p:style>
        <p:txBody>
          <a:bodyPr/>
          <a:lstStyle/>
          <a:p>
            <a:r>
              <a:rPr lang="en-GB" sz="2400" b="1" dirty="0">
                <a:solidFill>
                  <a:schemeClr val="bg1"/>
                </a:solidFill>
              </a:rPr>
              <a:t>...according to:</a:t>
            </a:r>
          </a:p>
          <a:p>
            <a:r>
              <a:rPr lang="en-GB" sz="2400" b="1" dirty="0">
                <a:solidFill>
                  <a:schemeClr val="bg1"/>
                </a:solidFill>
              </a:rPr>
              <a:t>	Eth_Gen_FSM	</a:t>
            </a:r>
          </a:p>
        </p:txBody>
      </p:sp>
      <p:sp>
        <p:nvSpPr>
          <p:cNvPr id="30" name="Rectangle: Rounded Corners 29">
            <a:extLst>
              <a:ext uri="{FF2B5EF4-FFF2-40B4-BE49-F238E27FC236}">
                <a16:creationId xmlns:a16="http://schemas.microsoft.com/office/drawing/2014/main" id="{4F1DE48D-38CE-6150-1007-48BB1CEC1296}"/>
              </a:ext>
            </a:extLst>
          </p:cNvPr>
          <p:cNvSpPr/>
          <p:nvPr/>
        </p:nvSpPr>
        <p:spPr>
          <a:xfrm>
            <a:off x="4379548" y="1784306"/>
            <a:ext cx="3424565" cy="859767"/>
          </a:xfrm>
          <a:prstGeom prst="roundRect">
            <a:avLst>
              <a:gd name="adj" fmla="val 10000"/>
            </a:avLst>
          </a:prstGeom>
          <a:solidFill>
            <a:srgbClr val="29235C"/>
          </a:solidFill>
          <a:ln>
            <a:solidFill>
              <a:srgbClr val="29235C"/>
            </a:solidFill>
          </a:ln>
        </p:spPr>
        <p:style>
          <a:lnRef idx="0">
            <a:schemeClr val="lt1">
              <a:alpha val="0"/>
              <a:hueOff val="0"/>
              <a:satOff val="0"/>
              <a:lumOff val="0"/>
              <a:alphaOff val="0"/>
            </a:schemeClr>
          </a:lnRef>
          <a:fillRef idx="1">
            <a:schemeClr val="accent2">
              <a:hueOff val="0"/>
              <a:satOff val="0"/>
              <a:lumOff val="0"/>
              <a:alphaOff val="0"/>
            </a:schemeClr>
          </a:fillRef>
          <a:effectRef idx="0">
            <a:schemeClr val="accent2">
              <a:hueOff val="0"/>
              <a:satOff val="0"/>
              <a:lumOff val="0"/>
              <a:alphaOff val="0"/>
            </a:schemeClr>
          </a:effectRef>
          <a:fontRef idx="minor"/>
        </p:style>
        <p:txBody>
          <a:bodyPr/>
          <a:lstStyle/>
          <a:p>
            <a:r>
              <a:rPr lang="en-GB" sz="2400" b="1" dirty="0">
                <a:solidFill>
                  <a:schemeClr val="bg1"/>
                </a:solidFill>
              </a:rPr>
              <a:t>...according to:</a:t>
            </a:r>
          </a:p>
          <a:p>
            <a:r>
              <a:rPr lang="en-GB" sz="2400" b="1" dirty="0">
                <a:solidFill>
                  <a:schemeClr val="bg1"/>
                </a:solidFill>
              </a:rPr>
              <a:t>	Eth_Gen_IMD</a:t>
            </a:r>
          </a:p>
          <a:p>
            <a:endParaRPr lang="en-GB" sz="2400" dirty="0"/>
          </a:p>
        </p:txBody>
      </p:sp>
      <p:sp>
        <p:nvSpPr>
          <p:cNvPr id="31" name="Rectangle: Rounded Corners 30">
            <a:extLst>
              <a:ext uri="{FF2B5EF4-FFF2-40B4-BE49-F238E27FC236}">
                <a16:creationId xmlns:a16="http://schemas.microsoft.com/office/drawing/2014/main" id="{E269B870-C3B5-407A-231B-1AC7F3CDFB05}"/>
              </a:ext>
            </a:extLst>
          </p:cNvPr>
          <p:cNvSpPr/>
          <p:nvPr/>
        </p:nvSpPr>
        <p:spPr>
          <a:xfrm>
            <a:off x="7919561" y="1789503"/>
            <a:ext cx="3424565" cy="859767"/>
          </a:xfrm>
          <a:prstGeom prst="roundRect">
            <a:avLst>
              <a:gd name="adj" fmla="val 10000"/>
            </a:avLst>
          </a:prstGeom>
          <a:solidFill>
            <a:schemeClr val="accent1"/>
          </a:solidFill>
          <a:ln>
            <a:solidFill>
              <a:schemeClr val="accent1"/>
            </a:solidFill>
          </a:ln>
        </p:spPr>
        <p:style>
          <a:lnRef idx="0">
            <a:schemeClr val="lt1">
              <a:alpha val="0"/>
              <a:hueOff val="0"/>
              <a:satOff val="0"/>
              <a:lumOff val="0"/>
              <a:alphaOff val="0"/>
            </a:schemeClr>
          </a:lnRef>
          <a:fillRef idx="1">
            <a:schemeClr val="accent2">
              <a:hueOff val="0"/>
              <a:satOff val="0"/>
              <a:lumOff val="0"/>
              <a:alphaOff val="0"/>
            </a:schemeClr>
          </a:fillRef>
          <a:effectRef idx="0">
            <a:schemeClr val="accent2">
              <a:hueOff val="0"/>
              <a:satOff val="0"/>
              <a:lumOff val="0"/>
              <a:alphaOff val="0"/>
            </a:schemeClr>
          </a:effectRef>
          <a:fontRef idx="minor"/>
        </p:style>
        <p:txBody>
          <a:bodyPr/>
          <a:lstStyle/>
          <a:p>
            <a:r>
              <a:rPr lang="en-GB" sz="2400" b="1" dirty="0">
                <a:solidFill>
                  <a:schemeClr val="bg1"/>
                </a:solidFill>
              </a:rPr>
              <a:t>...according to:</a:t>
            </a:r>
          </a:p>
          <a:p>
            <a:r>
              <a:rPr lang="en-GB" sz="2400" b="1" dirty="0">
                <a:solidFill>
                  <a:schemeClr val="bg1"/>
                </a:solidFill>
              </a:rPr>
              <a:t>	Eth_Gen_UCP</a:t>
            </a:r>
          </a:p>
        </p:txBody>
      </p:sp>
      <p:sp>
        <p:nvSpPr>
          <p:cNvPr id="3" name="Rectangle: Rounded Corners 2">
            <a:extLst>
              <a:ext uri="{FF2B5EF4-FFF2-40B4-BE49-F238E27FC236}">
                <a16:creationId xmlns:a16="http://schemas.microsoft.com/office/drawing/2014/main" id="{D8D00B40-B16E-EEBF-3BC6-24E372BC9B82}"/>
              </a:ext>
            </a:extLst>
          </p:cNvPr>
          <p:cNvSpPr/>
          <p:nvPr/>
        </p:nvSpPr>
        <p:spPr>
          <a:xfrm>
            <a:off x="6284070" y="5578174"/>
            <a:ext cx="5507876" cy="1023794"/>
          </a:xfrm>
          <a:prstGeom prst="roundRect">
            <a:avLst>
              <a:gd name="adj" fmla="val 10000"/>
            </a:avLst>
          </a:prstGeom>
          <a:solidFill>
            <a:srgbClr val="95C11F"/>
          </a:solidFill>
          <a:ln>
            <a:solidFill>
              <a:srgbClr val="95C11F"/>
            </a:solidFill>
          </a:ln>
        </p:spPr>
        <p:style>
          <a:lnRef idx="0">
            <a:schemeClr val="lt1">
              <a:alpha val="0"/>
              <a:hueOff val="0"/>
              <a:satOff val="0"/>
              <a:lumOff val="0"/>
              <a:alphaOff val="0"/>
            </a:schemeClr>
          </a:lnRef>
          <a:fillRef idx="1">
            <a:schemeClr val="accent2">
              <a:hueOff val="0"/>
              <a:satOff val="0"/>
              <a:lumOff val="0"/>
              <a:alphaOff val="0"/>
            </a:schemeClr>
          </a:fillRef>
          <a:effectRef idx="0">
            <a:schemeClr val="accent2">
              <a:hueOff val="0"/>
              <a:satOff val="0"/>
              <a:lumOff val="0"/>
              <a:alphaOff val="0"/>
            </a:schemeClr>
          </a:effectRef>
          <a:fontRef idx="minor"/>
        </p:style>
        <p:txBody>
          <a:bodyPr/>
          <a:lstStyle/>
          <a:p>
            <a:endParaRPr lang="en-GB" dirty="0"/>
          </a:p>
        </p:txBody>
      </p:sp>
      <p:grpSp>
        <p:nvGrpSpPr>
          <p:cNvPr id="4" name="Group 3">
            <a:extLst>
              <a:ext uri="{FF2B5EF4-FFF2-40B4-BE49-F238E27FC236}">
                <a16:creationId xmlns:a16="http://schemas.microsoft.com/office/drawing/2014/main" id="{8DA74E38-3975-D97F-6301-6CEF2FD6309B}"/>
              </a:ext>
            </a:extLst>
          </p:cNvPr>
          <p:cNvGrpSpPr/>
          <p:nvPr/>
        </p:nvGrpSpPr>
        <p:grpSpPr>
          <a:xfrm>
            <a:off x="7553484" y="5378564"/>
            <a:ext cx="4247605" cy="1208138"/>
            <a:chOff x="1362759" y="1525133"/>
            <a:chExt cx="3571687" cy="1565992"/>
          </a:xfrm>
        </p:grpSpPr>
        <p:sp>
          <p:nvSpPr>
            <p:cNvPr id="9" name="Rectangle 8">
              <a:extLst>
                <a:ext uri="{FF2B5EF4-FFF2-40B4-BE49-F238E27FC236}">
                  <a16:creationId xmlns:a16="http://schemas.microsoft.com/office/drawing/2014/main" id="{D6B563FE-66C4-4C92-1A7E-3ADF618FC28D}"/>
                </a:ext>
              </a:extLst>
            </p:cNvPr>
            <p:cNvSpPr/>
            <p:nvPr/>
          </p:nvSpPr>
          <p:spPr>
            <a:xfrm>
              <a:off x="1509882" y="1525133"/>
              <a:ext cx="3424564" cy="1307257"/>
            </a:xfrm>
            <a:prstGeom prst="rect">
              <a:avLst/>
            </a:pr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bg1">
                <a:hueOff val="0"/>
                <a:satOff val="0"/>
                <a:lumOff val="0"/>
                <a:alphaOff val="0"/>
              </a:schemeClr>
            </a:fontRef>
          </p:style>
          <p:txBody>
            <a:bodyPr/>
            <a:lstStyle/>
            <a:p>
              <a:endParaRPr lang="en-GB" dirty="0"/>
            </a:p>
          </p:txBody>
        </p:sp>
        <p:sp>
          <p:nvSpPr>
            <p:cNvPr id="10" name="TextBox 9">
              <a:extLst>
                <a:ext uri="{FF2B5EF4-FFF2-40B4-BE49-F238E27FC236}">
                  <a16:creationId xmlns:a16="http://schemas.microsoft.com/office/drawing/2014/main" id="{E0374A74-58C3-3D7B-13D2-56195E6CB696}"/>
                </a:ext>
              </a:extLst>
            </p:cNvPr>
            <p:cNvSpPr txBox="1"/>
            <p:nvPr/>
          </p:nvSpPr>
          <p:spPr>
            <a:xfrm>
              <a:off x="1362759" y="1783868"/>
              <a:ext cx="3562213" cy="1307257"/>
            </a:xfrm>
            <a:prstGeom prst="rect">
              <a:avLst/>
            </a:prstGeom>
          </p:spPr>
          <p:style>
            <a:lnRef idx="0">
              <a:scrgbClr r="0" g="0" b="0"/>
            </a:lnRef>
            <a:fillRef idx="0">
              <a:scrgbClr r="0" g="0" b="0"/>
            </a:fillRef>
            <a:effectRef idx="0">
              <a:scrgbClr r="0" g="0" b="0"/>
            </a:effectRef>
            <a:fontRef idx="minor">
              <a:schemeClr val="bg1">
                <a:hueOff val="0"/>
                <a:satOff val="0"/>
                <a:lumOff val="0"/>
                <a:alphaOff val="0"/>
              </a:schemeClr>
            </a:fontRef>
          </p:style>
          <p:txBody>
            <a:bodyPr spcFirstLastPara="0" vert="horz" wrap="square" lIns="138351" tIns="138351" rIns="138351" bIns="138351" numCol="1" spcCol="1270" anchor="ctr" anchorCtr="0">
              <a:noAutofit/>
            </a:bodyPr>
            <a:lstStyle/>
            <a:p>
              <a:pPr marL="0" lvl="0" indent="0" algn="l" defTabSz="711200">
                <a:lnSpc>
                  <a:spcPct val="100000"/>
                </a:lnSpc>
                <a:spcBef>
                  <a:spcPct val="0"/>
                </a:spcBef>
                <a:spcAft>
                  <a:spcPct val="35000"/>
                </a:spcAft>
                <a:buNone/>
              </a:pPr>
              <a:r>
                <a:rPr lang="en-GB" sz="1600" dirty="0"/>
                <a:t>Results were inconsistent across survey questions: some output demonstrated identical patterns, while others were notably different</a:t>
              </a:r>
              <a:endParaRPr lang="en-US" sz="1600" kern="1200" dirty="0"/>
            </a:p>
          </p:txBody>
        </p:sp>
      </p:grpSp>
      <p:pic>
        <p:nvPicPr>
          <p:cNvPr id="11" name="Graphic 10" descr="Bar chart with solid fill">
            <a:extLst>
              <a:ext uri="{FF2B5EF4-FFF2-40B4-BE49-F238E27FC236}">
                <a16:creationId xmlns:a16="http://schemas.microsoft.com/office/drawing/2014/main" id="{2E7175AA-3344-1498-CFC5-32F814DD9648}"/>
              </a:ext>
            </a:extLst>
          </p:cNvPr>
          <p:cNvPicPr>
            <a:picLocks noChangeAspect="1"/>
          </p:cNvPicPr>
          <p:nvPr/>
        </p:nvPicPr>
        <p:blipFill>
          <a:blip r:embed="rId10">
            <a:extLst>
              <a:ext uri="{28A0092B-C50C-407E-A947-70E740481C1C}">
                <a14:useLocalDpi xmlns:a14="http://schemas.microsoft.com/office/drawing/2010/main" val="0"/>
              </a:ext>
              <a:ext uri="{96DAC541-7B7A-43D3-8B79-37D633B846F1}">
                <asvg:svgBlip xmlns:asvg="http://schemas.microsoft.com/office/drawing/2016/SVG/main" r:embed="rId11"/>
              </a:ext>
            </a:extLst>
          </a:blip>
          <a:srcRect/>
          <a:stretch/>
        </p:blipFill>
        <p:spPr>
          <a:xfrm>
            <a:off x="6612886" y="5645457"/>
            <a:ext cx="873961" cy="873961"/>
          </a:xfrm>
          <a:prstGeom prst="rect">
            <a:avLst/>
          </a:prstGeom>
        </p:spPr>
      </p:pic>
    </p:spTree>
    <p:extLst>
      <p:ext uri="{BB962C8B-B14F-4D97-AF65-F5344CB8AC3E}">
        <p14:creationId xmlns:p14="http://schemas.microsoft.com/office/powerpoint/2010/main" val="250046632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 name="Rectangle: Rounded Corners 11">
            <a:extLst>
              <a:ext uri="{FF2B5EF4-FFF2-40B4-BE49-F238E27FC236}">
                <a16:creationId xmlns:a16="http://schemas.microsoft.com/office/drawing/2014/main" id="{95560185-C659-8EE3-85B8-19305A021C30}"/>
              </a:ext>
            </a:extLst>
          </p:cNvPr>
          <p:cNvSpPr/>
          <p:nvPr/>
        </p:nvSpPr>
        <p:spPr>
          <a:xfrm>
            <a:off x="809621" y="1825625"/>
            <a:ext cx="5157787" cy="823912"/>
          </a:xfrm>
          <a:prstGeom prst="roundRect">
            <a:avLst>
              <a:gd name="adj" fmla="val 10000"/>
            </a:avLst>
          </a:prstGeom>
        </p:spPr>
        <p:style>
          <a:lnRef idx="0">
            <a:schemeClr val="lt1">
              <a:alpha val="0"/>
              <a:hueOff val="0"/>
              <a:satOff val="0"/>
              <a:lumOff val="0"/>
              <a:alphaOff val="0"/>
            </a:schemeClr>
          </a:lnRef>
          <a:fillRef idx="1">
            <a:schemeClr val="accent2">
              <a:hueOff val="0"/>
              <a:satOff val="0"/>
              <a:lumOff val="0"/>
              <a:alphaOff val="0"/>
            </a:schemeClr>
          </a:fillRef>
          <a:effectRef idx="0">
            <a:schemeClr val="accent2">
              <a:hueOff val="0"/>
              <a:satOff val="0"/>
              <a:lumOff val="0"/>
              <a:alphaOff val="0"/>
            </a:schemeClr>
          </a:effectRef>
          <a:fontRef idx="minor"/>
        </p:style>
        <p:txBody>
          <a:bodyPr/>
          <a:lstStyle/>
          <a:p>
            <a:endParaRPr lang="en-GB" dirty="0"/>
          </a:p>
        </p:txBody>
      </p:sp>
      <p:sp useBgFill="1">
        <p:nvSpPr>
          <p:cNvPr id="9" name="Rectangle 8">
            <a:extLst>
              <a:ext uri="{FF2B5EF4-FFF2-40B4-BE49-F238E27FC236}">
                <a16:creationId xmlns:a16="http://schemas.microsoft.com/office/drawing/2014/main" id="{53B021B3-DE93-4AB7-8A18-CF5F1CED88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584ACB3A-AFC3-0BE5-B212-6CD54995D458}"/>
              </a:ext>
            </a:extLst>
          </p:cNvPr>
          <p:cNvSpPr>
            <a:spLocks noGrp="1"/>
          </p:cNvSpPr>
          <p:nvPr>
            <p:ph type="title"/>
          </p:nvPr>
        </p:nvSpPr>
        <p:spPr>
          <a:xfrm>
            <a:off x="841248" y="256032"/>
            <a:ext cx="10506456" cy="1014984"/>
          </a:xfrm>
        </p:spPr>
        <p:txBody>
          <a:bodyPr anchor="b">
            <a:normAutofit/>
          </a:bodyPr>
          <a:lstStyle/>
          <a:p>
            <a:r>
              <a:rPr lang="en-GB" dirty="0"/>
              <a:t>Discussion</a:t>
            </a:r>
          </a:p>
        </p:txBody>
      </p:sp>
      <p:sp>
        <p:nvSpPr>
          <p:cNvPr id="11" name="Rectangle 10">
            <a:extLst>
              <a:ext uri="{FF2B5EF4-FFF2-40B4-BE49-F238E27FC236}">
                <a16:creationId xmlns:a16="http://schemas.microsoft.com/office/drawing/2014/main" id="{52D502E5-F6B4-4D58-B4AE-FC466FF15EE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65953" y="1634502"/>
            <a:ext cx="10451592" cy="18288"/>
          </a:xfrm>
          <a:prstGeom prst="rect">
            <a:avLst/>
          </a:prstGeom>
          <a:solidFill>
            <a:srgbClr val="D5D5D5"/>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latin typeface="Calibri" panose="020F0502020204030204"/>
            </a:endParaRPr>
          </a:p>
        </p:txBody>
      </p:sp>
      <p:sp>
        <p:nvSpPr>
          <p:cNvPr id="13" name="Rectangle 12">
            <a:extLst>
              <a:ext uri="{FF2B5EF4-FFF2-40B4-BE49-F238E27FC236}">
                <a16:creationId xmlns:a16="http://schemas.microsoft.com/office/drawing/2014/main" id="{9DECDBF4-02B6-4BB4-B65B-B8107AD6A9E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841248" y="1538176"/>
            <a:ext cx="1873457" cy="109814"/>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latin typeface="Calibri" panose="020F0502020204030204"/>
            </a:endParaRPr>
          </a:p>
        </p:txBody>
      </p:sp>
      <p:sp>
        <p:nvSpPr>
          <p:cNvPr id="7" name="Content Placeholder 3">
            <a:extLst>
              <a:ext uri="{FF2B5EF4-FFF2-40B4-BE49-F238E27FC236}">
                <a16:creationId xmlns:a16="http://schemas.microsoft.com/office/drawing/2014/main" id="{79A6687A-CDCE-DFC4-471A-F1EA06B96B65}"/>
              </a:ext>
            </a:extLst>
          </p:cNvPr>
          <p:cNvSpPr txBox="1">
            <a:spLocks/>
          </p:cNvSpPr>
          <p:nvPr/>
        </p:nvSpPr>
        <p:spPr>
          <a:xfrm>
            <a:off x="869699" y="4153879"/>
            <a:ext cx="5157787" cy="714212"/>
          </a:xfrm>
          <a:prstGeom prst="rect">
            <a:avLst/>
          </a:prstGeom>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GB" sz="1700" dirty="0"/>
              <a:t>A standard could facilitate easier and more robust comparison of research.</a:t>
            </a:r>
          </a:p>
        </p:txBody>
      </p:sp>
      <p:sp>
        <p:nvSpPr>
          <p:cNvPr id="10" name="Content Placeholder 5">
            <a:extLst>
              <a:ext uri="{FF2B5EF4-FFF2-40B4-BE49-F238E27FC236}">
                <a16:creationId xmlns:a16="http://schemas.microsoft.com/office/drawing/2014/main" id="{F1BFC2CB-94C7-91F3-28FC-557A43C97216}"/>
              </a:ext>
            </a:extLst>
          </p:cNvPr>
          <p:cNvSpPr txBox="1">
            <a:spLocks/>
          </p:cNvSpPr>
          <p:nvPr/>
        </p:nvSpPr>
        <p:spPr>
          <a:xfrm>
            <a:off x="6164515" y="4153879"/>
            <a:ext cx="5183188" cy="714212"/>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GB" sz="1800" dirty="0"/>
              <a:t>Do we risk creating another standard in a sea of standards?</a:t>
            </a:r>
          </a:p>
          <a:p>
            <a:endParaRPr lang="en-GB" sz="1800" dirty="0"/>
          </a:p>
        </p:txBody>
      </p:sp>
      <p:pic>
        <p:nvPicPr>
          <p:cNvPr id="18" name="Graphic 17" descr="Newspaper with solid fill">
            <a:extLst>
              <a:ext uri="{FF2B5EF4-FFF2-40B4-BE49-F238E27FC236}">
                <a16:creationId xmlns:a16="http://schemas.microsoft.com/office/drawing/2014/main" id="{8EFEEDC7-9009-FBE4-3223-15AFE2E20739}"/>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016316" y="1860113"/>
            <a:ext cx="705999" cy="705999"/>
          </a:xfrm>
          <a:prstGeom prst="rect">
            <a:avLst/>
          </a:prstGeom>
        </p:spPr>
      </p:pic>
      <p:pic>
        <p:nvPicPr>
          <p:cNvPr id="20" name="Graphic 19" descr="Abacus with solid fill">
            <a:extLst>
              <a:ext uri="{FF2B5EF4-FFF2-40B4-BE49-F238E27FC236}">
                <a16:creationId xmlns:a16="http://schemas.microsoft.com/office/drawing/2014/main" id="{7A003227-7C57-0A45-8C60-484A7F496410}"/>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6284070" y="1890316"/>
            <a:ext cx="649072" cy="649072"/>
          </a:xfrm>
          <a:prstGeom prst="rect">
            <a:avLst/>
          </a:prstGeom>
        </p:spPr>
      </p:pic>
      <p:sp>
        <p:nvSpPr>
          <p:cNvPr id="3" name="Rectangle: Rounded Corners 2">
            <a:extLst>
              <a:ext uri="{FF2B5EF4-FFF2-40B4-BE49-F238E27FC236}">
                <a16:creationId xmlns:a16="http://schemas.microsoft.com/office/drawing/2014/main" id="{2A810170-C598-8229-A60B-EE4B3CEF0069}"/>
              </a:ext>
            </a:extLst>
          </p:cNvPr>
          <p:cNvSpPr/>
          <p:nvPr/>
        </p:nvSpPr>
        <p:spPr>
          <a:xfrm>
            <a:off x="846886" y="3429000"/>
            <a:ext cx="5076829" cy="626276"/>
          </a:xfrm>
          <a:prstGeom prst="roundRect">
            <a:avLst>
              <a:gd name="adj" fmla="val 10000"/>
            </a:avLst>
          </a:prstGeom>
        </p:spPr>
        <p:style>
          <a:lnRef idx="0">
            <a:schemeClr val="lt1">
              <a:alpha val="0"/>
              <a:hueOff val="0"/>
              <a:satOff val="0"/>
              <a:lumOff val="0"/>
              <a:alphaOff val="0"/>
            </a:schemeClr>
          </a:lnRef>
          <a:fillRef idx="1">
            <a:schemeClr val="accent2">
              <a:hueOff val="0"/>
              <a:satOff val="0"/>
              <a:lumOff val="0"/>
              <a:alphaOff val="0"/>
            </a:schemeClr>
          </a:fillRef>
          <a:effectRef idx="0">
            <a:schemeClr val="accent2">
              <a:hueOff val="0"/>
              <a:satOff val="0"/>
              <a:lumOff val="0"/>
              <a:alphaOff val="0"/>
            </a:schemeClr>
          </a:effectRef>
          <a:fontRef idx="minor"/>
        </p:style>
        <p:txBody>
          <a:bodyPr/>
          <a:lstStyle/>
          <a:p>
            <a:pPr>
              <a:lnSpc>
                <a:spcPct val="150000"/>
              </a:lnSpc>
            </a:pPr>
            <a:r>
              <a:rPr lang="en-GB" sz="2000" dirty="0">
                <a:solidFill>
                  <a:schemeClr val="bg1"/>
                </a:solidFill>
              </a:rPr>
              <a:t>	Yes</a:t>
            </a:r>
          </a:p>
          <a:p>
            <a:endParaRPr lang="en-GB" dirty="0"/>
          </a:p>
        </p:txBody>
      </p:sp>
      <p:sp>
        <p:nvSpPr>
          <p:cNvPr id="4" name="Rectangle: Rounded Corners 3">
            <a:extLst>
              <a:ext uri="{FF2B5EF4-FFF2-40B4-BE49-F238E27FC236}">
                <a16:creationId xmlns:a16="http://schemas.microsoft.com/office/drawing/2014/main" id="{4F05B78B-8EC2-25C4-4A1A-4599E5E5E5AD}"/>
              </a:ext>
            </a:extLst>
          </p:cNvPr>
          <p:cNvSpPr/>
          <p:nvPr/>
        </p:nvSpPr>
        <p:spPr>
          <a:xfrm>
            <a:off x="6129014" y="3429000"/>
            <a:ext cx="5216100" cy="626276"/>
          </a:xfrm>
          <a:prstGeom prst="roundRect">
            <a:avLst>
              <a:gd name="adj" fmla="val 10000"/>
            </a:avLst>
          </a:prstGeom>
          <a:solidFill>
            <a:srgbClr val="29235C"/>
          </a:solidFill>
        </p:spPr>
        <p:style>
          <a:lnRef idx="0">
            <a:schemeClr val="lt1">
              <a:alpha val="0"/>
              <a:hueOff val="0"/>
              <a:satOff val="0"/>
              <a:lumOff val="0"/>
              <a:alphaOff val="0"/>
            </a:schemeClr>
          </a:lnRef>
          <a:fillRef idx="1">
            <a:schemeClr val="accent2">
              <a:hueOff val="0"/>
              <a:satOff val="0"/>
              <a:lumOff val="0"/>
              <a:alphaOff val="0"/>
            </a:schemeClr>
          </a:fillRef>
          <a:effectRef idx="0">
            <a:schemeClr val="accent2">
              <a:hueOff val="0"/>
              <a:satOff val="0"/>
              <a:lumOff val="0"/>
              <a:alphaOff val="0"/>
            </a:schemeClr>
          </a:effectRef>
          <a:fontRef idx="minor"/>
        </p:style>
        <p:txBody>
          <a:bodyPr anchor="ctr"/>
          <a:lstStyle/>
          <a:p>
            <a:pPr marL="0" indent="0">
              <a:buNone/>
            </a:pPr>
            <a:r>
              <a:rPr lang="en-GB" sz="2000" dirty="0">
                <a:solidFill>
                  <a:schemeClr val="bg1"/>
                </a:solidFill>
              </a:rPr>
              <a:t>	</a:t>
            </a:r>
            <a:r>
              <a:rPr lang="en-GB" dirty="0">
                <a:solidFill>
                  <a:schemeClr val="bg1"/>
                </a:solidFill>
              </a:rPr>
              <a:t>No</a:t>
            </a:r>
          </a:p>
        </p:txBody>
      </p:sp>
      <p:pic>
        <p:nvPicPr>
          <p:cNvPr id="6" name="Graphic 5" descr="Checkmark with solid fill">
            <a:extLst>
              <a:ext uri="{FF2B5EF4-FFF2-40B4-BE49-F238E27FC236}">
                <a16:creationId xmlns:a16="http://schemas.microsoft.com/office/drawing/2014/main" id="{E957C14E-5F1E-7DE5-EA06-0A4DAF0D9FA0}"/>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1112406" y="3464044"/>
            <a:ext cx="574136" cy="574136"/>
          </a:xfrm>
          <a:prstGeom prst="rect">
            <a:avLst/>
          </a:prstGeom>
        </p:spPr>
      </p:pic>
      <p:pic>
        <p:nvPicPr>
          <p:cNvPr id="16" name="Graphic 15" descr="Close with solid fill">
            <a:extLst>
              <a:ext uri="{FF2B5EF4-FFF2-40B4-BE49-F238E27FC236}">
                <a16:creationId xmlns:a16="http://schemas.microsoft.com/office/drawing/2014/main" id="{4F368ECE-A220-85F8-55ED-69698161BE79}"/>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rcRect/>
          <a:stretch/>
        </p:blipFill>
        <p:spPr>
          <a:xfrm>
            <a:off x="6328605" y="3452854"/>
            <a:ext cx="574136" cy="574136"/>
          </a:xfrm>
          <a:prstGeom prst="rect">
            <a:avLst/>
          </a:prstGeom>
        </p:spPr>
      </p:pic>
      <p:pic>
        <p:nvPicPr>
          <p:cNvPr id="15" name="Picture 14" descr="A picture containing logo&#10;&#10;Description automatically generated">
            <a:extLst>
              <a:ext uri="{FF2B5EF4-FFF2-40B4-BE49-F238E27FC236}">
                <a16:creationId xmlns:a16="http://schemas.microsoft.com/office/drawing/2014/main" id="{92CF824C-2FDF-A3B4-3412-DC8963ADF5B4}"/>
              </a:ext>
            </a:extLst>
          </p:cNvPr>
          <p:cNvPicPr>
            <a:picLocks noChangeAspect="1"/>
          </p:cNvPicPr>
          <p:nvPr/>
        </p:nvPicPr>
        <p:blipFill>
          <a:blip r:embed="rId11">
            <a:extLst>
              <a:ext uri="{28A0092B-C50C-407E-A947-70E740481C1C}">
                <a14:useLocalDpi xmlns:a14="http://schemas.microsoft.com/office/drawing/2010/main" val="0"/>
              </a:ext>
            </a:extLst>
          </a:blip>
          <a:stretch>
            <a:fillRect/>
          </a:stretch>
        </p:blipFill>
        <p:spPr>
          <a:xfrm>
            <a:off x="10310070" y="103105"/>
            <a:ext cx="1745706" cy="660419"/>
          </a:xfrm>
          <a:prstGeom prst="rect">
            <a:avLst/>
          </a:prstGeom>
        </p:spPr>
      </p:pic>
      <p:sp>
        <p:nvSpPr>
          <p:cNvPr id="27" name="Rectangle 26">
            <a:extLst>
              <a:ext uri="{FF2B5EF4-FFF2-40B4-BE49-F238E27FC236}">
                <a16:creationId xmlns:a16="http://schemas.microsoft.com/office/drawing/2014/main" id="{D1437AB5-1155-F30D-E669-9EEF4C409235}"/>
              </a:ext>
            </a:extLst>
          </p:cNvPr>
          <p:cNvSpPr/>
          <p:nvPr/>
        </p:nvSpPr>
        <p:spPr>
          <a:xfrm>
            <a:off x="1918183" y="5215649"/>
            <a:ext cx="3424564" cy="1307257"/>
          </a:xfrm>
          <a:prstGeom prst="rect">
            <a:avLst/>
          </a:pr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bg1">
              <a:hueOff val="0"/>
              <a:satOff val="0"/>
              <a:lumOff val="0"/>
              <a:alphaOff val="0"/>
            </a:schemeClr>
          </a:fontRef>
        </p:style>
        <p:txBody>
          <a:bodyPr/>
          <a:lstStyle/>
          <a:p>
            <a:endParaRPr lang="en-GB" dirty="0"/>
          </a:p>
        </p:txBody>
      </p:sp>
      <p:sp>
        <p:nvSpPr>
          <p:cNvPr id="5" name="Rectangle: Rounded Corners 4">
            <a:extLst>
              <a:ext uri="{FF2B5EF4-FFF2-40B4-BE49-F238E27FC236}">
                <a16:creationId xmlns:a16="http://schemas.microsoft.com/office/drawing/2014/main" id="{80BEA0CD-8985-F6F4-B3A0-BAB211F72A36}"/>
              </a:ext>
            </a:extLst>
          </p:cNvPr>
          <p:cNvSpPr/>
          <p:nvPr/>
        </p:nvSpPr>
        <p:spPr>
          <a:xfrm>
            <a:off x="832104" y="1882466"/>
            <a:ext cx="10515600" cy="1307257"/>
          </a:xfrm>
          <a:prstGeom prst="roundRect">
            <a:avLst>
              <a:gd name="adj" fmla="val 10000"/>
            </a:avLst>
          </a:prstGeom>
          <a:solidFill>
            <a:schemeClr val="accent5"/>
          </a:solidFill>
        </p:spPr>
        <p:style>
          <a:lnRef idx="0">
            <a:schemeClr val="lt1">
              <a:alpha val="0"/>
              <a:hueOff val="0"/>
              <a:satOff val="0"/>
              <a:lumOff val="0"/>
              <a:alphaOff val="0"/>
            </a:schemeClr>
          </a:lnRef>
          <a:fillRef idx="1">
            <a:scrgbClr r="0" g="0" b="0"/>
          </a:fillRef>
          <a:effectRef idx="0">
            <a:schemeClr val="accent2">
              <a:hueOff val="0"/>
              <a:satOff val="0"/>
              <a:lumOff val="0"/>
              <a:alphaOff val="0"/>
            </a:schemeClr>
          </a:effectRef>
          <a:fontRef idx="minor"/>
        </p:style>
        <p:txBody>
          <a:bodyPr/>
          <a:lstStyle/>
          <a:p>
            <a:endParaRPr lang="en-GB" dirty="0"/>
          </a:p>
        </p:txBody>
      </p:sp>
      <p:grpSp>
        <p:nvGrpSpPr>
          <p:cNvPr id="14" name="Group 13">
            <a:extLst>
              <a:ext uri="{FF2B5EF4-FFF2-40B4-BE49-F238E27FC236}">
                <a16:creationId xmlns:a16="http://schemas.microsoft.com/office/drawing/2014/main" id="{C098D040-16ED-AF08-CC2B-D250ECACC3C8}"/>
              </a:ext>
            </a:extLst>
          </p:cNvPr>
          <p:cNvGrpSpPr/>
          <p:nvPr/>
        </p:nvGrpSpPr>
        <p:grpSpPr>
          <a:xfrm>
            <a:off x="2341986" y="1882466"/>
            <a:ext cx="9005717" cy="1307257"/>
            <a:chOff x="1509882" y="1525133"/>
            <a:chExt cx="9005717" cy="1307257"/>
          </a:xfrm>
        </p:grpSpPr>
        <p:sp>
          <p:nvSpPr>
            <p:cNvPr id="17" name="Rectangle 16">
              <a:extLst>
                <a:ext uri="{FF2B5EF4-FFF2-40B4-BE49-F238E27FC236}">
                  <a16:creationId xmlns:a16="http://schemas.microsoft.com/office/drawing/2014/main" id="{DD2CAA3C-38D0-D832-AAF7-90ACADD9171B}"/>
                </a:ext>
              </a:extLst>
            </p:cNvPr>
            <p:cNvSpPr/>
            <p:nvPr/>
          </p:nvSpPr>
          <p:spPr>
            <a:xfrm>
              <a:off x="1509882" y="1525133"/>
              <a:ext cx="9005717" cy="1307257"/>
            </a:xfrm>
            <a:prstGeom prst="rect">
              <a:avLst/>
            </a:pr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bg1">
                <a:hueOff val="0"/>
                <a:satOff val="0"/>
                <a:lumOff val="0"/>
                <a:alphaOff val="0"/>
              </a:schemeClr>
            </a:fontRef>
          </p:style>
          <p:txBody>
            <a:bodyPr/>
            <a:lstStyle/>
            <a:p>
              <a:endParaRPr lang="en-GB"/>
            </a:p>
          </p:txBody>
        </p:sp>
        <p:sp>
          <p:nvSpPr>
            <p:cNvPr id="19" name="TextBox 18">
              <a:extLst>
                <a:ext uri="{FF2B5EF4-FFF2-40B4-BE49-F238E27FC236}">
                  <a16:creationId xmlns:a16="http://schemas.microsoft.com/office/drawing/2014/main" id="{9FBE245C-37CF-E9B3-D204-58FA0AA75D02}"/>
                </a:ext>
              </a:extLst>
            </p:cNvPr>
            <p:cNvSpPr txBox="1"/>
            <p:nvPr/>
          </p:nvSpPr>
          <p:spPr>
            <a:xfrm>
              <a:off x="1509882" y="1525133"/>
              <a:ext cx="9005717" cy="1307257"/>
            </a:xfrm>
            <a:prstGeom prst="rect">
              <a:avLst/>
            </a:prstGeom>
          </p:spPr>
          <p:style>
            <a:lnRef idx="0">
              <a:scrgbClr r="0" g="0" b="0"/>
            </a:lnRef>
            <a:fillRef idx="0">
              <a:scrgbClr r="0" g="0" b="0"/>
            </a:fillRef>
            <a:effectRef idx="0">
              <a:scrgbClr r="0" g="0" b="0"/>
            </a:effectRef>
            <a:fontRef idx="minor">
              <a:schemeClr val="bg1">
                <a:hueOff val="0"/>
                <a:satOff val="0"/>
                <a:lumOff val="0"/>
                <a:alphaOff val="0"/>
              </a:schemeClr>
            </a:fontRef>
          </p:style>
          <p:txBody>
            <a:bodyPr spcFirstLastPara="0" vert="horz" wrap="square" lIns="138351" tIns="138351" rIns="138351" bIns="138351" numCol="1" spcCol="1270" anchor="ctr" anchorCtr="0">
              <a:noAutofit/>
            </a:bodyPr>
            <a:lstStyle/>
            <a:p>
              <a:pPr defTabSz="1111250">
                <a:spcBef>
                  <a:spcPct val="0"/>
                </a:spcBef>
                <a:spcAft>
                  <a:spcPct val="35000"/>
                </a:spcAft>
              </a:pPr>
              <a:r>
                <a:rPr lang="en-US" sz="2500" kern="1200" dirty="0"/>
                <a:t>Do we need a standard definition of “working-class”? </a:t>
              </a:r>
              <a:r>
                <a:rPr lang="en-US" sz="2500" dirty="0"/>
                <a:t>How do we use these definitions in practice?</a:t>
              </a:r>
              <a:r>
                <a:rPr lang="en-GB" sz="2500" dirty="0"/>
                <a:t> </a:t>
              </a:r>
              <a:r>
                <a:rPr lang="en-US" sz="2500" dirty="0"/>
                <a:t>What are we trying to achieve?</a:t>
              </a:r>
              <a:endParaRPr lang="en-US" sz="2500" kern="1200" dirty="0"/>
            </a:p>
          </p:txBody>
        </p:sp>
      </p:grpSp>
      <p:pic>
        <p:nvPicPr>
          <p:cNvPr id="23" name="Graphic 22" descr="Thought bubble with solid fill">
            <a:extLst>
              <a:ext uri="{FF2B5EF4-FFF2-40B4-BE49-F238E27FC236}">
                <a16:creationId xmlns:a16="http://schemas.microsoft.com/office/drawing/2014/main" id="{7C972FD9-9608-712D-F7F8-B109CB9370CB}"/>
              </a:ext>
            </a:extLst>
          </p:cNvPr>
          <p:cNvPicPr>
            <a:picLocks noChangeAspect="1"/>
          </p:cNvPicPr>
          <p:nvPr/>
        </p:nvPicPr>
        <p:blipFill>
          <a:blip r:embed="rId12">
            <a:extLst>
              <a:ext uri="{28A0092B-C50C-407E-A947-70E740481C1C}">
                <a14:useLocalDpi xmlns:a14="http://schemas.microsoft.com/office/drawing/2010/main" val="0"/>
              </a:ext>
              <a:ext uri="{96DAC541-7B7A-43D3-8B79-37D633B846F1}">
                <asvg:svgBlip xmlns:asvg="http://schemas.microsoft.com/office/drawing/2016/SVG/main" r:embed="rId13"/>
              </a:ext>
            </a:extLst>
          </a:blip>
          <a:stretch>
            <a:fillRect/>
          </a:stretch>
        </p:blipFill>
        <p:spPr>
          <a:xfrm>
            <a:off x="1287598" y="2082695"/>
            <a:ext cx="914400" cy="914400"/>
          </a:xfrm>
          <a:prstGeom prst="rect">
            <a:avLst/>
          </a:prstGeom>
        </p:spPr>
      </p:pic>
    </p:spTree>
    <p:extLst>
      <p:ext uri="{BB962C8B-B14F-4D97-AF65-F5344CB8AC3E}">
        <p14:creationId xmlns:p14="http://schemas.microsoft.com/office/powerpoint/2010/main" val="42304593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16"/>
                                        </p:tgtEl>
                                        <p:attrNameLst>
                                          <p:attrName>style.visibility</p:attrName>
                                        </p:attrNameLst>
                                      </p:cBhvr>
                                      <p:to>
                                        <p:strVal val="visible"/>
                                      </p:to>
                                    </p:set>
                                    <p:anim calcmode="lin" valueType="num">
                                      <p:cBhvr additive="base">
                                        <p:cTn id="7" dur="500" fill="hold"/>
                                        <p:tgtEl>
                                          <p:spTgt spid="16"/>
                                        </p:tgtEl>
                                        <p:attrNameLst>
                                          <p:attrName>ppt_x</p:attrName>
                                        </p:attrNameLst>
                                      </p:cBhvr>
                                      <p:tavLst>
                                        <p:tav tm="0">
                                          <p:val>
                                            <p:strVal val="#ppt_x"/>
                                          </p:val>
                                        </p:tav>
                                        <p:tav tm="100000">
                                          <p:val>
                                            <p:strVal val="#ppt_x"/>
                                          </p:val>
                                        </p:tav>
                                      </p:tavLst>
                                    </p:anim>
                                    <p:anim calcmode="lin" valueType="num">
                                      <p:cBhvr additive="base">
                                        <p:cTn id="8" dur="500" fill="hold"/>
                                        <p:tgtEl>
                                          <p:spTgt spid="16"/>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4"/>
                                        </p:tgtEl>
                                        <p:attrNameLst>
                                          <p:attrName>style.visibility</p:attrName>
                                        </p:attrNameLst>
                                      </p:cBhvr>
                                      <p:to>
                                        <p:strVal val="visible"/>
                                      </p:to>
                                    </p:set>
                                    <p:anim calcmode="lin" valueType="num">
                                      <p:cBhvr additive="base">
                                        <p:cTn id="11" dur="500" fill="hold"/>
                                        <p:tgtEl>
                                          <p:spTgt spid="4"/>
                                        </p:tgtEl>
                                        <p:attrNameLst>
                                          <p:attrName>ppt_x</p:attrName>
                                        </p:attrNameLst>
                                      </p:cBhvr>
                                      <p:tavLst>
                                        <p:tav tm="0">
                                          <p:val>
                                            <p:strVal val="#ppt_x"/>
                                          </p:val>
                                        </p:tav>
                                        <p:tav tm="100000">
                                          <p:val>
                                            <p:strVal val="#ppt_x"/>
                                          </p:val>
                                        </p:tav>
                                      </p:tavLst>
                                    </p:anim>
                                    <p:anim calcmode="lin" valueType="num">
                                      <p:cBhvr additive="base">
                                        <p:cTn id="12" dur="500" fill="hold"/>
                                        <p:tgtEl>
                                          <p:spTgt spid="4"/>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10"/>
                                        </p:tgtEl>
                                        <p:attrNameLst>
                                          <p:attrName>style.visibility</p:attrName>
                                        </p:attrNameLst>
                                      </p:cBhvr>
                                      <p:to>
                                        <p:strVal val="visible"/>
                                      </p:to>
                                    </p:set>
                                    <p:anim calcmode="lin" valueType="num">
                                      <p:cBhvr additive="base">
                                        <p:cTn id="15" dur="500" fill="hold"/>
                                        <p:tgtEl>
                                          <p:spTgt spid="10"/>
                                        </p:tgtEl>
                                        <p:attrNameLst>
                                          <p:attrName>ppt_x</p:attrName>
                                        </p:attrNameLst>
                                      </p:cBhvr>
                                      <p:tavLst>
                                        <p:tav tm="0">
                                          <p:val>
                                            <p:strVal val="#ppt_x"/>
                                          </p:val>
                                        </p:tav>
                                        <p:tav tm="100000">
                                          <p:val>
                                            <p:strVal val="#ppt_x"/>
                                          </p:val>
                                        </p:tav>
                                      </p:tavLst>
                                    </p:anim>
                                    <p:anim calcmode="lin" valueType="num">
                                      <p:cBhvr additive="base">
                                        <p:cTn id="16"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4"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53B021B3-DE93-4AB7-8A18-CF5F1CED88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584ACB3A-AFC3-0BE5-B212-6CD54995D458}"/>
              </a:ext>
            </a:extLst>
          </p:cNvPr>
          <p:cNvSpPr>
            <a:spLocks noGrp="1"/>
          </p:cNvSpPr>
          <p:nvPr>
            <p:ph type="title"/>
          </p:nvPr>
        </p:nvSpPr>
        <p:spPr>
          <a:xfrm>
            <a:off x="838200" y="412619"/>
            <a:ext cx="10506456" cy="1014984"/>
          </a:xfrm>
        </p:spPr>
        <p:txBody>
          <a:bodyPr anchor="b">
            <a:normAutofit fontScale="90000"/>
          </a:bodyPr>
          <a:lstStyle/>
          <a:p>
            <a:r>
              <a:rPr lang="en-GB" sz="4400" dirty="0">
                <a:effectLst/>
                <a:ea typeface="Calibri" panose="020F0502020204030204" pitchFamily="34" charset="0"/>
                <a:cs typeface="Times New Roman" panose="02020603050405020304" pitchFamily="18" charset="0"/>
              </a:rPr>
              <a:t>Are our measures of “working-class” fit for purpose? </a:t>
            </a:r>
            <a:endParaRPr lang="en-GB" dirty="0"/>
          </a:p>
        </p:txBody>
      </p:sp>
      <p:sp>
        <p:nvSpPr>
          <p:cNvPr id="11" name="Rectangle 10">
            <a:extLst>
              <a:ext uri="{FF2B5EF4-FFF2-40B4-BE49-F238E27FC236}">
                <a16:creationId xmlns:a16="http://schemas.microsoft.com/office/drawing/2014/main" id="{52D502E5-F6B4-4D58-B4AE-FC466FF15EE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65953" y="1634502"/>
            <a:ext cx="10451592" cy="18288"/>
          </a:xfrm>
          <a:prstGeom prst="rect">
            <a:avLst/>
          </a:prstGeom>
          <a:solidFill>
            <a:srgbClr val="D5D5D5"/>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latin typeface="Calibri" panose="020F0502020204030204"/>
            </a:endParaRPr>
          </a:p>
        </p:txBody>
      </p:sp>
      <p:sp>
        <p:nvSpPr>
          <p:cNvPr id="13" name="Rectangle 12">
            <a:extLst>
              <a:ext uri="{FF2B5EF4-FFF2-40B4-BE49-F238E27FC236}">
                <a16:creationId xmlns:a16="http://schemas.microsoft.com/office/drawing/2014/main" id="{9DECDBF4-02B6-4BB4-B65B-B8107AD6A9E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841248" y="1538176"/>
            <a:ext cx="1873457" cy="109814"/>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latin typeface="Calibri" panose="020F0502020204030204"/>
            </a:endParaRPr>
          </a:p>
        </p:txBody>
      </p:sp>
      <p:graphicFrame>
        <p:nvGraphicFramePr>
          <p:cNvPr id="5" name="Content Placeholder 2">
            <a:extLst>
              <a:ext uri="{FF2B5EF4-FFF2-40B4-BE49-F238E27FC236}">
                <a16:creationId xmlns:a16="http://schemas.microsoft.com/office/drawing/2014/main" id="{70340747-7FC8-7A32-3117-387040C55377}"/>
              </a:ext>
            </a:extLst>
          </p:cNvPr>
          <p:cNvGraphicFramePr>
            <a:graphicFrameLocks noGrp="1"/>
          </p:cNvGraphicFramePr>
          <p:nvPr>
            <p:ph idx="1"/>
            <p:extLst>
              <p:ext uri="{D42A27DB-BD31-4B8C-83A1-F6EECF244321}">
                <p14:modId xmlns:p14="http://schemas.microsoft.com/office/powerpoint/2010/main" val="647488391"/>
              </p:ext>
            </p:extLst>
          </p:nvPr>
        </p:nvGraphicFramePr>
        <p:xfrm>
          <a:off x="838200" y="1926266"/>
          <a:ext cx="5257800" cy="435752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pic>
        <p:nvPicPr>
          <p:cNvPr id="6" name="Picture 5" descr="A picture containing logo&#10;&#10;Description automatically generated">
            <a:extLst>
              <a:ext uri="{FF2B5EF4-FFF2-40B4-BE49-F238E27FC236}">
                <a16:creationId xmlns:a16="http://schemas.microsoft.com/office/drawing/2014/main" id="{C881391D-D281-7E64-999E-CC993A07BC8D}"/>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10310070" y="103105"/>
            <a:ext cx="1745706" cy="660419"/>
          </a:xfrm>
          <a:prstGeom prst="rect">
            <a:avLst/>
          </a:prstGeom>
        </p:spPr>
      </p:pic>
      <p:pic>
        <p:nvPicPr>
          <p:cNvPr id="3" name="Content Placeholder 5">
            <a:extLst>
              <a:ext uri="{FF2B5EF4-FFF2-40B4-BE49-F238E27FC236}">
                <a16:creationId xmlns:a16="http://schemas.microsoft.com/office/drawing/2014/main" id="{90ADC56A-6141-81E4-5B74-A57F423F30C8}"/>
              </a:ext>
            </a:extLst>
          </p:cNvPr>
          <p:cNvPicPr>
            <a:picLocks noChangeAspect="1"/>
          </p:cNvPicPr>
          <p:nvPr/>
        </p:nvPicPr>
        <p:blipFill>
          <a:blip r:embed="rId9"/>
          <a:stretch>
            <a:fillRect/>
          </a:stretch>
        </p:blipFill>
        <p:spPr>
          <a:xfrm>
            <a:off x="6591300" y="1926266"/>
            <a:ext cx="4762500" cy="2695575"/>
          </a:xfrm>
          <a:prstGeom prst="rect">
            <a:avLst/>
          </a:prstGeom>
        </p:spPr>
      </p:pic>
      <p:sp>
        <p:nvSpPr>
          <p:cNvPr id="4" name="Rectangle: Rounded Corners 3">
            <a:extLst>
              <a:ext uri="{FF2B5EF4-FFF2-40B4-BE49-F238E27FC236}">
                <a16:creationId xmlns:a16="http://schemas.microsoft.com/office/drawing/2014/main" id="{76BC5D71-A35B-96A7-2B7E-5B98BF3AF9DA}"/>
              </a:ext>
            </a:extLst>
          </p:cNvPr>
          <p:cNvSpPr/>
          <p:nvPr/>
        </p:nvSpPr>
        <p:spPr>
          <a:xfrm>
            <a:off x="6582155" y="4976533"/>
            <a:ext cx="4762501" cy="1307257"/>
          </a:xfrm>
          <a:prstGeom prst="roundRect">
            <a:avLst>
              <a:gd name="adj" fmla="val 10000"/>
            </a:avLst>
          </a:prstGeom>
          <a:solidFill>
            <a:srgbClr val="95C11F"/>
          </a:solidFill>
          <a:ln>
            <a:solidFill>
              <a:srgbClr val="95C11F"/>
            </a:solidFill>
          </a:ln>
        </p:spPr>
        <p:style>
          <a:lnRef idx="0">
            <a:schemeClr val="lt1">
              <a:alpha val="0"/>
              <a:hueOff val="0"/>
              <a:satOff val="0"/>
              <a:lumOff val="0"/>
              <a:alphaOff val="0"/>
            </a:schemeClr>
          </a:lnRef>
          <a:fillRef idx="1">
            <a:schemeClr val="accent2">
              <a:hueOff val="0"/>
              <a:satOff val="0"/>
              <a:lumOff val="0"/>
              <a:alphaOff val="0"/>
            </a:schemeClr>
          </a:fillRef>
          <a:effectRef idx="0">
            <a:schemeClr val="accent2">
              <a:hueOff val="0"/>
              <a:satOff val="0"/>
              <a:lumOff val="0"/>
              <a:alphaOff val="0"/>
            </a:schemeClr>
          </a:effectRef>
          <a:fontRef idx="minor"/>
        </p:style>
        <p:txBody>
          <a:bodyPr/>
          <a:lstStyle/>
          <a:p>
            <a:endParaRPr lang="en-GB" dirty="0"/>
          </a:p>
        </p:txBody>
      </p:sp>
      <p:grpSp>
        <p:nvGrpSpPr>
          <p:cNvPr id="8" name="Group 7">
            <a:extLst>
              <a:ext uri="{FF2B5EF4-FFF2-40B4-BE49-F238E27FC236}">
                <a16:creationId xmlns:a16="http://schemas.microsoft.com/office/drawing/2014/main" id="{AF571E97-AF50-2CB9-9162-D4B2A1899F4F}"/>
              </a:ext>
            </a:extLst>
          </p:cNvPr>
          <p:cNvGrpSpPr/>
          <p:nvPr/>
        </p:nvGrpSpPr>
        <p:grpSpPr>
          <a:xfrm>
            <a:off x="8039424" y="4895317"/>
            <a:ext cx="3314376" cy="1391567"/>
            <a:chOff x="1500408" y="1525133"/>
            <a:chExt cx="3434038" cy="1391567"/>
          </a:xfrm>
        </p:grpSpPr>
        <p:sp>
          <p:nvSpPr>
            <p:cNvPr id="10" name="Rectangle 9">
              <a:extLst>
                <a:ext uri="{FF2B5EF4-FFF2-40B4-BE49-F238E27FC236}">
                  <a16:creationId xmlns:a16="http://schemas.microsoft.com/office/drawing/2014/main" id="{F8D11126-53EA-A4E9-C79F-6F6E6C6F62C3}"/>
                </a:ext>
              </a:extLst>
            </p:cNvPr>
            <p:cNvSpPr/>
            <p:nvPr/>
          </p:nvSpPr>
          <p:spPr>
            <a:xfrm>
              <a:off x="1509882" y="1525133"/>
              <a:ext cx="3424564" cy="1307257"/>
            </a:xfrm>
            <a:prstGeom prst="rect">
              <a:avLst/>
            </a:pr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bg1">
                <a:hueOff val="0"/>
                <a:satOff val="0"/>
                <a:lumOff val="0"/>
                <a:alphaOff val="0"/>
              </a:schemeClr>
            </a:fontRef>
          </p:style>
          <p:txBody>
            <a:bodyPr/>
            <a:lstStyle/>
            <a:p>
              <a:endParaRPr lang="en-GB" dirty="0"/>
            </a:p>
          </p:txBody>
        </p:sp>
        <p:sp>
          <p:nvSpPr>
            <p:cNvPr id="12" name="TextBox 11">
              <a:extLst>
                <a:ext uri="{FF2B5EF4-FFF2-40B4-BE49-F238E27FC236}">
                  <a16:creationId xmlns:a16="http://schemas.microsoft.com/office/drawing/2014/main" id="{85D404A9-8E04-9848-FEB4-71BB10F0BE56}"/>
                </a:ext>
              </a:extLst>
            </p:cNvPr>
            <p:cNvSpPr txBox="1"/>
            <p:nvPr/>
          </p:nvSpPr>
          <p:spPr>
            <a:xfrm>
              <a:off x="1500408" y="1609443"/>
              <a:ext cx="3424564" cy="1307257"/>
            </a:xfrm>
            <a:prstGeom prst="rect">
              <a:avLst/>
            </a:prstGeom>
          </p:spPr>
          <p:style>
            <a:lnRef idx="0">
              <a:scrgbClr r="0" g="0" b="0"/>
            </a:lnRef>
            <a:fillRef idx="0">
              <a:scrgbClr r="0" g="0" b="0"/>
            </a:fillRef>
            <a:effectRef idx="0">
              <a:scrgbClr r="0" g="0" b="0"/>
            </a:effectRef>
            <a:fontRef idx="minor">
              <a:schemeClr val="bg1">
                <a:hueOff val="0"/>
                <a:satOff val="0"/>
                <a:lumOff val="0"/>
                <a:alphaOff val="0"/>
              </a:schemeClr>
            </a:fontRef>
          </p:style>
          <p:txBody>
            <a:bodyPr spcFirstLastPara="0" vert="horz" wrap="square" lIns="138351" tIns="138351" rIns="138351" bIns="138351" numCol="1" spcCol="1270" anchor="ctr" anchorCtr="0">
              <a:noAutofit/>
            </a:bodyPr>
            <a:lstStyle/>
            <a:p>
              <a:pPr marL="0" lvl="0" indent="0" algn="l" defTabSz="711200">
                <a:lnSpc>
                  <a:spcPct val="100000"/>
                </a:lnSpc>
                <a:spcBef>
                  <a:spcPct val="0"/>
                </a:spcBef>
                <a:spcAft>
                  <a:spcPct val="35000"/>
                </a:spcAft>
                <a:buNone/>
              </a:pPr>
              <a:r>
                <a:rPr lang="en-GB" sz="1600" kern="1200" dirty="0"/>
                <a:t>Avoid creating new standard definitions of “working-class” and communicate our measures of disadvantage clearly. </a:t>
              </a:r>
              <a:endParaRPr lang="en-US" sz="1600" kern="1200" dirty="0"/>
            </a:p>
          </p:txBody>
        </p:sp>
      </p:grpSp>
      <p:pic>
        <p:nvPicPr>
          <p:cNvPr id="15" name="Graphic 14" descr="Research with solid fill">
            <a:extLst>
              <a:ext uri="{FF2B5EF4-FFF2-40B4-BE49-F238E27FC236}">
                <a16:creationId xmlns:a16="http://schemas.microsoft.com/office/drawing/2014/main" id="{428F7FC4-F13D-BE10-9559-98A0ADAEC85F}"/>
              </a:ext>
            </a:extLst>
          </p:cNvPr>
          <p:cNvPicPr>
            <a:picLocks noChangeAspect="1"/>
          </p:cNvPicPr>
          <p:nvPr/>
        </p:nvPicPr>
        <p:blipFill>
          <a:blip r:embed="rId10">
            <a:extLst>
              <a:ext uri="{28A0092B-C50C-407E-A947-70E740481C1C}">
                <a14:useLocalDpi xmlns:a14="http://schemas.microsoft.com/office/drawing/2010/main" val="0"/>
              </a:ext>
              <a:ext uri="{96DAC541-7B7A-43D3-8B79-37D633B846F1}">
                <asvg:svgBlip xmlns:asvg="http://schemas.microsoft.com/office/drawing/2016/SVG/main" r:embed="rId11"/>
              </a:ext>
            </a:extLst>
          </a:blip>
          <a:stretch>
            <a:fillRect/>
          </a:stretch>
        </p:blipFill>
        <p:spPr>
          <a:xfrm>
            <a:off x="6934200" y="5172961"/>
            <a:ext cx="914400" cy="914400"/>
          </a:xfrm>
          <a:prstGeom prst="rect">
            <a:avLst/>
          </a:prstGeom>
        </p:spPr>
      </p:pic>
    </p:spTree>
    <p:extLst>
      <p:ext uri="{BB962C8B-B14F-4D97-AF65-F5344CB8AC3E}">
        <p14:creationId xmlns:p14="http://schemas.microsoft.com/office/powerpoint/2010/main" val="141784007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53B021B3-DE93-4AB7-8A18-CF5F1CED88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584ACB3A-AFC3-0BE5-B212-6CD54995D458}"/>
              </a:ext>
            </a:extLst>
          </p:cNvPr>
          <p:cNvSpPr>
            <a:spLocks noGrp="1"/>
          </p:cNvSpPr>
          <p:nvPr>
            <p:ph type="title"/>
          </p:nvPr>
        </p:nvSpPr>
        <p:spPr>
          <a:xfrm>
            <a:off x="841248" y="256032"/>
            <a:ext cx="10506456" cy="1014984"/>
          </a:xfrm>
        </p:spPr>
        <p:txBody>
          <a:bodyPr anchor="b">
            <a:normAutofit/>
          </a:bodyPr>
          <a:lstStyle/>
          <a:p>
            <a:r>
              <a:rPr lang="en-GB" dirty="0"/>
              <a:t>Food for thought</a:t>
            </a:r>
          </a:p>
        </p:txBody>
      </p:sp>
      <p:sp>
        <p:nvSpPr>
          <p:cNvPr id="11" name="Rectangle 10">
            <a:extLst>
              <a:ext uri="{FF2B5EF4-FFF2-40B4-BE49-F238E27FC236}">
                <a16:creationId xmlns:a16="http://schemas.microsoft.com/office/drawing/2014/main" id="{52D502E5-F6B4-4D58-B4AE-FC466FF15EE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65953" y="1634502"/>
            <a:ext cx="10451592" cy="18288"/>
          </a:xfrm>
          <a:prstGeom prst="rect">
            <a:avLst/>
          </a:prstGeom>
          <a:solidFill>
            <a:srgbClr val="D5D5D5"/>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latin typeface="Calibri" panose="020F0502020204030204"/>
            </a:endParaRPr>
          </a:p>
        </p:txBody>
      </p:sp>
      <p:sp>
        <p:nvSpPr>
          <p:cNvPr id="13" name="Rectangle 12">
            <a:extLst>
              <a:ext uri="{FF2B5EF4-FFF2-40B4-BE49-F238E27FC236}">
                <a16:creationId xmlns:a16="http://schemas.microsoft.com/office/drawing/2014/main" id="{9DECDBF4-02B6-4BB4-B65B-B8107AD6A9E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841248" y="1538176"/>
            <a:ext cx="1873457" cy="109814"/>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latin typeface="Calibri" panose="020F0502020204030204"/>
            </a:endParaRPr>
          </a:p>
        </p:txBody>
      </p:sp>
      <p:graphicFrame>
        <p:nvGraphicFramePr>
          <p:cNvPr id="5" name="Content Placeholder 2">
            <a:extLst>
              <a:ext uri="{FF2B5EF4-FFF2-40B4-BE49-F238E27FC236}">
                <a16:creationId xmlns:a16="http://schemas.microsoft.com/office/drawing/2014/main" id="{70340747-7FC8-7A32-3117-387040C55377}"/>
              </a:ext>
            </a:extLst>
          </p:cNvPr>
          <p:cNvGraphicFramePr>
            <a:graphicFrameLocks noGrp="1"/>
          </p:cNvGraphicFramePr>
          <p:nvPr>
            <p:ph idx="1"/>
            <p:extLst>
              <p:ext uri="{D42A27DB-BD31-4B8C-83A1-F6EECF244321}">
                <p14:modId xmlns:p14="http://schemas.microsoft.com/office/powerpoint/2010/main" val="939962821"/>
              </p:ext>
            </p:extLst>
          </p:nvPr>
        </p:nvGraphicFramePr>
        <p:xfrm>
          <a:off x="838200" y="1926266"/>
          <a:ext cx="10515600" cy="435752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pic>
        <p:nvPicPr>
          <p:cNvPr id="6" name="Picture 5" descr="A picture containing logo&#10;&#10;Description automatically generated">
            <a:extLst>
              <a:ext uri="{FF2B5EF4-FFF2-40B4-BE49-F238E27FC236}">
                <a16:creationId xmlns:a16="http://schemas.microsoft.com/office/drawing/2014/main" id="{C881391D-D281-7E64-999E-CC993A07BC8D}"/>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10310070" y="103105"/>
            <a:ext cx="1745706" cy="660419"/>
          </a:xfrm>
          <a:prstGeom prst="rect">
            <a:avLst/>
          </a:prstGeom>
        </p:spPr>
      </p:pic>
    </p:spTree>
    <p:extLst>
      <p:ext uri="{BB962C8B-B14F-4D97-AF65-F5344CB8AC3E}">
        <p14:creationId xmlns:p14="http://schemas.microsoft.com/office/powerpoint/2010/main" val="293955531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53B021B3-DE93-4AB7-8A18-CF5F1CED88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584ACB3A-AFC3-0BE5-B212-6CD54995D458}"/>
              </a:ext>
            </a:extLst>
          </p:cNvPr>
          <p:cNvSpPr>
            <a:spLocks noGrp="1"/>
          </p:cNvSpPr>
          <p:nvPr>
            <p:ph type="title"/>
          </p:nvPr>
        </p:nvSpPr>
        <p:spPr>
          <a:xfrm>
            <a:off x="841248" y="256032"/>
            <a:ext cx="10506456" cy="1014984"/>
          </a:xfrm>
        </p:spPr>
        <p:txBody>
          <a:bodyPr anchor="b">
            <a:normAutofit/>
          </a:bodyPr>
          <a:lstStyle/>
          <a:p>
            <a:r>
              <a:rPr lang="en-GB" dirty="0"/>
              <a:t>Any questions?</a:t>
            </a:r>
          </a:p>
        </p:txBody>
      </p:sp>
      <p:sp>
        <p:nvSpPr>
          <p:cNvPr id="11" name="Rectangle 10">
            <a:extLst>
              <a:ext uri="{FF2B5EF4-FFF2-40B4-BE49-F238E27FC236}">
                <a16:creationId xmlns:a16="http://schemas.microsoft.com/office/drawing/2014/main" id="{52D502E5-F6B4-4D58-B4AE-FC466FF15EE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65953" y="1634502"/>
            <a:ext cx="10451592" cy="18288"/>
          </a:xfrm>
          <a:prstGeom prst="rect">
            <a:avLst/>
          </a:prstGeom>
          <a:solidFill>
            <a:srgbClr val="D5D5D5"/>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latin typeface="Calibri" panose="020F0502020204030204"/>
            </a:endParaRPr>
          </a:p>
        </p:txBody>
      </p:sp>
      <p:sp>
        <p:nvSpPr>
          <p:cNvPr id="13" name="Rectangle 12">
            <a:extLst>
              <a:ext uri="{FF2B5EF4-FFF2-40B4-BE49-F238E27FC236}">
                <a16:creationId xmlns:a16="http://schemas.microsoft.com/office/drawing/2014/main" id="{9DECDBF4-02B6-4BB4-B65B-B8107AD6A9E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841248" y="1538176"/>
            <a:ext cx="1873457" cy="109814"/>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latin typeface="Calibri" panose="020F0502020204030204"/>
            </a:endParaRPr>
          </a:p>
        </p:txBody>
      </p:sp>
      <p:graphicFrame>
        <p:nvGraphicFramePr>
          <p:cNvPr id="5" name="Content Placeholder 2">
            <a:extLst>
              <a:ext uri="{FF2B5EF4-FFF2-40B4-BE49-F238E27FC236}">
                <a16:creationId xmlns:a16="http://schemas.microsoft.com/office/drawing/2014/main" id="{70340747-7FC8-7A32-3117-387040C55377}"/>
              </a:ext>
            </a:extLst>
          </p:cNvPr>
          <p:cNvGraphicFramePr>
            <a:graphicFrameLocks noGrp="1"/>
          </p:cNvGraphicFramePr>
          <p:nvPr>
            <p:ph idx="1"/>
            <p:extLst>
              <p:ext uri="{D42A27DB-BD31-4B8C-83A1-F6EECF244321}">
                <p14:modId xmlns:p14="http://schemas.microsoft.com/office/powerpoint/2010/main" val="2444356802"/>
              </p:ext>
            </p:extLst>
          </p:nvPr>
        </p:nvGraphicFramePr>
        <p:xfrm>
          <a:off x="838200" y="1926266"/>
          <a:ext cx="10515600" cy="435752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pic>
        <p:nvPicPr>
          <p:cNvPr id="6" name="Picture 5" descr="A picture containing logo&#10;&#10;Description automatically generated">
            <a:extLst>
              <a:ext uri="{FF2B5EF4-FFF2-40B4-BE49-F238E27FC236}">
                <a16:creationId xmlns:a16="http://schemas.microsoft.com/office/drawing/2014/main" id="{1011C4A7-108B-9B9A-E462-ACAC7A12E2F8}"/>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10310070" y="103105"/>
            <a:ext cx="1745706" cy="660419"/>
          </a:xfrm>
          <a:prstGeom prst="rect">
            <a:avLst/>
          </a:prstGeom>
        </p:spPr>
      </p:pic>
    </p:spTree>
    <p:extLst>
      <p:ext uri="{BB962C8B-B14F-4D97-AF65-F5344CB8AC3E}">
        <p14:creationId xmlns:p14="http://schemas.microsoft.com/office/powerpoint/2010/main" val="418029541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53B021B3-DE93-4AB7-8A18-CF5F1CED88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584ACB3A-AFC3-0BE5-B212-6CD54995D458}"/>
              </a:ext>
            </a:extLst>
          </p:cNvPr>
          <p:cNvSpPr>
            <a:spLocks noGrp="1"/>
          </p:cNvSpPr>
          <p:nvPr>
            <p:ph type="title"/>
          </p:nvPr>
        </p:nvSpPr>
        <p:spPr>
          <a:xfrm>
            <a:off x="841248" y="256032"/>
            <a:ext cx="10506456" cy="1014984"/>
          </a:xfrm>
        </p:spPr>
        <p:txBody>
          <a:bodyPr anchor="b">
            <a:normAutofit/>
          </a:bodyPr>
          <a:lstStyle/>
          <a:p>
            <a:r>
              <a:rPr lang="en-GB" dirty="0"/>
              <a:t>What is working-class?</a:t>
            </a:r>
          </a:p>
        </p:txBody>
      </p:sp>
      <p:sp>
        <p:nvSpPr>
          <p:cNvPr id="11" name="Rectangle 10">
            <a:extLst>
              <a:ext uri="{FF2B5EF4-FFF2-40B4-BE49-F238E27FC236}">
                <a16:creationId xmlns:a16="http://schemas.microsoft.com/office/drawing/2014/main" id="{52D502E5-F6B4-4D58-B4AE-FC466FF15EE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65953" y="1634502"/>
            <a:ext cx="10451592" cy="18288"/>
          </a:xfrm>
          <a:prstGeom prst="rect">
            <a:avLst/>
          </a:prstGeom>
          <a:solidFill>
            <a:srgbClr val="D5D5D5"/>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latin typeface="Calibri" panose="020F0502020204030204"/>
            </a:endParaRPr>
          </a:p>
        </p:txBody>
      </p:sp>
      <p:sp>
        <p:nvSpPr>
          <p:cNvPr id="13" name="Rectangle 12">
            <a:extLst>
              <a:ext uri="{FF2B5EF4-FFF2-40B4-BE49-F238E27FC236}">
                <a16:creationId xmlns:a16="http://schemas.microsoft.com/office/drawing/2014/main" id="{9DECDBF4-02B6-4BB4-B65B-B8107AD6A9E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841248" y="1538176"/>
            <a:ext cx="1873457" cy="109814"/>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latin typeface="Calibri" panose="020F0502020204030204"/>
            </a:endParaRPr>
          </a:p>
        </p:txBody>
      </p:sp>
      <p:graphicFrame>
        <p:nvGraphicFramePr>
          <p:cNvPr id="5" name="Content Placeholder 2">
            <a:extLst>
              <a:ext uri="{FF2B5EF4-FFF2-40B4-BE49-F238E27FC236}">
                <a16:creationId xmlns:a16="http://schemas.microsoft.com/office/drawing/2014/main" id="{70340747-7FC8-7A32-3117-387040C55377}"/>
              </a:ext>
            </a:extLst>
          </p:cNvPr>
          <p:cNvGraphicFramePr>
            <a:graphicFrameLocks noGrp="1"/>
          </p:cNvGraphicFramePr>
          <p:nvPr>
            <p:ph idx="1"/>
            <p:extLst>
              <p:ext uri="{D42A27DB-BD31-4B8C-83A1-F6EECF244321}">
                <p14:modId xmlns:p14="http://schemas.microsoft.com/office/powerpoint/2010/main" val="2450766418"/>
              </p:ext>
            </p:extLst>
          </p:nvPr>
        </p:nvGraphicFramePr>
        <p:xfrm>
          <a:off x="838200" y="1926266"/>
          <a:ext cx="10515600" cy="435752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pic>
        <p:nvPicPr>
          <p:cNvPr id="6" name="Picture 5" descr="A picture containing logo&#10;&#10;Description automatically generated">
            <a:extLst>
              <a:ext uri="{FF2B5EF4-FFF2-40B4-BE49-F238E27FC236}">
                <a16:creationId xmlns:a16="http://schemas.microsoft.com/office/drawing/2014/main" id="{C881391D-D281-7E64-999E-CC993A07BC8D}"/>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10310070" y="103105"/>
            <a:ext cx="1745706" cy="660419"/>
          </a:xfrm>
          <a:prstGeom prst="rect">
            <a:avLst/>
          </a:prstGeom>
        </p:spPr>
      </p:pic>
    </p:spTree>
    <p:extLst>
      <p:ext uri="{BB962C8B-B14F-4D97-AF65-F5344CB8AC3E}">
        <p14:creationId xmlns:p14="http://schemas.microsoft.com/office/powerpoint/2010/main" val="408970956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53B021B3-DE93-4AB7-8A18-CF5F1CED88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584ACB3A-AFC3-0BE5-B212-6CD54995D458}"/>
              </a:ext>
            </a:extLst>
          </p:cNvPr>
          <p:cNvSpPr>
            <a:spLocks noGrp="1"/>
          </p:cNvSpPr>
          <p:nvPr>
            <p:ph type="title"/>
          </p:nvPr>
        </p:nvSpPr>
        <p:spPr>
          <a:xfrm>
            <a:off x="841248" y="256032"/>
            <a:ext cx="10506456" cy="1014984"/>
          </a:xfrm>
        </p:spPr>
        <p:txBody>
          <a:bodyPr anchor="b">
            <a:normAutofit/>
          </a:bodyPr>
          <a:lstStyle/>
          <a:p>
            <a:r>
              <a:rPr lang="en-GB" dirty="0"/>
              <a:t>References</a:t>
            </a:r>
          </a:p>
        </p:txBody>
      </p:sp>
      <p:sp>
        <p:nvSpPr>
          <p:cNvPr id="11" name="Rectangle 10">
            <a:extLst>
              <a:ext uri="{FF2B5EF4-FFF2-40B4-BE49-F238E27FC236}">
                <a16:creationId xmlns:a16="http://schemas.microsoft.com/office/drawing/2014/main" id="{52D502E5-F6B4-4D58-B4AE-FC466FF15EE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65953" y="1634502"/>
            <a:ext cx="10451592" cy="18288"/>
          </a:xfrm>
          <a:prstGeom prst="rect">
            <a:avLst/>
          </a:prstGeom>
          <a:solidFill>
            <a:srgbClr val="D5D5D5"/>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latin typeface="Calibri" panose="020F0502020204030204"/>
            </a:endParaRPr>
          </a:p>
        </p:txBody>
      </p:sp>
      <p:sp>
        <p:nvSpPr>
          <p:cNvPr id="13" name="Rectangle 12">
            <a:extLst>
              <a:ext uri="{FF2B5EF4-FFF2-40B4-BE49-F238E27FC236}">
                <a16:creationId xmlns:a16="http://schemas.microsoft.com/office/drawing/2014/main" id="{9DECDBF4-02B6-4BB4-B65B-B8107AD6A9E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841248" y="1538176"/>
            <a:ext cx="1873457" cy="109814"/>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latin typeface="Calibri" panose="020F0502020204030204"/>
            </a:endParaRPr>
          </a:p>
        </p:txBody>
      </p:sp>
      <p:sp>
        <p:nvSpPr>
          <p:cNvPr id="7" name="Content Placeholder 3">
            <a:extLst>
              <a:ext uri="{FF2B5EF4-FFF2-40B4-BE49-F238E27FC236}">
                <a16:creationId xmlns:a16="http://schemas.microsoft.com/office/drawing/2014/main" id="{79A6687A-CDCE-DFC4-471A-F1EA06B96B65}"/>
              </a:ext>
            </a:extLst>
          </p:cNvPr>
          <p:cNvSpPr txBox="1">
            <a:spLocks/>
          </p:cNvSpPr>
          <p:nvPr/>
        </p:nvSpPr>
        <p:spPr>
          <a:xfrm>
            <a:off x="838200" y="2649537"/>
            <a:ext cx="5157787" cy="3684588"/>
          </a:xfrm>
          <a:prstGeom prst="rect">
            <a:avLst/>
          </a:prstGeom>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07000"/>
              </a:lnSpc>
              <a:spcAft>
                <a:spcPts val="800"/>
              </a:spcAft>
              <a:buFont typeface="Arial" panose="020B0604020202020204" pitchFamily="34" charset="0"/>
              <a:buNone/>
            </a:pPr>
            <a:endParaRPr lang="en-GB" sz="1600" kern="100" dirty="0">
              <a:latin typeface="Calibri" panose="020F0502020204030204" pitchFamily="34" charset="0"/>
              <a:ea typeface="Calibri" panose="020F0502020204030204" pitchFamily="34" charset="0"/>
              <a:cs typeface="Times New Roman" panose="02020603050405020304" pitchFamily="18" charset="0"/>
            </a:endParaRPr>
          </a:p>
        </p:txBody>
      </p:sp>
      <p:sp>
        <p:nvSpPr>
          <p:cNvPr id="8" name="Text Placeholder 4">
            <a:extLst>
              <a:ext uri="{FF2B5EF4-FFF2-40B4-BE49-F238E27FC236}">
                <a16:creationId xmlns:a16="http://schemas.microsoft.com/office/drawing/2014/main" id="{FAF66477-7B87-480D-69A1-557D17614D64}"/>
              </a:ext>
            </a:extLst>
          </p:cNvPr>
          <p:cNvSpPr txBox="1">
            <a:spLocks/>
          </p:cNvSpPr>
          <p:nvPr/>
        </p:nvSpPr>
        <p:spPr>
          <a:xfrm>
            <a:off x="784220" y="6034088"/>
            <a:ext cx="5183188" cy="823912"/>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endParaRPr lang="en-GB" sz="2400" dirty="0"/>
          </a:p>
        </p:txBody>
      </p:sp>
      <p:sp>
        <p:nvSpPr>
          <p:cNvPr id="10" name="Content Placeholder 5">
            <a:extLst>
              <a:ext uri="{FF2B5EF4-FFF2-40B4-BE49-F238E27FC236}">
                <a16:creationId xmlns:a16="http://schemas.microsoft.com/office/drawing/2014/main" id="{F1BFC2CB-94C7-91F3-28FC-557A43C97216}"/>
              </a:ext>
            </a:extLst>
          </p:cNvPr>
          <p:cNvSpPr txBox="1">
            <a:spLocks/>
          </p:cNvSpPr>
          <p:nvPr/>
        </p:nvSpPr>
        <p:spPr>
          <a:xfrm>
            <a:off x="6134357" y="2655849"/>
            <a:ext cx="5183188" cy="3684588"/>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endParaRPr lang="en-GB" sz="4400" dirty="0">
              <a:latin typeface="+mj-lt"/>
              <a:ea typeface="+mj-ea"/>
              <a:cs typeface="+mj-cs"/>
            </a:endParaRPr>
          </a:p>
        </p:txBody>
      </p:sp>
      <p:pic>
        <p:nvPicPr>
          <p:cNvPr id="18" name="Graphic 17" descr="Newspaper with solid fill">
            <a:extLst>
              <a:ext uri="{FF2B5EF4-FFF2-40B4-BE49-F238E27FC236}">
                <a16:creationId xmlns:a16="http://schemas.microsoft.com/office/drawing/2014/main" id="{8EFEEDC7-9009-FBE4-3223-15AFE2E20739}"/>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016316" y="1860113"/>
            <a:ext cx="705999" cy="705999"/>
          </a:xfrm>
          <a:prstGeom prst="rect">
            <a:avLst/>
          </a:prstGeom>
        </p:spPr>
      </p:pic>
      <p:pic>
        <p:nvPicPr>
          <p:cNvPr id="26" name="Picture 25" descr="A picture containing logo&#10;&#10;Description automatically generated">
            <a:extLst>
              <a:ext uri="{FF2B5EF4-FFF2-40B4-BE49-F238E27FC236}">
                <a16:creationId xmlns:a16="http://schemas.microsoft.com/office/drawing/2014/main" id="{563E3166-F49A-D2B5-39FD-0F2E22282A8C}"/>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0310070" y="103105"/>
            <a:ext cx="1745706" cy="660419"/>
          </a:xfrm>
          <a:prstGeom prst="rect">
            <a:avLst/>
          </a:prstGeom>
        </p:spPr>
      </p:pic>
      <p:sp>
        <p:nvSpPr>
          <p:cNvPr id="34" name="Rectangle 33" descr="Document with solid fill">
            <a:extLst>
              <a:ext uri="{FF2B5EF4-FFF2-40B4-BE49-F238E27FC236}">
                <a16:creationId xmlns:a16="http://schemas.microsoft.com/office/drawing/2014/main" id="{A5A22643-6D17-5855-7515-5EB7716644D6}"/>
              </a:ext>
            </a:extLst>
          </p:cNvPr>
          <p:cNvSpPr/>
          <p:nvPr/>
        </p:nvSpPr>
        <p:spPr>
          <a:xfrm>
            <a:off x="803746" y="5509782"/>
            <a:ext cx="718991" cy="718991"/>
          </a:xfrm>
          <a:prstGeom prst="rect">
            <a:avLst/>
          </a:prstGeom>
          <a: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rcRect/>
            <a:stretch>
              <a:fillRect/>
            </a:stretch>
          </a:blipFill>
          <a:ln>
            <a:noFill/>
          </a:ln>
        </p:spPr>
        <p:style>
          <a:lnRef idx="2">
            <a:scrgbClr r="0" g="0" b="0"/>
          </a:lnRef>
          <a:fillRef idx="1">
            <a:scrgbClr r="0" g="0" b="0"/>
          </a:fillRef>
          <a:effectRef idx="0">
            <a:schemeClr val="bg1">
              <a:hueOff val="0"/>
              <a:satOff val="0"/>
              <a:lumOff val="0"/>
              <a:alphaOff val="0"/>
            </a:schemeClr>
          </a:effectRef>
          <a:fontRef idx="minor">
            <a:schemeClr val="dk1">
              <a:hueOff val="0"/>
              <a:satOff val="0"/>
              <a:lumOff val="0"/>
              <a:alphaOff val="0"/>
            </a:schemeClr>
          </a:fontRef>
        </p:style>
        <p:txBody>
          <a:bodyPr/>
          <a:lstStyle/>
          <a:p>
            <a:endParaRPr lang="en-GB" dirty="0"/>
          </a:p>
        </p:txBody>
      </p:sp>
      <p:sp>
        <p:nvSpPr>
          <p:cNvPr id="3" name="Content Placeholder 2">
            <a:extLst>
              <a:ext uri="{FF2B5EF4-FFF2-40B4-BE49-F238E27FC236}">
                <a16:creationId xmlns:a16="http://schemas.microsoft.com/office/drawing/2014/main" id="{B1C59BFE-9C81-DD09-EFE5-92B956B3C7F8}"/>
              </a:ext>
            </a:extLst>
          </p:cNvPr>
          <p:cNvSpPr>
            <a:spLocks noGrp="1"/>
          </p:cNvSpPr>
          <p:nvPr>
            <p:ph idx="1"/>
          </p:nvPr>
        </p:nvSpPr>
        <p:spPr>
          <a:xfrm>
            <a:off x="832104" y="1731415"/>
            <a:ext cx="10515600" cy="4351338"/>
          </a:xfrm>
        </p:spPr>
        <p:txBody>
          <a:bodyPr>
            <a:noAutofit/>
          </a:bodyPr>
          <a:lstStyle/>
          <a:p>
            <a:pPr>
              <a:lnSpc>
                <a:spcPct val="107000"/>
              </a:lnSpc>
              <a:spcBef>
                <a:spcPts val="600"/>
              </a:spcBef>
              <a:spcAft>
                <a:spcPts val="800"/>
              </a:spcAft>
            </a:pPr>
            <a:r>
              <a:rPr lang="en-GB" sz="700" kern="100" dirty="0">
                <a:solidFill>
                  <a:srgbClr val="222222"/>
                </a:solidFill>
                <a:ea typeface="Calibri" panose="020F0502020204030204" pitchFamily="34" charset="0"/>
                <a:cs typeface="Arial" panose="020B0604020202020204" pitchFamily="34" charset="0"/>
              </a:rPr>
              <a:t>Baars, S., Mulcahy, E., &amp; Bernardes, E. (2016). The underrepresentation of white working-class boys in higher education: The role of widening participation. </a:t>
            </a:r>
            <a:r>
              <a:rPr lang="en-GB" sz="700" i="1" kern="100" dirty="0">
                <a:solidFill>
                  <a:srgbClr val="222222"/>
                </a:solidFill>
                <a:ea typeface="Calibri" panose="020F0502020204030204" pitchFamily="34" charset="0"/>
                <a:cs typeface="Arial" panose="020B0604020202020204" pitchFamily="34" charset="0"/>
              </a:rPr>
              <a:t>London: Kings College,[Accessed Online: 20/01/17] https://www. lkmco. org/wp-content/uploads/2016/07/The-underrepresentation-of-white-working-classboys-in-higher-education-baars-et-al-2016. pdf</a:t>
            </a:r>
            <a:r>
              <a:rPr lang="en-GB" sz="700" kern="100" dirty="0">
                <a:solidFill>
                  <a:srgbClr val="222222"/>
                </a:solidFill>
                <a:ea typeface="Calibri" panose="020F0502020204030204" pitchFamily="34" charset="0"/>
                <a:cs typeface="Arial" panose="020B0604020202020204" pitchFamily="34" charset="0"/>
              </a:rPr>
              <a:t>.</a:t>
            </a:r>
          </a:p>
          <a:p>
            <a:pPr>
              <a:lnSpc>
                <a:spcPct val="107000"/>
              </a:lnSpc>
              <a:spcBef>
                <a:spcPts val="600"/>
              </a:spcBef>
              <a:spcAft>
                <a:spcPts val="800"/>
              </a:spcAft>
            </a:pPr>
            <a:r>
              <a:rPr lang="en-GB" sz="700" i="1" dirty="0">
                <a:effectLst/>
                <a:cs typeface="Arial" panose="020B0604020202020204" pitchFamily="34" charset="0"/>
              </a:rPr>
              <a:t>C News</a:t>
            </a:r>
            <a:r>
              <a:rPr lang="en-GB" sz="700" dirty="0">
                <a:effectLst/>
                <a:cs typeface="Arial" panose="020B0604020202020204" pitchFamily="34" charset="0"/>
              </a:rPr>
              <a:t> (2013) ‘Huge survey reveals seven social classes in UK’, 3 April. Available at: https://www.bbc.co.uk/news/uk-22007058 (Accessed: 24 August 2023). </a:t>
            </a:r>
          </a:p>
          <a:p>
            <a:pPr>
              <a:lnSpc>
                <a:spcPct val="107000"/>
              </a:lnSpc>
              <a:spcBef>
                <a:spcPts val="600"/>
              </a:spcBef>
              <a:spcAft>
                <a:spcPts val="800"/>
              </a:spcAft>
            </a:pPr>
            <a:r>
              <a:rPr lang="en-GB" sz="700" b="0" i="0" dirty="0">
                <a:solidFill>
                  <a:srgbClr val="222222"/>
                </a:solidFill>
                <a:effectLst/>
              </a:rPr>
              <a:t>Boliver, V., Gorard, S. and Siddiqui, N., 2022. Who counts as socioeconomically disadvantaged for the purposes of widening access to higher education?. </a:t>
            </a:r>
            <a:r>
              <a:rPr lang="en-GB" sz="700" b="0" i="1" dirty="0">
                <a:solidFill>
                  <a:srgbClr val="222222"/>
                </a:solidFill>
                <a:effectLst/>
              </a:rPr>
              <a:t>British Journal of sociology of Education</a:t>
            </a:r>
            <a:r>
              <a:rPr lang="en-GB" sz="700" b="0" i="0" dirty="0">
                <a:solidFill>
                  <a:srgbClr val="222222"/>
                </a:solidFill>
                <a:effectLst/>
              </a:rPr>
              <a:t>, </a:t>
            </a:r>
            <a:r>
              <a:rPr lang="en-GB" sz="700" b="0" i="1" dirty="0">
                <a:solidFill>
                  <a:srgbClr val="222222"/>
                </a:solidFill>
                <a:effectLst/>
              </a:rPr>
              <a:t>43</a:t>
            </a:r>
            <a:r>
              <a:rPr lang="en-GB" sz="700" b="0" i="0" dirty="0">
                <a:solidFill>
                  <a:srgbClr val="222222"/>
                </a:solidFill>
                <a:effectLst/>
              </a:rPr>
              <a:t>(3), pp.349-374.</a:t>
            </a:r>
          </a:p>
          <a:p>
            <a:pPr>
              <a:lnSpc>
                <a:spcPct val="107000"/>
              </a:lnSpc>
              <a:spcBef>
                <a:spcPts val="600"/>
              </a:spcBef>
              <a:spcAft>
                <a:spcPts val="800"/>
              </a:spcAft>
            </a:pPr>
            <a:r>
              <a:rPr lang="en-GB" sz="700" dirty="0">
                <a:effectLst/>
                <a:cs typeface="Arial" panose="020B0604020202020204" pitchFamily="34" charset="0"/>
              </a:rPr>
              <a:t>Cambridge Dictionary. (no date) </a:t>
            </a:r>
            <a:r>
              <a:rPr lang="en-GB" sz="700" i="1" dirty="0">
                <a:effectLst/>
                <a:cs typeface="Arial" panose="020B0604020202020204" pitchFamily="34" charset="0"/>
              </a:rPr>
              <a:t>Working class. </a:t>
            </a:r>
            <a:r>
              <a:rPr lang="en-GB" sz="700" dirty="0">
                <a:effectLst/>
                <a:cs typeface="Arial" panose="020B0604020202020204" pitchFamily="34" charset="0"/>
              </a:rPr>
              <a:t>Available at: https://dictionary.cambridge.org/dictionary/english/working-class (Accessed: 24 August 2023). </a:t>
            </a:r>
          </a:p>
          <a:p>
            <a:pPr>
              <a:lnSpc>
                <a:spcPct val="107000"/>
              </a:lnSpc>
              <a:spcBef>
                <a:spcPts val="600"/>
              </a:spcBef>
              <a:spcAft>
                <a:spcPts val="800"/>
              </a:spcAft>
            </a:pPr>
            <a:r>
              <a:rPr lang="en-GB" sz="700" b="0" i="0" dirty="0">
                <a:solidFill>
                  <a:srgbClr val="222222"/>
                </a:solidFill>
                <a:effectLst/>
              </a:rPr>
              <a:t>CoWA. 2016. A  Blueprint  for  Fairness:  The  Final  Report  of  the  Commission  on  Widening  Access. Edinburgh: Scottish Government.</a:t>
            </a:r>
          </a:p>
          <a:p>
            <a:pPr>
              <a:lnSpc>
                <a:spcPct val="107000"/>
              </a:lnSpc>
              <a:spcBef>
                <a:spcPts val="600"/>
              </a:spcBef>
              <a:spcAft>
                <a:spcPts val="800"/>
              </a:spcAft>
            </a:pPr>
            <a:r>
              <a:rPr lang="en-GB" sz="700" b="0" i="0" dirty="0">
                <a:solidFill>
                  <a:srgbClr val="222222"/>
                </a:solidFill>
                <a:effectLst/>
              </a:rPr>
              <a:t>Crawford, C. and Greaves, E., 2015. Socio-economic, ethnic and gender differences in HE participation.</a:t>
            </a:r>
            <a:endParaRPr lang="en-GB" sz="700" kern="100" dirty="0">
              <a:solidFill>
                <a:srgbClr val="222222"/>
              </a:solidFill>
              <a:effectLst/>
              <a:ea typeface="Calibri" panose="020F0502020204030204" pitchFamily="34" charset="0"/>
              <a:cs typeface="Arial" panose="020B0604020202020204" pitchFamily="34" charset="0"/>
            </a:endParaRPr>
          </a:p>
          <a:p>
            <a:pPr>
              <a:lnSpc>
                <a:spcPct val="107000"/>
              </a:lnSpc>
              <a:spcBef>
                <a:spcPts val="600"/>
              </a:spcBef>
              <a:spcAft>
                <a:spcPts val="800"/>
              </a:spcAft>
            </a:pPr>
            <a:r>
              <a:rPr lang="en-GB" sz="700" b="0" i="0" dirty="0">
                <a:solidFill>
                  <a:srgbClr val="222222"/>
                </a:solidFill>
                <a:effectLst/>
                <a:cs typeface="Arial" panose="020B0604020202020204" pitchFamily="34" charset="0"/>
              </a:rPr>
              <a:t>Curtice, J., Phillips, M. and Clery, L. eds., 2016. </a:t>
            </a:r>
            <a:r>
              <a:rPr lang="en-GB" sz="700" b="0" i="1" dirty="0">
                <a:solidFill>
                  <a:srgbClr val="222222"/>
                </a:solidFill>
                <a:effectLst/>
                <a:cs typeface="Arial" panose="020B0604020202020204" pitchFamily="34" charset="0"/>
              </a:rPr>
              <a:t>British Social Attitudes 33</a:t>
            </a:r>
            <a:r>
              <a:rPr lang="en-GB" sz="700" b="0" i="0" dirty="0">
                <a:solidFill>
                  <a:srgbClr val="222222"/>
                </a:solidFill>
                <a:effectLst/>
                <a:cs typeface="Arial" panose="020B0604020202020204" pitchFamily="34" charset="0"/>
              </a:rPr>
              <a:t>. NatCen Social Research.</a:t>
            </a:r>
          </a:p>
          <a:p>
            <a:pPr>
              <a:lnSpc>
                <a:spcPct val="107000"/>
              </a:lnSpc>
              <a:spcBef>
                <a:spcPts val="600"/>
              </a:spcBef>
              <a:spcAft>
                <a:spcPts val="800"/>
              </a:spcAft>
            </a:pPr>
            <a:r>
              <a:rPr lang="en-GB" sz="700" b="0" i="0" dirty="0">
                <a:solidFill>
                  <a:srgbClr val="222222"/>
                </a:solidFill>
                <a:effectLst/>
              </a:rPr>
              <a:t>Department of Communities and Local Government, 2020. The English index of multiple deprivation (IMD) 2015—guidance 2015.</a:t>
            </a:r>
            <a:endParaRPr lang="en-GB" sz="700" b="0" i="0" dirty="0">
              <a:solidFill>
                <a:srgbClr val="222222"/>
              </a:solidFill>
              <a:effectLst/>
              <a:cs typeface="Arial" panose="020B0604020202020204" pitchFamily="34" charset="0"/>
            </a:endParaRPr>
          </a:p>
          <a:p>
            <a:pPr>
              <a:lnSpc>
                <a:spcPct val="107000"/>
              </a:lnSpc>
              <a:spcBef>
                <a:spcPts val="600"/>
              </a:spcBef>
              <a:spcAft>
                <a:spcPts val="800"/>
              </a:spcAft>
            </a:pPr>
            <a:r>
              <a:rPr lang="en-GB" sz="700" dirty="0">
                <a:effectLst/>
              </a:rPr>
              <a:t>Dymond-Green, N. (2020) ‘How can we calculate levels of deprivation or poverty in the UK? (part 1)’, </a:t>
            </a:r>
            <a:r>
              <a:rPr lang="en-GB" sz="700" i="1" dirty="0">
                <a:effectLst/>
              </a:rPr>
              <a:t>UK Data Service</a:t>
            </a:r>
            <a:r>
              <a:rPr lang="en-GB" sz="700" dirty="0">
                <a:effectLst/>
              </a:rPr>
              <a:t>, 24 June. Available at: https://blog.ukdataservice.ac.uk/deprived-or-live-in-poverty-1/#:~:text=As%20an%20indicator%2C%20the%20IMD,each%20version%20is%20not%20comparable. (Accessed: 07 September 2023). </a:t>
            </a:r>
            <a:endParaRPr lang="en-GB" sz="700" kern="100" dirty="0">
              <a:solidFill>
                <a:srgbClr val="222222"/>
              </a:solidFill>
              <a:effectLst/>
              <a:ea typeface="Calibri" panose="020F0502020204030204" pitchFamily="34" charset="0"/>
              <a:cs typeface="Arial" panose="020B0604020202020204" pitchFamily="34" charset="0"/>
            </a:endParaRPr>
          </a:p>
          <a:p>
            <a:pPr>
              <a:lnSpc>
                <a:spcPct val="107000"/>
              </a:lnSpc>
              <a:spcBef>
                <a:spcPts val="600"/>
              </a:spcBef>
              <a:spcAft>
                <a:spcPts val="800"/>
              </a:spcAft>
            </a:pPr>
            <a:r>
              <a:rPr lang="en-GB" sz="700" b="0" i="0" dirty="0">
                <a:solidFill>
                  <a:srgbClr val="222222"/>
                </a:solidFill>
                <a:effectLst/>
              </a:rPr>
              <a:t>Jerrim, J., 2021. Measuring disadvantage. </a:t>
            </a:r>
            <a:r>
              <a:rPr lang="en-GB" sz="700" b="0" i="1" dirty="0">
                <a:solidFill>
                  <a:srgbClr val="222222"/>
                </a:solidFill>
                <a:effectLst/>
              </a:rPr>
              <a:t>The Sutton Trust</a:t>
            </a:r>
            <a:r>
              <a:rPr lang="en-GB" sz="700" b="0" i="0" dirty="0">
                <a:solidFill>
                  <a:srgbClr val="222222"/>
                </a:solidFill>
                <a:effectLst/>
              </a:rPr>
              <a:t>, p.9.</a:t>
            </a:r>
            <a:endParaRPr lang="en-GB" sz="700" kern="100" dirty="0">
              <a:solidFill>
                <a:srgbClr val="222222"/>
              </a:solidFill>
              <a:effectLst/>
              <a:ea typeface="Calibri" panose="020F0502020204030204" pitchFamily="34" charset="0"/>
              <a:cs typeface="Arial" panose="020B0604020202020204" pitchFamily="34" charset="0"/>
            </a:endParaRPr>
          </a:p>
          <a:p>
            <a:pPr>
              <a:lnSpc>
                <a:spcPct val="107000"/>
              </a:lnSpc>
              <a:spcBef>
                <a:spcPts val="600"/>
              </a:spcBef>
              <a:spcAft>
                <a:spcPts val="800"/>
              </a:spcAft>
            </a:pPr>
            <a:r>
              <a:rPr lang="en-GB" sz="700" b="0" i="0" dirty="0">
                <a:solidFill>
                  <a:srgbClr val="222222"/>
                </a:solidFill>
                <a:effectLst/>
                <a:cs typeface="Arial" panose="020B0604020202020204" pitchFamily="34" charset="0"/>
              </a:rPr>
              <a:t>Lewis, K., &amp; Demie, F. (2015). Raising the achievement of white working-class pupils: good practice in schools. </a:t>
            </a:r>
            <a:r>
              <a:rPr lang="en-GB" sz="700" b="0" i="1" dirty="0">
                <a:solidFill>
                  <a:srgbClr val="222222"/>
                </a:solidFill>
                <a:effectLst/>
                <a:cs typeface="Arial" panose="020B0604020202020204" pitchFamily="34" charset="0"/>
              </a:rPr>
              <a:t>Review of Education</a:t>
            </a:r>
            <a:r>
              <a:rPr lang="en-GB" sz="700" b="0" i="0" dirty="0">
                <a:solidFill>
                  <a:srgbClr val="222222"/>
                </a:solidFill>
                <a:effectLst/>
                <a:cs typeface="Arial" panose="020B0604020202020204" pitchFamily="34" charset="0"/>
              </a:rPr>
              <a:t>, </a:t>
            </a:r>
            <a:r>
              <a:rPr lang="en-GB" sz="700" b="0" i="1" dirty="0">
                <a:solidFill>
                  <a:srgbClr val="222222"/>
                </a:solidFill>
                <a:effectLst/>
                <a:cs typeface="Arial" panose="020B0604020202020204" pitchFamily="34" charset="0"/>
              </a:rPr>
              <a:t>3</a:t>
            </a:r>
            <a:r>
              <a:rPr lang="en-GB" sz="700" b="0" i="0" dirty="0">
                <a:solidFill>
                  <a:srgbClr val="222222"/>
                </a:solidFill>
                <a:effectLst/>
                <a:cs typeface="Arial" panose="020B0604020202020204" pitchFamily="34" charset="0"/>
              </a:rPr>
              <a:t>(1), 1-21.</a:t>
            </a:r>
          </a:p>
          <a:p>
            <a:pPr>
              <a:lnSpc>
                <a:spcPct val="107000"/>
              </a:lnSpc>
              <a:spcBef>
                <a:spcPts val="600"/>
              </a:spcBef>
              <a:spcAft>
                <a:spcPts val="800"/>
              </a:spcAft>
            </a:pPr>
            <a:r>
              <a:rPr lang="en-GB" sz="700" kern="100" dirty="0">
                <a:solidFill>
                  <a:srgbClr val="222222"/>
                </a:solidFill>
                <a:ea typeface="Calibri" panose="020F0502020204030204" pitchFamily="34" charset="0"/>
                <a:cs typeface="Arial" panose="020B0604020202020204" pitchFamily="34" charset="0"/>
              </a:rPr>
              <a:t>Moore, J. (2022). </a:t>
            </a:r>
            <a:r>
              <a:rPr lang="en-GB" sz="700" i="1" kern="100" dirty="0">
                <a:solidFill>
                  <a:srgbClr val="222222"/>
                </a:solidFill>
                <a:ea typeface="Calibri" panose="020F0502020204030204" pitchFamily="34" charset="0"/>
                <a:cs typeface="Arial" panose="020B0604020202020204" pitchFamily="34" charset="0"/>
              </a:rPr>
              <a:t>Engaging boys in higher education outreach: Learning from current practice</a:t>
            </a:r>
            <a:r>
              <a:rPr lang="en-GB" sz="700" kern="100" dirty="0">
                <a:solidFill>
                  <a:srgbClr val="222222"/>
                </a:solidFill>
                <a:ea typeface="Calibri" panose="020F0502020204030204" pitchFamily="34" charset="0"/>
                <a:cs typeface="Arial" panose="020B0604020202020204" pitchFamily="34" charset="0"/>
              </a:rPr>
              <a:t>. [Unpublished draft].</a:t>
            </a:r>
          </a:p>
          <a:p>
            <a:pPr>
              <a:lnSpc>
                <a:spcPct val="107000"/>
              </a:lnSpc>
              <a:spcBef>
                <a:spcPts val="600"/>
              </a:spcBef>
              <a:spcAft>
                <a:spcPts val="800"/>
              </a:spcAft>
            </a:pPr>
            <a:r>
              <a:rPr lang="en-GB" sz="700" dirty="0">
                <a:effectLst/>
              </a:rPr>
              <a:t>Office for National Statistics (2023) </a:t>
            </a:r>
            <a:r>
              <a:rPr lang="en-GB" sz="700" i="1" dirty="0">
                <a:effectLst/>
              </a:rPr>
              <a:t>National Statistics Socio-economic classification (NS-SEC) variable: Census 2021</a:t>
            </a:r>
            <a:r>
              <a:rPr lang="en-GB" sz="700" dirty="0">
                <a:effectLst/>
              </a:rPr>
              <a:t>, </a:t>
            </a:r>
            <a:r>
              <a:rPr lang="en-GB" sz="700" i="1" dirty="0">
                <a:effectLst/>
              </a:rPr>
              <a:t>National Statistics Socio-economic Classification (NS-SEC) variable: Census 2021 - Office for National Statistics</a:t>
            </a:r>
            <a:r>
              <a:rPr lang="en-GB" sz="700" dirty="0">
                <a:effectLst/>
              </a:rPr>
              <a:t>. Available at: https://www.ons.gov.uk/census/census2021dictionary/variablesbytopic/labourmarketvariablescensus2021/nationalstatisticssocio-economicclassificationns-sec#:~:text=Type%3A%20Derived%20variable-,Definition,for%20National%20Statistics%20standard%20classification. (Accessed: 25 August 2023). </a:t>
            </a:r>
            <a:endParaRPr lang="en-GB" sz="700" kern="100" dirty="0">
              <a:solidFill>
                <a:srgbClr val="222222"/>
              </a:solidFill>
              <a:ea typeface="Calibri" panose="020F0502020204030204" pitchFamily="34" charset="0"/>
              <a:cs typeface="Arial" panose="020B0604020202020204" pitchFamily="34" charset="0"/>
            </a:endParaRPr>
          </a:p>
          <a:p>
            <a:pPr>
              <a:spcBef>
                <a:spcPts val="600"/>
              </a:spcBef>
            </a:pPr>
            <a:r>
              <a:rPr lang="en-GB" sz="700" b="0" i="0" dirty="0">
                <a:solidFill>
                  <a:srgbClr val="222222"/>
                </a:solidFill>
                <a:effectLst/>
              </a:rPr>
              <a:t>Savage, M., Devine, F., Cunningham, N., Taylor, M., Li, Y., Hjellbrekke, J., Le Roux, B., Friedman, S. and Miles, A., 2013. A new model of social class? Findings from the BBC’s Great British Class Survey experiment. </a:t>
            </a:r>
            <a:r>
              <a:rPr lang="en-GB" sz="700" b="0" i="1" dirty="0">
                <a:solidFill>
                  <a:srgbClr val="222222"/>
                </a:solidFill>
                <a:effectLst/>
              </a:rPr>
              <a:t>Sociology</a:t>
            </a:r>
            <a:r>
              <a:rPr lang="en-GB" sz="700" b="0" i="0" dirty="0">
                <a:solidFill>
                  <a:srgbClr val="222222"/>
                </a:solidFill>
                <a:effectLst/>
              </a:rPr>
              <a:t>, </a:t>
            </a:r>
            <a:r>
              <a:rPr lang="en-GB" sz="700" b="0" i="1" dirty="0">
                <a:solidFill>
                  <a:srgbClr val="222222"/>
                </a:solidFill>
                <a:effectLst/>
              </a:rPr>
              <a:t>47</a:t>
            </a:r>
            <a:r>
              <a:rPr lang="en-GB" sz="700" b="0" i="0" dirty="0">
                <a:solidFill>
                  <a:srgbClr val="222222"/>
                </a:solidFill>
                <a:effectLst/>
              </a:rPr>
              <a:t>(2), pp.219-250.</a:t>
            </a:r>
            <a:endParaRPr lang="en-GB" sz="700" dirty="0">
              <a:cs typeface="Arial" panose="020B0604020202020204" pitchFamily="34" charset="0"/>
            </a:endParaRPr>
          </a:p>
          <a:p>
            <a:pPr>
              <a:spcBef>
                <a:spcPts val="600"/>
              </a:spcBef>
            </a:pPr>
            <a:r>
              <a:rPr lang="en-GB" sz="700" i="1" dirty="0">
                <a:effectLst/>
                <a:cs typeface="Arial" panose="020B0604020202020204" pitchFamily="34" charset="0"/>
              </a:rPr>
              <a:t>The Guardian</a:t>
            </a:r>
            <a:r>
              <a:rPr lang="en-GB" sz="700" dirty="0">
                <a:effectLst/>
                <a:cs typeface="Arial" panose="020B0604020202020204" pitchFamily="34" charset="0"/>
              </a:rPr>
              <a:t> (2021) ‘Readers reply: what do the terms “working-class” and “middle class” actually mean?’, 23 May. Available at: https://www.theguardian.com/lifeandstyle/2021/may/23/readers-reply-what-do-the-terms-working-class-and-middle-class-actually-mean (Accessed: 24 August 2023). </a:t>
            </a:r>
            <a:endParaRPr lang="en-GB" sz="700" kern="100" dirty="0">
              <a:effectLst/>
              <a:ea typeface="Calibri" panose="020F0502020204030204" pitchFamily="34" charset="0"/>
              <a:cs typeface="Arial" panose="020B0604020202020204" pitchFamily="34" charset="0"/>
            </a:endParaRPr>
          </a:p>
          <a:p>
            <a:pPr>
              <a:spcBef>
                <a:spcPts val="600"/>
              </a:spcBef>
            </a:pPr>
            <a:r>
              <a:rPr lang="en-GB" sz="700" dirty="0"/>
              <a:t>UK Parliament </a:t>
            </a:r>
            <a:r>
              <a:rPr lang="en-GB" sz="700" dirty="0">
                <a:effectLst/>
              </a:rPr>
              <a:t>(2021) </a:t>
            </a:r>
            <a:r>
              <a:rPr lang="en-GB" sz="700" i="1" dirty="0">
                <a:effectLst/>
              </a:rPr>
              <a:t>The forgotten: how White working-class pupils have been let down, and how to change it</a:t>
            </a:r>
            <a:r>
              <a:rPr lang="en-GB" sz="700" dirty="0">
                <a:effectLst/>
              </a:rPr>
              <a:t>. Available at: https://publications.parliament.uk/pa/cm5802/cmselect/cmeduc/85/8502.htm (Accessed: 30 August 2023). </a:t>
            </a:r>
          </a:p>
          <a:p>
            <a:pPr>
              <a:spcBef>
                <a:spcPts val="600"/>
              </a:spcBef>
            </a:pPr>
            <a:endParaRPr lang="en-GB" sz="700" dirty="0">
              <a:cs typeface="Arial" panose="020B0604020202020204" pitchFamily="34" charset="0"/>
            </a:endParaRPr>
          </a:p>
        </p:txBody>
      </p:sp>
    </p:spTree>
    <p:extLst>
      <p:ext uri="{BB962C8B-B14F-4D97-AF65-F5344CB8AC3E}">
        <p14:creationId xmlns:p14="http://schemas.microsoft.com/office/powerpoint/2010/main" val="36926778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nodePh="1">
                                  <p:stCondLst>
                                    <p:cond delay="0"/>
                                  </p:stCondLst>
                                  <p:endCondLst>
                                    <p:cond evt="begin" delay="0">
                                      <p:tn val="5"/>
                                    </p:cond>
                                  </p:endCondLst>
                                  <p:childTnLst>
                                    <p:set>
                                      <p:cBhvr>
                                        <p:cTn id="6" dur="1" fill="hold">
                                          <p:stCondLst>
                                            <p:cond delay="0"/>
                                          </p:stCondLst>
                                        </p:cTn>
                                        <p:tgtEl>
                                          <p:spTgt spid="8">
                                            <p:txEl>
                                              <p:pRg st="0" end="0"/>
                                            </p:txEl>
                                          </p:spTgt>
                                        </p:tgtEl>
                                        <p:attrNameLst>
                                          <p:attrName>style.visibility</p:attrName>
                                        </p:attrNameLst>
                                      </p:cBhvr>
                                      <p:to>
                                        <p:strVal val="visible"/>
                                      </p:to>
                                    </p:set>
                                    <p:anim calcmode="lin" valueType="num">
                                      <p:cBhvr additive="base">
                                        <p:cTn id="7" dur="500" fill="hold"/>
                                        <p:tgtEl>
                                          <p:spTgt spid="8">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8">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nodePh="1">
                                  <p:stCondLst>
                                    <p:cond delay="0"/>
                                  </p:stCondLst>
                                  <p:endCondLst>
                                    <p:cond evt="begin" delay="0">
                                      <p:tn val="11"/>
                                    </p:cond>
                                  </p:endCondLst>
                                  <p:childTnLst>
                                    <p:set>
                                      <p:cBhvr>
                                        <p:cTn id="12" dur="1" fill="hold">
                                          <p:stCondLst>
                                            <p:cond delay="0"/>
                                          </p:stCondLst>
                                        </p:cTn>
                                        <p:tgtEl>
                                          <p:spTgt spid="10"/>
                                        </p:tgtEl>
                                        <p:attrNameLst>
                                          <p:attrName>style.visibility</p:attrName>
                                        </p:attrNameLst>
                                      </p:cBhvr>
                                      <p:to>
                                        <p:strVal val="visible"/>
                                      </p:to>
                                    </p:set>
                                    <p:anim calcmode="lin" valueType="num">
                                      <p:cBhvr additive="base">
                                        <p:cTn id="13" dur="500" fill="hold"/>
                                        <p:tgtEl>
                                          <p:spTgt spid="10"/>
                                        </p:tgtEl>
                                        <p:attrNameLst>
                                          <p:attrName>ppt_x</p:attrName>
                                        </p:attrNameLst>
                                      </p:cBhvr>
                                      <p:tavLst>
                                        <p:tav tm="0">
                                          <p:val>
                                            <p:strVal val="#ppt_x"/>
                                          </p:val>
                                        </p:tav>
                                        <p:tav tm="100000">
                                          <p:val>
                                            <p:strVal val="#ppt_x"/>
                                          </p:val>
                                        </p:tav>
                                      </p:tavLst>
                                    </p:anim>
                                    <p:anim calcmode="lin" valueType="num">
                                      <p:cBhvr additive="base">
                                        <p:cTn id="14"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build="p"/>
      <p:bldP spid="10" grpId="0"/>
    </p:bld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53B021B3-DE93-4AB7-8A18-CF5F1CED88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584ACB3A-AFC3-0BE5-B212-6CD54995D458}"/>
              </a:ext>
            </a:extLst>
          </p:cNvPr>
          <p:cNvSpPr>
            <a:spLocks noGrp="1"/>
          </p:cNvSpPr>
          <p:nvPr>
            <p:ph type="title"/>
          </p:nvPr>
        </p:nvSpPr>
        <p:spPr>
          <a:xfrm>
            <a:off x="841248" y="256032"/>
            <a:ext cx="10506456" cy="1014984"/>
          </a:xfrm>
        </p:spPr>
        <p:txBody>
          <a:bodyPr anchor="b">
            <a:normAutofit/>
          </a:bodyPr>
          <a:lstStyle/>
          <a:p>
            <a:r>
              <a:rPr lang="en-GB" dirty="0"/>
              <a:t>What is working-class?</a:t>
            </a:r>
          </a:p>
        </p:txBody>
      </p:sp>
      <p:sp>
        <p:nvSpPr>
          <p:cNvPr id="11" name="Rectangle 10">
            <a:extLst>
              <a:ext uri="{FF2B5EF4-FFF2-40B4-BE49-F238E27FC236}">
                <a16:creationId xmlns:a16="http://schemas.microsoft.com/office/drawing/2014/main" id="{52D502E5-F6B4-4D58-B4AE-FC466FF15EE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65953" y="1634502"/>
            <a:ext cx="10451592" cy="18288"/>
          </a:xfrm>
          <a:prstGeom prst="rect">
            <a:avLst/>
          </a:prstGeom>
          <a:solidFill>
            <a:srgbClr val="D5D5D5"/>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latin typeface="Calibri" panose="020F0502020204030204"/>
            </a:endParaRPr>
          </a:p>
        </p:txBody>
      </p:sp>
      <p:sp>
        <p:nvSpPr>
          <p:cNvPr id="13" name="Rectangle 12">
            <a:extLst>
              <a:ext uri="{FF2B5EF4-FFF2-40B4-BE49-F238E27FC236}">
                <a16:creationId xmlns:a16="http://schemas.microsoft.com/office/drawing/2014/main" id="{9DECDBF4-02B6-4BB4-B65B-B8107AD6A9E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841248" y="1538176"/>
            <a:ext cx="1873457" cy="109814"/>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latin typeface="Calibri" panose="020F0502020204030204"/>
            </a:endParaRPr>
          </a:p>
        </p:txBody>
      </p:sp>
      <p:graphicFrame>
        <p:nvGraphicFramePr>
          <p:cNvPr id="5" name="Content Placeholder 2">
            <a:extLst>
              <a:ext uri="{FF2B5EF4-FFF2-40B4-BE49-F238E27FC236}">
                <a16:creationId xmlns:a16="http://schemas.microsoft.com/office/drawing/2014/main" id="{70340747-7FC8-7A32-3117-387040C55377}"/>
              </a:ext>
            </a:extLst>
          </p:cNvPr>
          <p:cNvGraphicFramePr>
            <a:graphicFrameLocks noGrp="1"/>
          </p:cNvGraphicFramePr>
          <p:nvPr>
            <p:ph idx="1"/>
            <p:extLst>
              <p:ext uri="{D42A27DB-BD31-4B8C-83A1-F6EECF244321}">
                <p14:modId xmlns:p14="http://schemas.microsoft.com/office/powerpoint/2010/main" val="36915248"/>
              </p:ext>
            </p:extLst>
          </p:nvPr>
        </p:nvGraphicFramePr>
        <p:xfrm>
          <a:off x="838200" y="1926266"/>
          <a:ext cx="10515600" cy="435752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pic>
        <p:nvPicPr>
          <p:cNvPr id="6" name="Picture 5" descr="A picture containing logo&#10;&#10;Description automatically generated">
            <a:extLst>
              <a:ext uri="{FF2B5EF4-FFF2-40B4-BE49-F238E27FC236}">
                <a16:creationId xmlns:a16="http://schemas.microsoft.com/office/drawing/2014/main" id="{1011C4A7-108B-9B9A-E462-ACAC7A12E2F8}"/>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10310070" y="103105"/>
            <a:ext cx="1745706" cy="660419"/>
          </a:xfrm>
          <a:prstGeom prst="rect">
            <a:avLst/>
          </a:prstGeom>
        </p:spPr>
      </p:pic>
    </p:spTree>
    <p:extLst>
      <p:ext uri="{BB962C8B-B14F-4D97-AF65-F5344CB8AC3E}">
        <p14:creationId xmlns:p14="http://schemas.microsoft.com/office/powerpoint/2010/main" val="429273562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 name="Rectangle: Rounded Corners 11">
            <a:extLst>
              <a:ext uri="{FF2B5EF4-FFF2-40B4-BE49-F238E27FC236}">
                <a16:creationId xmlns:a16="http://schemas.microsoft.com/office/drawing/2014/main" id="{95560185-C659-8EE3-85B8-19305A021C30}"/>
              </a:ext>
            </a:extLst>
          </p:cNvPr>
          <p:cNvSpPr/>
          <p:nvPr/>
        </p:nvSpPr>
        <p:spPr>
          <a:xfrm>
            <a:off x="809621" y="1825625"/>
            <a:ext cx="5157787" cy="823912"/>
          </a:xfrm>
          <a:prstGeom prst="roundRect">
            <a:avLst>
              <a:gd name="adj" fmla="val 10000"/>
            </a:avLst>
          </a:prstGeom>
        </p:spPr>
        <p:style>
          <a:lnRef idx="0">
            <a:schemeClr val="lt1">
              <a:alpha val="0"/>
              <a:hueOff val="0"/>
              <a:satOff val="0"/>
              <a:lumOff val="0"/>
              <a:alphaOff val="0"/>
            </a:schemeClr>
          </a:lnRef>
          <a:fillRef idx="1">
            <a:schemeClr val="accent2">
              <a:hueOff val="0"/>
              <a:satOff val="0"/>
              <a:lumOff val="0"/>
              <a:alphaOff val="0"/>
            </a:schemeClr>
          </a:fillRef>
          <a:effectRef idx="0">
            <a:schemeClr val="accent2">
              <a:hueOff val="0"/>
              <a:satOff val="0"/>
              <a:lumOff val="0"/>
              <a:alphaOff val="0"/>
            </a:schemeClr>
          </a:effectRef>
          <a:fontRef idx="minor"/>
        </p:style>
        <p:txBody>
          <a:bodyPr/>
          <a:lstStyle/>
          <a:p>
            <a:endParaRPr lang="en-GB" dirty="0"/>
          </a:p>
        </p:txBody>
      </p:sp>
      <p:sp useBgFill="1">
        <p:nvSpPr>
          <p:cNvPr id="9" name="Rectangle 8">
            <a:extLst>
              <a:ext uri="{FF2B5EF4-FFF2-40B4-BE49-F238E27FC236}">
                <a16:creationId xmlns:a16="http://schemas.microsoft.com/office/drawing/2014/main" id="{53B021B3-DE93-4AB7-8A18-CF5F1CED88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584ACB3A-AFC3-0BE5-B212-6CD54995D458}"/>
              </a:ext>
            </a:extLst>
          </p:cNvPr>
          <p:cNvSpPr>
            <a:spLocks noGrp="1"/>
          </p:cNvSpPr>
          <p:nvPr>
            <p:ph type="title"/>
          </p:nvPr>
        </p:nvSpPr>
        <p:spPr>
          <a:xfrm>
            <a:off x="841248" y="256032"/>
            <a:ext cx="10506456" cy="1014984"/>
          </a:xfrm>
        </p:spPr>
        <p:txBody>
          <a:bodyPr anchor="b">
            <a:normAutofit/>
          </a:bodyPr>
          <a:lstStyle/>
          <a:p>
            <a:r>
              <a:rPr lang="en-GB" dirty="0"/>
              <a:t>Outdated terminology</a:t>
            </a:r>
          </a:p>
        </p:txBody>
      </p:sp>
      <p:sp>
        <p:nvSpPr>
          <p:cNvPr id="11" name="Rectangle 10">
            <a:extLst>
              <a:ext uri="{FF2B5EF4-FFF2-40B4-BE49-F238E27FC236}">
                <a16:creationId xmlns:a16="http://schemas.microsoft.com/office/drawing/2014/main" id="{52D502E5-F6B4-4D58-B4AE-FC466FF15EE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65953" y="1634502"/>
            <a:ext cx="10451592" cy="18288"/>
          </a:xfrm>
          <a:prstGeom prst="rect">
            <a:avLst/>
          </a:prstGeom>
          <a:solidFill>
            <a:srgbClr val="D5D5D5"/>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latin typeface="Calibri" panose="020F0502020204030204"/>
            </a:endParaRPr>
          </a:p>
        </p:txBody>
      </p:sp>
      <p:sp>
        <p:nvSpPr>
          <p:cNvPr id="13" name="Rectangle 12">
            <a:extLst>
              <a:ext uri="{FF2B5EF4-FFF2-40B4-BE49-F238E27FC236}">
                <a16:creationId xmlns:a16="http://schemas.microsoft.com/office/drawing/2014/main" id="{9DECDBF4-02B6-4BB4-B65B-B8107AD6A9E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841248" y="1538176"/>
            <a:ext cx="1873457" cy="109814"/>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latin typeface="Calibri" panose="020F0502020204030204"/>
            </a:endParaRPr>
          </a:p>
        </p:txBody>
      </p:sp>
      <p:sp>
        <p:nvSpPr>
          <p:cNvPr id="7" name="Content Placeholder 3">
            <a:extLst>
              <a:ext uri="{FF2B5EF4-FFF2-40B4-BE49-F238E27FC236}">
                <a16:creationId xmlns:a16="http://schemas.microsoft.com/office/drawing/2014/main" id="{79A6687A-CDCE-DFC4-471A-F1EA06B96B65}"/>
              </a:ext>
            </a:extLst>
          </p:cNvPr>
          <p:cNvSpPr txBox="1">
            <a:spLocks/>
          </p:cNvSpPr>
          <p:nvPr/>
        </p:nvSpPr>
        <p:spPr>
          <a:xfrm>
            <a:off x="838200" y="2649537"/>
            <a:ext cx="5157787" cy="3684588"/>
          </a:xfrm>
          <a:prstGeom prst="rect">
            <a:avLst/>
          </a:prstGeom>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07000"/>
              </a:lnSpc>
              <a:spcAft>
                <a:spcPts val="800"/>
              </a:spcAft>
              <a:buFont typeface="Arial" panose="020B0604020202020204" pitchFamily="34" charset="0"/>
              <a:buNone/>
            </a:pPr>
            <a:r>
              <a:rPr lang="en-GB" sz="1600" kern="100" dirty="0">
                <a:latin typeface="Calibri" panose="020F0502020204030204" pitchFamily="34" charset="0"/>
                <a:ea typeface="Calibri" panose="020F0502020204030204" pitchFamily="34" charset="0"/>
                <a:cs typeface="Times New Roman" panose="02020603050405020304" pitchFamily="18" charset="0"/>
              </a:rPr>
              <a:t>1. Elite</a:t>
            </a:r>
          </a:p>
          <a:p>
            <a:pPr marL="0" indent="0">
              <a:lnSpc>
                <a:spcPct val="107000"/>
              </a:lnSpc>
              <a:spcAft>
                <a:spcPts val="800"/>
              </a:spcAft>
              <a:buFont typeface="Arial" panose="020B0604020202020204" pitchFamily="34" charset="0"/>
              <a:buNone/>
            </a:pPr>
            <a:r>
              <a:rPr lang="en-GB" sz="1600" kern="100" dirty="0">
                <a:latin typeface="Calibri" panose="020F0502020204030204" pitchFamily="34" charset="0"/>
                <a:ea typeface="Calibri" panose="020F0502020204030204" pitchFamily="34" charset="0"/>
                <a:cs typeface="Times New Roman" panose="02020603050405020304" pitchFamily="18" charset="0"/>
              </a:rPr>
              <a:t>2. Established middle class</a:t>
            </a:r>
          </a:p>
          <a:p>
            <a:pPr marL="0" indent="0">
              <a:lnSpc>
                <a:spcPct val="107000"/>
              </a:lnSpc>
              <a:spcAft>
                <a:spcPts val="800"/>
              </a:spcAft>
              <a:buFont typeface="Arial" panose="020B0604020202020204" pitchFamily="34" charset="0"/>
              <a:buNone/>
            </a:pPr>
            <a:r>
              <a:rPr lang="en-GB" sz="1600" kern="100" dirty="0">
                <a:latin typeface="Calibri" panose="020F0502020204030204" pitchFamily="34" charset="0"/>
                <a:ea typeface="Calibri" panose="020F0502020204030204" pitchFamily="34" charset="0"/>
                <a:cs typeface="Times New Roman" panose="02020603050405020304" pitchFamily="18" charset="0"/>
              </a:rPr>
              <a:t>3. Technical middle class</a:t>
            </a:r>
          </a:p>
          <a:p>
            <a:pPr marL="0" indent="0">
              <a:lnSpc>
                <a:spcPct val="107000"/>
              </a:lnSpc>
              <a:spcAft>
                <a:spcPts val="800"/>
              </a:spcAft>
              <a:buFont typeface="Arial" panose="020B0604020202020204" pitchFamily="34" charset="0"/>
              <a:buNone/>
            </a:pPr>
            <a:r>
              <a:rPr lang="en-GB" sz="1600" kern="100" dirty="0">
                <a:latin typeface="Calibri" panose="020F0502020204030204" pitchFamily="34" charset="0"/>
                <a:ea typeface="Calibri" panose="020F0502020204030204" pitchFamily="34" charset="0"/>
                <a:cs typeface="Times New Roman" panose="02020603050405020304" pitchFamily="18" charset="0"/>
              </a:rPr>
              <a:t>4. New affluent workers</a:t>
            </a:r>
          </a:p>
          <a:p>
            <a:pPr marL="0" indent="0">
              <a:lnSpc>
                <a:spcPct val="107000"/>
              </a:lnSpc>
              <a:spcAft>
                <a:spcPts val="800"/>
              </a:spcAft>
              <a:buFont typeface="Arial" panose="020B0604020202020204" pitchFamily="34" charset="0"/>
              <a:buNone/>
            </a:pPr>
            <a:r>
              <a:rPr lang="en-GB" sz="1600" kern="100" dirty="0">
                <a:latin typeface="Calibri" panose="020F0502020204030204" pitchFamily="34" charset="0"/>
                <a:ea typeface="Calibri" panose="020F0502020204030204" pitchFamily="34" charset="0"/>
                <a:cs typeface="Times New Roman" panose="02020603050405020304" pitchFamily="18" charset="0"/>
              </a:rPr>
              <a:t>5. Traditional working-class</a:t>
            </a:r>
          </a:p>
          <a:p>
            <a:pPr marL="0" indent="0">
              <a:lnSpc>
                <a:spcPct val="107000"/>
              </a:lnSpc>
              <a:spcAft>
                <a:spcPts val="800"/>
              </a:spcAft>
              <a:buFont typeface="Arial" panose="020B0604020202020204" pitchFamily="34" charset="0"/>
              <a:buNone/>
            </a:pPr>
            <a:r>
              <a:rPr lang="en-GB" sz="1600" kern="100" dirty="0">
                <a:latin typeface="Calibri" panose="020F0502020204030204" pitchFamily="34" charset="0"/>
                <a:ea typeface="Calibri" panose="020F0502020204030204" pitchFamily="34" charset="0"/>
                <a:cs typeface="Times New Roman" panose="02020603050405020304" pitchFamily="18" charset="0"/>
              </a:rPr>
              <a:t>6. Emergent service workers</a:t>
            </a:r>
          </a:p>
          <a:p>
            <a:pPr marL="0" indent="0">
              <a:lnSpc>
                <a:spcPct val="107000"/>
              </a:lnSpc>
              <a:spcAft>
                <a:spcPts val="800"/>
              </a:spcAft>
              <a:buFont typeface="Arial" panose="020B0604020202020204" pitchFamily="34" charset="0"/>
              <a:buNone/>
            </a:pPr>
            <a:r>
              <a:rPr lang="en-GB" sz="1600" kern="100" dirty="0">
                <a:latin typeface="Calibri" panose="020F0502020204030204" pitchFamily="34" charset="0"/>
                <a:ea typeface="Calibri" panose="020F0502020204030204" pitchFamily="34" charset="0"/>
                <a:cs typeface="Times New Roman" panose="02020603050405020304" pitchFamily="18" charset="0"/>
              </a:rPr>
              <a:t>7. Precariat</a:t>
            </a:r>
          </a:p>
        </p:txBody>
      </p:sp>
      <p:sp>
        <p:nvSpPr>
          <p:cNvPr id="8" name="Text Placeholder 4">
            <a:extLst>
              <a:ext uri="{FF2B5EF4-FFF2-40B4-BE49-F238E27FC236}">
                <a16:creationId xmlns:a16="http://schemas.microsoft.com/office/drawing/2014/main" id="{FAF66477-7B87-480D-69A1-557D17614D64}"/>
              </a:ext>
            </a:extLst>
          </p:cNvPr>
          <p:cNvSpPr txBox="1">
            <a:spLocks/>
          </p:cNvSpPr>
          <p:nvPr/>
        </p:nvSpPr>
        <p:spPr>
          <a:xfrm>
            <a:off x="784220" y="6034088"/>
            <a:ext cx="5183188" cy="823912"/>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endParaRPr lang="en-GB" sz="2400" dirty="0"/>
          </a:p>
        </p:txBody>
      </p:sp>
      <p:sp>
        <p:nvSpPr>
          <p:cNvPr id="10" name="Content Placeholder 5">
            <a:extLst>
              <a:ext uri="{FF2B5EF4-FFF2-40B4-BE49-F238E27FC236}">
                <a16:creationId xmlns:a16="http://schemas.microsoft.com/office/drawing/2014/main" id="{F1BFC2CB-94C7-91F3-28FC-557A43C97216}"/>
              </a:ext>
            </a:extLst>
          </p:cNvPr>
          <p:cNvSpPr txBox="1">
            <a:spLocks/>
          </p:cNvSpPr>
          <p:nvPr/>
        </p:nvSpPr>
        <p:spPr>
          <a:xfrm>
            <a:off x="6134357" y="2655849"/>
            <a:ext cx="5183188" cy="3684588"/>
          </a:xfrm>
          <a:prstGeom prst="rect">
            <a:avLst/>
          </a:prstGeom>
        </p:spPr>
        <p:txBody>
          <a:bodyPr>
            <a:normAutofit fontScale="250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07000"/>
              </a:lnSpc>
              <a:spcAft>
                <a:spcPts val="800"/>
              </a:spcAft>
              <a:buFont typeface="Arial" panose="020B0604020202020204" pitchFamily="34" charset="0"/>
              <a:buNone/>
            </a:pPr>
            <a:r>
              <a:rPr lang="en-GB" sz="5600" kern="100" dirty="0">
                <a:latin typeface="Calibri" panose="020F0502020204030204" pitchFamily="34" charset="0"/>
                <a:ea typeface="Calibri" panose="020F0502020204030204" pitchFamily="34" charset="0"/>
                <a:cs typeface="Times New Roman" panose="02020603050405020304" pitchFamily="18" charset="0"/>
              </a:rPr>
              <a:t>1. Higher managerial, administrative and professional occupations</a:t>
            </a:r>
          </a:p>
          <a:p>
            <a:pPr marL="0" indent="0">
              <a:lnSpc>
                <a:spcPct val="107000"/>
              </a:lnSpc>
              <a:spcAft>
                <a:spcPts val="800"/>
              </a:spcAft>
              <a:buFont typeface="Arial" panose="020B0604020202020204" pitchFamily="34" charset="0"/>
              <a:buNone/>
            </a:pPr>
            <a:r>
              <a:rPr lang="en-GB" sz="5600" kern="100" dirty="0">
                <a:latin typeface="Calibri" panose="020F0502020204030204" pitchFamily="34" charset="0"/>
                <a:ea typeface="Calibri" panose="020F0502020204030204" pitchFamily="34" charset="0"/>
                <a:cs typeface="Times New Roman" panose="02020603050405020304" pitchFamily="18" charset="0"/>
              </a:rPr>
              <a:t>2. Lower managerial, administrative and professional occupations</a:t>
            </a:r>
          </a:p>
          <a:p>
            <a:pPr marL="0" indent="0">
              <a:lnSpc>
                <a:spcPct val="107000"/>
              </a:lnSpc>
              <a:spcAft>
                <a:spcPts val="800"/>
              </a:spcAft>
              <a:buFont typeface="Arial" panose="020B0604020202020204" pitchFamily="34" charset="0"/>
              <a:buNone/>
            </a:pPr>
            <a:r>
              <a:rPr lang="en-GB" sz="5600" kern="100" dirty="0">
                <a:latin typeface="Calibri" panose="020F0502020204030204" pitchFamily="34" charset="0"/>
                <a:ea typeface="Calibri" panose="020F0502020204030204" pitchFamily="34" charset="0"/>
                <a:cs typeface="Times New Roman" panose="02020603050405020304" pitchFamily="18" charset="0"/>
              </a:rPr>
              <a:t>3. Intermediate occupations</a:t>
            </a:r>
          </a:p>
          <a:p>
            <a:pPr marL="0" indent="0">
              <a:lnSpc>
                <a:spcPct val="107000"/>
              </a:lnSpc>
              <a:spcAft>
                <a:spcPts val="800"/>
              </a:spcAft>
              <a:buFont typeface="Arial" panose="020B0604020202020204" pitchFamily="34" charset="0"/>
              <a:buNone/>
            </a:pPr>
            <a:r>
              <a:rPr lang="en-GB" sz="5600" kern="100" dirty="0">
                <a:latin typeface="Calibri" panose="020F0502020204030204" pitchFamily="34" charset="0"/>
                <a:ea typeface="Calibri" panose="020F0502020204030204" pitchFamily="34" charset="0"/>
                <a:cs typeface="Times New Roman" panose="02020603050405020304" pitchFamily="18" charset="0"/>
              </a:rPr>
              <a:t>4. Small employers and own account workers</a:t>
            </a:r>
          </a:p>
          <a:p>
            <a:pPr marL="0" indent="0">
              <a:lnSpc>
                <a:spcPct val="107000"/>
              </a:lnSpc>
              <a:spcAft>
                <a:spcPts val="800"/>
              </a:spcAft>
              <a:buFont typeface="Arial" panose="020B0604020202020204" pitchFamily="34" charset="0"/>
              <a:buNone/>
            </a:pPr>
            <a:r>
              <a:rPr lang="en-GB" sz="5600" kern="100" dirty="0">
                <a:latin typeface="Calibri" panose="020F0502020204030204" pitchFamily="34" charset="0"/>
                <a:ea typeface="Calibri" panose="020F0502020204030204" pitchFamily="34" charset="0"/>
                <a:cs typeface="Times New Roman" panose="02020603050405020304" pitchFamily="18" charset="0"/>
              </a:rPr>
              <a:t>5. Lower supervisory and technical occupations</a:t>
            </a:r>
          </a:p>
          <a:p>
            <a:pPr marL="0" indent="0">
              <a:lnSpc>
                <a:spcPct val="107000"/>
              </a:lnSpc>
              <a:spcAft>
                <a:spcPts val="800"/>
              </a:spcAft>
              <a:buFont typeface="Arial" panose="020B0604020202020204" pitchFamily="34" charset="0"/>
              <a:buNone/>
            </a:pPr>
            <a:r>
              <a:rPr lang="en-GB" sz="5600" kern="100" dirty="0">
                <a:latin typeface="Calibri" panose="020F0502020204030204" pitchFamily="34" charset="0"/>
                <a:ea typeface="Calibri" panose="020F0502020204030204" pitchFamily="34" charset="0"/>
                <a:cs typeface="Times New Roman" panose="02020603050405020304" pitchFamily="18" charset="0"/>
              </a:rPr>
              <a:t>6. Semi-routine occupations</a:t>
            </a:r>
          </a:p>
          <a:p>
            <a:pPr marL="0" indent="0">
              <a:lnSpc>
                <a:spcPct val="107000"/>
              </a:lnSpc>
              <a:spcAft>
                <a:spcPts val="800"/>
              </a:spcAft>
              <a:buFont typeface="Arial" panose="020B0604020202020204" pitchFamily="34" charset="0"/>
              <a:buNone/>
            </a:pPr>
            <a:r>
              <a:rPr lang="en-GB" sz="5600" kern="100" dirty="0">
                <a:latin typeface="Calibri" panose="020F0502020204030204" pitchFamily="34" charset="0"/>
                <a:ea typeface="Calibri" panose="020F0502020204030204" pitchFamily="34" charset="0"/>
                <a:cs typeface="Times New Roman" panose="02020603050405020304" pitchFamily="18" charset="0"/>
              </a:rPr>
              <a:t>7. Routine occupations</a:t>
            </a:r>
          </a:p>
          <a:p>
            <a:pPr marL="0" indent="0">
              <a:lnSpc>
                <a:spcPct val="107000"/>
              </a:lnSpc>
              <a:spcAft>
                <a:spcPts val="800"/>
              </a:spcAft>
              <a:buFont typeface="Arial" panose="020B0604020202020204" pitchFamily="34" charset="0"/>
              <a:buNone/>
            </a:pPr>
            <a:r>
              <a:rPr lang="en-GB" sz="5600" kern="100" dirty="0">
                <a:latin typeface="Calibri" panose="020F0502020204030204" pitchFamily="34" charset="0"/>
                <a:ea typeface="Calibri" panose="020F0502020204030204" pitchFamily="34" charset="0"/>
                <a:cs typeface="Times New Roman" panose="02020603050405020304" pitchFamily="18" charset="0"/>
              </a:rPr>
              <a:t>8. Never worked and long-term unemployed</a:t>
            </a:r>
          </a:p>
          <a:p>
            <a:pPr marL="0" indent="0">
              <a:lnSpc>
                <a:spcPct val="107000"/>
              </a:lnSpc>
              <a:spcAft>
                <a:spcPts val="800"/>
              </a:spcAft>
              <a:buFont typeface="Arial" panose="020B0604020202020204" pitchFamily="34" charset="0"/>
              <a:buNone/>
            </a:pPr>
            <a:r>
              <a:rPr lang="en-GB" sz="5600" kern="100" dirty="0">
                <a:latin typeface="Calibri" panose="020F0502020204030204" pitchFamily="34" charset="0"/>
                <a:ea typeface="Calibri" panose="020F0502020204030204" pitchFamily="34" charset="0"/>
                <a:cs typeface="Times New Roman" panose="02020603050405020304" pitchFamily="18" charset="0"/>
              </a:rPr>
              <a:t>9. Full-time students</a:t>
            </a:r>
          </a:p>
          <a:p>
            <a:pPr marL="0" indent="0">
              <a:buFont typeface="Arial" panose="020B0604020202020204" pitchFamily="34" charset="0"/>
              <a:buNone/>
            </a:pPr>
            <a:endParaRPr lang="en-GB" sz="4400" dirty="0">
              <a:latin typeface="+mj-lt"/>
              <a:ea typeface="+mj-ea"/>
              <a:cs typeface="+mj-cs"/>
            </a:endParaRPr>
          </a:p>
        </p:txBody>
      </p:sp>
      <p:sp>
        <p:nvSpPr>
          <p:cNvPr id="14" name="Rectangle: Rounded Corners 13">
            <a:extLst>
              <a:ext uri="{FF2B5EF4-FFF2-40B4-BE49-F238E27FC236}">
                <a16:creationId xmlns:a16="http://schemas.microsoft.com/office/drawing/2014/main" id="{E00FDB30-DAA6-8EC8-538C-BD3BC6BAEE33}"/>
              </a:ext>
            </a:extLst>
          </p:cNvPr>
          <p:cNvSpPr/>
          <p:nvPr/>
        </p:nvSpPr>
        <p:spPr>
          <a:xfrm>
            <a:off x="809621" y="1784970"/>
            <a:ext cx="5076829" cy="859767"/>
          </a:xfrm>
          <a:prstGeom prst="roundRect">
            <a:avLst>
              <a:gd name="adj" fmla="val 10000"/>
            </a:avLst>
          </a:prstGeom>
        </p:spPr>
        <p:style>
          <a:lnRef idx="0">
            <a:schemeClr val="lt1">
              <a:alpha val="0"/>
              <a:hueOff val="0"/>
              <a:satOff val="0"/>
              <a:lumOff val="0"/>
              <a:alphaOff val="0"/>
            </a:schemeClr>
          </a:lnRef>
          <a:fillRef idx="1">
            <a:schemeClr val="accent2">
              <a:hueOff val="0"/>
              <a:satOff val="0"/>
              <a:lumOff val="0"/>
              <a:alphaOff val="0"/>
            </a:schemeClr>
          </a:fillRef>
          <a:effectRef idx="0">
            <a:schemeClr val="accent2">
              <a:hueOff val="0"/>
              <a:satOff val="0"/>
              <a:lumOff val="0"/>
              <a:alphaOff val="0"/>
            </a:schemeClr>
          </a:effectRef>
          <a:fontRef idx="minor"/>
        </p:style>
        <p:txBody>
          <a:bodyPr/>
          <a:lstStyle/>
          <a:p>
            <a:r>
              <a:rPr lang="en-GB" sz="2000" dirty="0">
                <a:solidFill>
                  <a:schemeClr val="bg1"/>
                </a:solidFill>
              </a:rPr>
              <a:t>	BBC’s Great British Class Survey </a:t>
            </a:r>
          </a:p>
          <a:p>
            <a:r>
              <a:rPr lang="en-GB" sz="2000" dirty="0">
                <a:solidFill>
                  <a:schemeClr val="bg1"/>
                </a:solidFill>
              </a:rPr>
              <a:t>	(Savage et al., 2013)</a:t>
            </a:r>
          </a:p>
          <a:p>
            <a:endParaRPr lang="en-GB" dirty="0"/>
          </a:p>
        </p:txBody>
      </p:sp>
      <p:sp>
        <p:nvSpPr>
          <p:cNvPr id="15" name="Rectangle: Rounded Corners 14">
            <a:extLst>
              <a:ext uri="{FF2B5EF4-FFF2-40B4-BE49-F238E27FC236}">
                <a16:creationId xmlns:a16="http://schemas.microsoft.com/office/drawing/2014/main" id="{9C0E9463-232B-B680-E94C-FCCD6CD315D5}"/>
              </a:ext>
            </a:extLst>
          </p:cNvPr>
          <p:cNvSpPr/>
          <p:nvPr/>
        </p:nvSpPr>
        <p:spPr>
          <a:xfrm>
            <a:off x="6091749" y="1784970"/>
            <a:ext cx="5076829" cy="859767"/>
          </a:xfrm>
          <a:prstGeom prst="roundRect">
            <a:avLst>
              <a:gd name="adj" fmla="val 10000"/>
            </a:avLst>
          </a:prstGeom>
          <a:solidFill>
            <a:srgbClr val="29235C"/>
          </a:solidFill>
        </p:spPr>
        <p:style>
          <a:lnRef idx="0">
            <a:schemeClr val="lt1">
              <a:alpha val="0"/>
              <a:hueOff val="0"/>
              <a:satOff val="0"/>
              <a:lumOff val="0"/>
              <a:alphaOff val="0"/>
            </a:schemeClr>
          </a:lnRef>
          <a:fillRef idx="1">
            <a:schemeClr val="accent2">
              <a:hueOff val="0"/>
              <a:satOff val="0"/>
              <a:lumOff val="0"/>
              <a:alphaOff val="0"/>
            </a:schemeClr>
          </a:fillRef>
          <a:effectRef idx="0">
            <a:schemeClr val="accent2">
              <a:hueOff val="0"/>
              <a:satOff val="0"/>
              <a:lumOff val="0"/>
              <a:alphaOff val="0"/>
            </a:schemeClr>
          </a:effectRef>
          <a:fontRef idx="minor"/>
        </p:style>
        <p:txBody>
          <a:bodyPr/>
          <a:lstStyle/>
          <a:p>
            <a:pPr marL="0" indent="0">
              <a:buNone/>
            </a:pPr>
            <a:r>
              <a:rPr lang="en-GB" sz="2000" dirty="0">
                <a:solidFill>
                  <a:schemeClr val="bg1"/>
                </a:solidFill>
              </a:rPr>
              <a:t>	</a:t>
            </a:r>
            <a:r>
              <a:rPr lang="en-GB" dirty="0">
                <a:solidFill>
                  <a:schemeClr val="bg1"/>
                </a:solidFill>
              </a:rPr>
              <a:t>The National Statistics Socio-economic 	classification (NS-SEC, 2021)</a:t>
            </a:r>
          </a:p>
        </p:txBody>
      </p:sp>
      <p:pic>
        <p:nvPicPr>
          <p:cNvPr id="18" name="Graphic 17" descr="Newspaper with solid fill">
            <a:extLst>
              <a:ext uri="{FF2B5EF4-FFF2-40B4-BE49-F238E27FC236}">
                <a16:creationId xmlns:a16="http://schemas.microsoft.com/office/drawing/2014/main" id="{8EFEEDC7-9009-FBE4-3223-15AFE2E20739}"/>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016316" y="1860113"/>
            <a:ext cx="705999" cy="705999"/>
          </a:xfrm>
          <a:prstGeom prst="rect">
            <a:avLst/>
          </a:prstGeom>
        </p:spPr>
      </p:pic>
      <p:pic>
        <p:nvPicPr>
          <p:cNvPr id="20" name="Graphic 19" descr="Abacus with solid fill">
            <a:extLst>
              <a:ext uri="{FF2B5EF4-FFF2-40B4-BE49-F238E27FC236}">
                <a16:creationId xmlns:a16="http://schemas.microsoft.com/office/drawing/2014/main" id="{7A003227-7C57-0A45-8C60-484A7F496410}"/>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6284070" y="1890316"/>
            <a:ext cx="649072" cy="649072"/>
          </a:xfrm>
          <a:prstGeom prst="rect">
            <a:avLst/>
          </a:prstGeom>
        </p:spPr>
      </p:pic>
      <p:pic>
        <p:nvPicPr>
          <p:cNvPr id="5" name="Picture 4" descr="A picture containing logo&#10;&#10;Description automatically generated">
            <a:extLst>
              <a:ext uri="{FF2B5EF4-FFF2-40B4-BE49-F238E27FC236}">
                <a16:creationId xmlns:a16="http://schemas.microsoft.com/office/drawing/2014/main" id="{01B4D52B-19A3-30F9-1A05-B7E79A8FB4E8}"/>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10310070" y="103105"/>
            <a:ext cx="1745706" cy="660419"/>
          </a:xfrm>
          <a:prstGeom prst="rect">
            <a:avLst/>
          </a:prstGeom>
        </p:spPr>
      </p:pic>
    </p:spTree>
    <p:extLst>
      <p:ext uri="{BB962C8B-B14F-4D97-AF65-F5344CB8AC3E}">
        <p14:creationId xmlns:p14="http://schemas.microsoft.com/office/powerpoint/2010/main" val="11897045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nodePh="1">
                                  <p:stCondLst>
                                    <p:cond delay="0"/>
                                  </p:stCondLst>
                                  <p:endCondLst>
                                    <p:cond evt="begin" delay="0">
                                      <p:tn val="5"/>
                                    </p:cond>
                                  </p:endCondLst>
                                  <p:childTnLst>
                                    <p:set>
                                      <p:cBhvr>
                                        <p:cTn id="6" dur="1" fill="hold">
                                          <p:stCondLst>
                                            <p:cond delay="0"/>
                                          </p:stCondLst>
                                        </p:cTn>
                                        <p:tgtEl>
                                          <p:spTgt spid="8">
                                            <p:txEl>
                                              <p:pRg st="0" end="0"/>
                                            </p:txEl>
                                          </p:spTgt>
                                        </p:tgtEl>
                                        <p:attrNameLst>
                                          <p:attrName>style.visibility</p:attrName>
                                        </p:attrNameLst>
                                      </p:cBhvr>
                                      <p:to>
                                        <p:strVal val="visible"/>
                                      </p:to>
                                    </p:set>
                                    <p:anim calcmode="lin" valueType="num">
                                      <p:cBhvr additive="base">
                                        <p:cTn id="7" dur="500" fill="hold"/>
                                        <p:tgtEl>
                                          <p:spTgt spid="8">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8">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0"/>
                                        </p:tgtEl>
                                        <p:attrNameLst>
                                          <p:attrName>style.visibility</p:attrName>
                                        </p:attrNameLst>
                                      </p:cBhvr>
                                      <p:to>
                                        <p:strVal val="visible"/>
                                      </p:to>
                                    </p:set>
                                    <p:anim calcmode="lin" valueType="num">
                                      <p:cBhvr additive="base">
                                        <p:cTn id="13" dur="500" fill="hold"/>
                                        <p:tgtEl>
                                          <p:spTgt spid="10"/>
                                        </p:tgtEl>
                                        <p:attrNameLst>
                                          <p:attrName>ppt_x</p:attrName>
                                        </p:attrNameLst>
                                      </p:cBhvr>
                                      <p:tavLst>
                                        <p:tav tm="0">
                                          <p:val>
                                            <p:strVal val="#ppt_x"/>
                                          </p:val>
                                        </p:tav>
                                        <p:tav tm="100000">
                                          <p:val>
                                            <p:strVal val="#ppt_x"/>
                                          </p:val>
                                        </p:tav>
                                      </p:tavLst>
                                    </p:anim>
                                    <p:anim calcmode="lin" valueType="num">
                                      <p:cBhvr additive="base">
                                        <p:cTn id="14" dur="500" fill="hold"/>
                                        <p:tgtEl>
                                          <p:spTgt spid="10"/>
                                        </p:tgtEl>
                                        <p:attrNameLst>
                                          <p:attrName>ppt_y</p:attrName>
                                        </p:attrNameLst>
                                      </p:cBhvr>
                                      <p:tavLst>
                                        <p:tav tm="0">
                                          <p:val>
                                            <p:strVal val="1+#ppt_h/2"/>
                                          </p:val>
                                        </p:tav>
                                        <p:tav tm="100000">
                                          <p:val>
                                            <p:strVal val="#ppt_y"/>
                                          </p:val>
                                        </p:tav>
                                      </p:tavLst>
                                    </p:anim>
                                  </p:childTnLst>
                                </p:cTn>
                              </p:par>
                              <p:par>
                                <p:cTn id="15" presetID="2" presetClass="entr" presetSubtype="4" fill="hold" grpId="0" nodeType="withEffect">
                                  <p:stCondLst>
                                    <p:cond delay="0"/>
                                  </p:stCondLst>
                                  <p:childTnLst>
                                    <p:set>
                                      <p:cBhvr>
                                        <p:cTn id="16" dur="1" fill="hold">
                                          <p:stCondLst>
                                            <p:cond delay="0"/>
                                          </p:stCondLst>
                                        </p:cTn>
                                        <p:tgtEl>
                                          <p:spTgt spid="15"/>
                                        </p:tgtEl>
                                        <p:attrNameLst>
                                          <p:attrName>style.visibility</p:attrName>
                                        </p:attrNameLst>
                                      </p:cBhvr>
                                      <p:to>
                                        <p:strVal val="visible"/>
                                      </p:to>
                                    </p:set>
                                    <p:anim calcmode="lin" valueType="num">
                                      <p:cBhvr additive="base">
                                        <p:cTn id="17" dur="500" fill="hold"/>
                                        <p:tgtEl>
                                          <p:spTgt spid="15"/>
                                        </p:tgtEl>
                                        <p:attrNameLst>
                                          <p:attrName>ppt_x</p:attrName>
                                        </p:attrNameLst>
                                      </p:cBhvr>
                                      <p:tavLst>
                                        <p:tav tm="0">
                                          <p:val>
                                            <p:strVal val="#ppt_x"/>
                                          </p:val>
                                        </p:tav>
                                        <p:tav tm="100000">
                                          <p:val>
                                            <p:strVal val="#ppt_x"/>
                                          </p:val>
                                        </p:tav>
                                      </p:tavLst>
                                    </p:anim>
                                    <p:anim calcmode="lin" valueType="num">
                                      <p:cBhvr additive="base">
                                        <p:cTn id="18"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build="p"/>
      <p:bldP spid="10" grpId="0"/>
      <p:bldP spid="15"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53B021B3-DE93-4AB7-8A18-CF5F1CED88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584ACB3A-AFC3-0BE5-B212-6CD54995D458}"/>
              </a:ext>
            </a:extLst>
          </p:cNvPr>
          <p:cNvSpPr>
            <a:spLocks noGrp="1"/>
          </p:cNvSpPr>
          <p:nvPr>
            <p:ph type="title"/>
          </p:nvPr>
        </p:nvSpPr>
        <p:spPr>
          <a:xfrm>
            <a:off x="841248" y="256032"/>
            <a:ext cx="10506456" cy="1014984"/>
          </a:xfrm>
        </p:spPr>
        <p:txBody>
          <a:bodyPr anchor="b">
            <a:normAutofit/>
          </a:bodyPr>
          <a:lstStyle/>
          <a:p>
            <a:r>
              <a:rPr lang="en-GB" dirty="0"/>
              <a:t>Working-class in education</a:t>
            </a:r>
          </a:p>
        </p:txBody>
      </p:sp>
      <p:sp>
        <p:nvSpPr>
          <p:cNvPr id="11" name="Rectangle 10">
            <a:extLst>
              <a:ext uri="{FF2B5EF4-FFF2-40B4-BE49-F238E27FC236}">
                <a16:creationId xmlns:a16="http://schemas.microsoft.com/office/drawing/2014/main" id="{52D502E5-F6B4-4D58-B4AE-FC466FF15EE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65953" y="1634502"/>
            <a:ext cx="10451592" cy="18288"/>
          </a:xfrm>
          <a:prstGeom prst="rect">
            <a:avLst/>
          </a:prstGeom>
          <a:solidFill>
            <a:srgbClr val="D5D5D5"/>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latin typeface="Calibri" panose="020F0502020204030204"/>
            </a:endParaRPr>
          </a:p>
        </p:txBody>
      </p:sp>
      <p:sp>
        <p:nvSpPr>
          <p:cNvPr id="13" name="Rectangle 12">
            <a:extLst>
              <a:ext uri="{FF2B5EF4-FFF2-40B4-BE49-F238E27FC236}">
                <a16:creationId xmlns:a16="http://schemas.microsoft.com/office/drawing/2014/main" id="{9DECDBF4-02B6-4BB4-B65B-B8107AD6A9E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841248" y="1538176"/>
            <a:ext cx="1873457" cy="109814"/>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latin typeface="Calibri" panose="020F0502020204030204"/>
            </a:endParaRPr>
          </a:p>
        </p:txBody>
      </p:sp>
      <p:graphicFrame>
        <p:nvGraphicFramePr>
          <p:cNvPr id="5" name="Content Placeholder 2">
            <a:extLst>
              <a:ext uri="{FF2B5EF4-FFF2-40B4-BE49-F238E27FC236}">
                <a16:creationId xmlns:a16="http://schemas.microsoft.com/office/drawing/2014/main" id="{70340747-7FC8-7A32-3117-387040C55377}"/>
              </a:ext>
            </a:extLst>
          </p:cNvPr>
          <p:cNvGraphicFramePr>
            <a:graphicFrameLocks noGrp="1"/>
          </p:cNvGraphicFramePr>
          <p:nvPr>
            <p:ph idx="1"/>
            <p:extLst>
              <p:ext uri="{D42A27DB-BD31-4B8C-83A1-F6EECF244321}">
                <p14:modId xmlns:p14="http://schemas.microsoft.com/office/powerpoint/2010/main" val="3847824945"/>
              </p:ext>
            </p:extLst>
          </p:nvPr>
        </p:nvGraphicFramePr>
        <p:xfrm>
          <a:off x="838200" y="2491773"/>
          <a:ext cx="10515600" cy="379201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10" name="TextBox 9">
            <a:extLst>
              <a:ext uri="{FF2B5EF4-FFF2-40B4-BE49-F238E27FC236}">
                <a16:creationId xmlns:a16="http://schemas.microsoft.com/office/drawing/2014/main" id="{F5D20285-0671-AB8F-100C-A986FEE8CCBE}"/>
              </a:ext>
            </a:extLst>
          </p:cNvPr>
          <p:cNvSpPr txBox="1"/>
          <p:nvPr/>
        </p:nvSpPr>
        <p:spPr>
          <a:xfrm>
            <a:off x="838199" y="1749116"/>
            <a:ext cx="10515599" cy="707886"/>
          </a:xfrm>
          <a:prstGeom prst="rect">
            <a:avLst/>
          </a:prstGeom>
          <a:noFill/>
        </p:spPr>
        <p:txBody>
          <a:bodyPr wrap="square">
            <a:spAutoFit/>
          </a:bodyPr>
          <a:lstStyle/>
          <a:p>
            <a:r>
              <a:rPr lang="en-GB" sz="2000" kern="0" dirty="0">
                <a:effectLst/>
                <a:latin typeface="Calibri" panose="020F0502020204030204" pitchFamily="34" charset="0"/>
                <a:ea typeface="Calibri" panose="020F0502020204030204" pitchFamily="34" charset="0"/>
                <a:cs typeface="Times New Roman" panose="02020603050405020304" pitchFamily="18" charset="0"/>
              </a:rPr>
              <a:t>Baars et al. (2016) identified eight criteria used to identify “working-class” either as a single measure or in combination with others:</a:t>
            </a:r>
            <a:endParaRPr lang="en-GB" sz="2000" dirty="0"/>
          </a:p>
        </p:txBody>
      </p:sp>
      <p:pic>
        <p:nvPicPr>
          <p:cNvPr id="6" name="Picture 5" descr="A picture containing logo&#10;&#10;Description automatically generated">
            <a:extLst>
              <a:ext uri="{FF2B5EF4-FFF2-40B4-BE49-F238E27FC236}">
                <a16:creationId xmlns:a16="http://schemas.microsoft.com/office/drawing/2014/main" id="{CAD8AEED-D5F5-56F3-3CBA-D944451EB438}"/>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10310070" y="103105"/>
            <a:ext cx="1745706" cy="660419"/>
          </a:xfrm>
          <a:prstGeom prst="rect">
            <a:avLst/>
          </a:prstGeom>
        </p:spPr>
      </p:pic>
    </p:spTree>
    <p:extLst>
      <p:ext uri="{BB962C8B-B14F-4D97-AF65-F5344CB8AC3E}">
        <p14:creationId xmlns:p14="http://schemas.microsoft.com/office/powerpoint/2010/main" val="44562824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 name="Rectangle: Rounded Corners 11">
            <a:extLst>
              <a:ext uri="{FF2B5EF4-FFF2-40B4-BE49-F238E27FC236}">
                <a16:creationId xmlns:a16="http://schemas.microsoft.com/office/drawing/2014/main" id="{95560185-C659-8EE3-85B8-19305A021C30}"/>
              </a:ext>
            </a:extLst>
          </p:cNvPr>
          <p:cNvSpPr/>
          <p:nvPr/>
        </p:nvSpPr>
        <p:spPr>
          <a:xfrm>
            <a:off x="809621" y="1825625"/>
            <a:ext cx="5157787" cy="823912"/>
          </a:xfrm>
          <a:prstGeom prst="roundRect">
            <a:avLst>
              <a:gd name="adj" fmla="val 10000"/>
            </a:avLst>
          </a:prstGeom>
        </p:spPr>
        <p:style>
          <a:lnRef idx="0">
            <a:schemeClr val="lt1">
              <a:alpha val="0"/>
              <a:hueOff val="0"/>
              <a:satOff val="0"/>
              <a:lumOff val="0"/>
              <a:alphaOff val="0"/>
            </a:schemeClr>
          </a:lnRef>
          <a:fillRef idx="1">
            <a:schemeClr val="accent2">
              <a:hueOff val="0"/>
              <a:satOff val="0"/>
              <a:lumOff val="0"/>
              <a:alphaOff val="0"/>
            </a:schemeClr>
          </a:fillRef>
          <a:effectRef idx="0">
            <a:schemeClr val="accent2">
              <a:hueOff val="0"/>
              <a:satOff val="0"/>
              <a:lumOff val="0"/>
              <a:alphaOff val="0"/>
            </a:schemeClr>
          </a:effectRef>
          <a:fontRef idx="minor"/>
        </p:style>
        <p:txBody>
          <a:bodyPr/>
          <a:lstStyle/>
          <a:p>
            <a:endParaRPr lang="en-GB" dirty="0"/>
          </a:p>
        </p:txBody>
      </p:sp>
      <p:sp useBgFill="1">
        <p:nvSpPr>
          <p:cNvPr id="9" name="Rectangle 8">
            <a:extLst>
              <a:ext uri="{FF2B5EF4-FFF2-40B4-BE49-F238E27FC236}">
                <a16:creationId xmlns:a16="http://schemas.microsoft.com/office/drawing/2014/main" id="{53B021B3-DE93-4AB7-8A18-CF5F1CED88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584ACB3A-AFC3-0BE5-B212-6CD54995D458}"/>
              </a:ext>
            </a:extLst>
          </p:cNvPr>
          <p:cNvSpPr>
            <a:spLocks noGrp="1"/>
          </p:cNvSpPr>
          <p:nvPr>
            <p:ph type="title"/>
          </p:nvPr>
        </p:nvSpPr>
        <p:spPr>
          <a:xfrm>
            <a:off x="841248" y="256032"/>
            <a:ext cx="10506456" cy="1014984"/>
          </a:xfrm>
        </p:spPr>
        <p:txBody>
          <a:bodyPr anchor="b">
            <a:normAutofit/>
          </a:bodyPr>
          <a:lstStyle/>
          <a:p>
            <a:r>
              <a:rPr lang="en-GB" dirty="0"/>
              <a:t>Free School Meal Eligibility </a:t>
            </a:r>
          </a:p>
        </p:txBody>
      </p:sp>
      <p:sp>
        <p:nvSpPr>
          <p:cNvPr id="11" name="Rectangle 10">
            <a:extLst>
              <a:ext uri="{FF2B5EF4-FFF2-40B4-BE49-F238E27FC236}">
                <a16:creationId xmlns:a16="http://schemas.microsoft.com/office/drawing/2014/main" id="{52D502E5-F6B4-4D58-B4AE-FC466FF15EE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65953" y="1634502"/>
            <a:ext cx="10451592" cy="18288"/>
          </a:xfrm>
          <a:prstGeom prst="rect">
            <a:avLst/>
          </a:prstGeom>
          <a:solidFill>
            <a:srgbClr val="D5D5D5"/>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latin typeface="Calibri" panose="020F0502020204030204"/>
            </a:endParaRPr>
          </a:p>
        </p:txBody>
      </p:sp>
      <p:sp>
        <p:nvSpPr>
          <p:cNvPr id="13" name="Rectangle 12">
            <a:extLst>
              <a:ext uri="{FF2B5EF4-FFF2-40B4-BE49-F238E27FC236}">
                <a16:creationId xmlns:a16="http://schemas.microsoft.com/office/drawing/2014/main" id="{9DECDBF4-02B6-4BB4-B65B-B8107AD6A9E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841248" y="1538176"/>
            <a:ext cx="1873457" cy="109814"/>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latin typeface="Calibri" panose="020F0502020204030204"/>
            </a:endParaRPr>
          </a:p>
        </p:txBody>
      </p:sp>
      <p:sp>
        <p:nvSpPr>
          <p:cNvPr id="7" name="Content Placeholder 3">
            <a:extLst>
              <a:ext uri="{FF2B5EF4-FFF2-40B4-BE49-F238E27FC236}">
                <a16:creationId xmlns:a16="http://schemas.microsoft.com/office/drawing/2014/main" id="{79A6687A-CDCE-DFC4-471A-F1EA06B96B65}"/>
              </a:ext>
            </a:extLst>
          </p:cNvPr>
          <p:cNvSpPr txBox="1">
            <a:spLocks/>
          </p:cNvSpPr>
          <p:nvPr/>
        </p:nvSpPr>
        <p:spPr>
          <a:xfrm>
            <a:off x="838200" y="2649537"/>
            <a:ext cx="5157787" cy="3684588"/>
          </a:xfrm>
          <a:prstGeom prst="rect">
            <a:avLst/>
          </a:prstGeom>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GB" sz="1700" dirty="0"/>
              <a:t>Frequently used proxy measure, so easier to compare research</a:t>
            </a:r>
          </a:p>
          <a:p>
            <a:r>
              <a:rPr lang="en-GB" sz="1700" dirty="0"/>
              <a:t>The data is readily and consistently available between academic years and “is  available  within  the  National  Pupil  Database” (Boliver et al., 2022)</a:t>
            </a:r>
          </a:p>
          <a:p>
            <a:r>
              <a:rPr lang="en-GB" sz="1700" dirty="0"/>
              <a:t>"Receipt of free school meals and low household income emerge as two highly suitable general indicators of socioeconomic disadvantage.” (Boliver et al., 2022)</a:t>
            </a:r>
          </a:p>
        </p:txBody>
      </p:sp>
      <p:sp>
        <p:nvSpPr>
          <p:cNvPr id="10" name="Content Placeholder 5">
            <a:extLst>
              <a:ext uri="{FF2B5EF4-FFF2-40B4-BE49-F238E27FC236}">
                <a16:creationId xmlns:a16="http://schemas.microsoft.com/office/drawing/2014/main" id="{F1BFC2CB-94C7-91F3-28FC-557A43C97216}"/>
              </a:ext>
            </a:extLst>
          </p:cNvPr>
          <p:cNvSpPr txBox="1">
            <a:spLocks/>
          </p:cNvSpPr>
          <p:nvPr/>
        </p:nvSpPr>
        <p:spPr>
          <a:xfrm>
            <a:off x="6134357" y="2655849"/>
            <a:ext cx="5183188" cy="3684588"/>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GB" sz="1800" dirty="0"/>
              <a:t>Does not capture social, economic or cultural capital of being “working-class”</a:t>
            </a:r>
          </a:p>
          <a:p>
            <a:r>
              <a:rPr lang="en-GB" sz="1800" dirty="0"/>
              <a:t>FSM eligibility is a binary – disadvantage is not</a:t>
            </a:r>
          </a:p>
          <a:p>
            <a:r>
              <a:rPr lang="en-GB" sz="1800" dirty="0"/>
              <a:t>Not all disadvantaged pupils are eligible for FSM and may therefore be left out</a:t>
            </a:r>
          </a:p>
          <a:p>
            <a:r>
              <a:rPr lang="en-GB" sz="1800" dirty="0"/>
              <a:t>Pupils may be eligible for different periods</a:t>
            </a:r>
          </a:p>
          <a:p>
            <a:r>
              <a:rPr lang="en-GB" sz="1800" dirty="0"/>
              <a:t>False negatives – “not all families eligible for free school meals take up this entitlement, and take-up rates decline as school children get older” (CoWA, 2016; Boliver et al., 2022).</a:t>
            </a:r>
            <a:endParaRPr lang="en-GB" sz="4000" dirty="0">
              <a:latin typeface="+mj-lt"/>
              <a:ea typeface="+mj-ea"/>
              <a:cs typeface="+mj-cs"/>
            </a:endParaRPr>
          </a:p>
        </p:txBody>
      </p:sp>
      <p:pic>
        <p:nvPicPr>
          <p:cNvPr id="18" name="Graphic 17" descr="Newspaper with solid fill">
            <a:extLst>
              <a:ext uri="{FF2B5EF4-FFF2-40B4-BE49-F238E27FC236}">
                <a16:creationId xmlns:a16="http://schemas.microsoft.com/office/drawing/2014/main" id="{8EFEEDC7-9009-FBE4-3223-15AFE2E20739}"/>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016316" y="1860113"/>
            <a:ext cx="705999" cy="705999"/>
          </a:xfrm>
          <a:prstGeom prst="rect">
            <a:avLst/>
          </a:prstGeom>
        </p:spPr>
      </p:pic>
      <p:pic>
        <p:nvPicPr>
          <p:cNvPr id="20" name="Graphic 19" descr="Abacus with solid fill">
            <a:extLst>
              <a:ext uri="{FF2B5EF4-FFF2-40B4-BE49-F238E27FC236}">
                <a16:creationId xmlns:a16="http://schemas.microsoft.com/office/drawing/2014/main" id="{7A003227-7C57-0A45-8C60-484A7F496410}"/>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6284070" y="1890316"/>
            <a:ext cx="649072" cy="649072"/>
          </a:xfrm>
          <a:prstGeom prst="rect">
            <a:avLst/>
          </a:prstGeom>
        </p:spPr>
      </p:pic>
      <p:sp>
        <p:nvSpPr>
          <p:cNvPr id="3" name="Rectangle: Rounded Corners 2">
            <a:extLst>
              <a:ext uri="{FF2B5EF4-FFF2-40B4-BE49-F238E27FC236}">
                <a16:creationId xmlns:a16="http://schemas.microsoft.com/office/drawing/2014/main" id="{2A810170-C598-8229-A60B-EE4B3CEF0069}"/>
              </a:ext>
            </a:extLst>
          </p:cNvPr>
          <p:cNvSpPr/>
          <p:nvPr/>
        </p:nvSpPr>
        <p:spPr>
          <a:xfrm>
            <a:off x="816727" y="1809050"/>
            <a:ext cx="5076829" cy="626276"/>
          </a:xfrm>
          <a:prstGeom prst="roundRect">
            <a:avLst>
              <a:gd name="adj" fmla="val 10000"/>
            </a:avLst>
          </a:prstGeom>
        </p:spPr>
        <p:style>
          <a:lnRef idx="0">
            <a:schemeClr val="lt1">
              <a:alpha val="0"/>
              <a:hueOff val="0"/>
              <a:satOff val="0"/>
              <a:lumOff val="0"/>
              <a:alphaOff val="0"/>
            </a:schemeClr>
          </a:lnRef>
          <a:fillRef idx="1">
            <a:schemeClr val="accent2">
              <a:hueOff val="0"/>
              <a:satOff val="0"/>
              <a:lumOff val="0"/>
              <a:alphaOff val="0"/>
            </a:schemeClr>
          </a:fillRef>
          <a:effectRef idx="0">
            <a:schemeClr val="accent2">
              <a:hueOff val="0"/>
              <a:satOff val="0"/>
              <a:lumOff val="0"/>
              <a:alphaOff val="0"/>
            </a:schemeClr>
          </a:effectRef>
          <a:fontRef idx="minor"/>
        </p:style>
        <p:txBody>
          <a:bodyPr/>
          <a:lstStyle/>
          <a:p>
            <a:pPr>
              <a:lnSpc>
                <a:spcPct val="150000"/>
              </a:lnSpc>
            </a:pPr>
            <a:r>
              <a:rPr lang="en-GB" sz="2000" dirty="0">
                <a:solidFill>
                  <a:schemeClr val="bg1"/>
                </a:solidFill>
              </a:rPr>
              <a:t>	Positives</a:t>
            </a:r>
          </a:p>
          <a:p>
            <a:endParaRPr lang="en-GB" dirty="0"/>
          </a:p>
        </p:txBody>
      </p:sp>
      <p:sp>
        <p:nvSpPr>
          <p:cNvPr id="4" name="Rectangle: Rounded Corners 3">
            <a:extLst>
              <a:ext uri="{FF2B5EF4-FFF2-40B4-BE49-F238E27FC236}">
                <a16:creationId xmlns:a16="http://schemas.microsoft.com/office/drawing/2014/main" id="{4F05B78B-8EC2-25C4-4A1A-4599E5E5E5AD}"/>
              </a:ext>
            </a:extLst>
          </p:cNvPr>
          <p:cNvSpPr/>
          <p:nvPr/>
        </p:nvSpPr>
        <p:spPr>
          <a:xfrm>
            <a:off x="6098855" y="1809050"/>
            <a:ext cx="5076829" cy="626276"/>
          </a:xfrm>
          <a:prstGeom prst="roundRect">
            <a:avLst>
              <a:gd name="adj" fmla="val 10000"/>
            </a:avLst>
          </a:prstGeom>
          <a:solidFill>
            <a:srgbClr val="29235C"/>
          </a:solidFill>
        </p:spPr>
        <p:style>
          <a:lnRef idx="0">
            <a:schemeClr val="lt1">
              <a:alpha val="0"/>
              <a:hueOff val="0"/>
              <a:satOff val="0"/>
              <a:lumOff val="0"/>
              <a:alphaOff val="0"/>
            </a:schemeClr>
          </a:lnRef>
          <a:fillRef idx="1">
            <a:schemeClr val="accent2">
              <a:hueOff val="0"/>
              <a:satOff val="0"/>
              <a:lumOff val="0"/>
              <a:alphaOff val="0"/>
            </a:schemeClr>
          </a:fillRef>
          <a:effectRef idx="0">
            <a:schemeClr val="accent2">
              <a:hueOff val="0"/>
              <a:satOff val="0"/>
              <a:lumOff val="0"/>
              <a:alphaOff val="0"/>
            </a:schemeClr>
          </a:effectRef>
          <a:fontRef idx="minor"/>
        </p:style>
        <p:txBody>
          <a:bodyPr anchor="ctr"/>
          <a:lstStyle/>
          <a:p>
            <a:pPr marL="0" indent="0">
              <a:buNone/>
            </a:pPr>
            <a:r>
              <a:rPr lang="en-GB" sz="2000" dirty="0">
                <a:solidFill>
                  <a:schemeClr val="bg1"/>
                </a:solidFill>
              </a:rPr>
              <a:t>	</a:t>
            </a:r>
            <a:r>
              <a:rPr lang="en-GB" dirty="0">
                <a:solidFill>
                  <a:schemeClr val="bg1"/>
                </a:solidFill>
              </a:rPr>
              <a:t>Negatives</a:t>
            </a:r>
          </a:p>
        </p:txBody>
      </p:sp>
      <p:pic>
        <p:nvPicPr>
          <p:cNvPr id="6" name="Graphic 5" descr="Checkmark with solid fill">
            <a:extLst>
              <a:ext uri="{FF2B5EF4-FFF2-40B4-BE49-F238E27FC236}">
                <a16:creationId xmlns:a16="http://schemas.microsoft.com/office/drawing/2014/main" id="{E957C14E-5F1E-7DE5-EA06-0A4DAF0D9FA0}"/>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1082247" y="1844094"/>
            <a:ext cx="574136" cy="574136"/>
          </a:xfrm>
          <a:prstGeom prst="rect">
            <a:avLst/>
          </a:prstGeom>
        </p:spPr>
      </p:pic>
      <p:pic>
        <p:nvPicPr>
          <p:cNvPr id="16" name="Graphic 15" descr="Close with solid fill">
            <a:extLst>
              <a:ext uri="{FF2B5EF4-FFF2-40B4-BE49-F238E27FC236}">
                <a16:creationId xmlns:a16="http://schemas.microsoft.com/office/drawing/2014/main" id="{4F368ECE-A220-85F8-55ED-69698161BE79}"/>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rcRect/>
          <a:stretch/>
        </p:blipFill>
        <p:spPr>
          <a:xfrm>
            <a:off x="6298446" y="1832904"/>
            <a:ext cx="574136" cy="574136"/>
          </a:xfrm>
          <a:prstGeom prst="rect">
            <a:avLst/>
          </a:prstGeom>
        </p:spPr>
      </p:pic>
      <p:sp>
        <p:nvSpPr>
          <p:cNvPr id="21" name="Rectangle 20" descr="Document with solid fill">
            <a:extLst>
              <a:ext uri="{FF2B5EF4-FFF2-40B4-BE49-F238E27FC236}">
                <a16:creationId xmlns:a16="http://schemas.microsoft.com/office/drawing/2014/main" id="{E0E12340-17ED-E505-A530-51E002A39348}"/>
              </a:ext>
            </a:extLst>
          </p:cNvPr>
          <p:cNvSpPr/>
          <p:nvPr/>
        </p:nvSpPr>
        <p:spPr>
          <a:xfrm>
            <a:off x="1354555" y="5193648"/>
            <a:ext cx="718991" cy="718991"/>
          </a:xfrm>
          <a:prstGeom prst="rect">
            <a:avLst/>
          </a:prstGeom>
          <a:blipFill>
            <a:blip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rcRect/>
            <a:stretch>
              <a:fillRect/>
            </a:stretch>
          </a:blipFill>
          <a:ln>
            <a:noFill/>
          </a:ln>
        </p:spPr>
        <p:style>
          <a:lnRef idx="2">
            <a:scrgbClr r="0" g="0" b="0"/>
          </a:lnRef>
          <a:fillRef idx="1">
            <a:scrgbClr r="0" g="0" b="0"/>
          </a:fillRef>
          <a:effectRef idx="0">
            <a:schemeClr val="bg1">
              <a:hueOff val="0"/>
              <a:satOff val="0"/>
              <a:lumOff val="0"/>
              <a:alphaOff val="0"/>
            </a:schemeClr>
          </a:effectRef>
          <a:fontRef idx="minor">
            <a:schemeClr val="dk1">
              <a:hueOff val="0"/>
              <a:satOff val="0"/>
              <a:lumOff val="0"/>
              <a:alphaOff val="0"/>
            </a:schemeClr>
          </a:fontRef>
        </p:style>
        <p:txBody>
          <a:bodyPr/>
          <a:lstStyle/>
          <a:p>
            <a:endParaRPr lang="en-GB" dirty="0"/>
          </a:p>
        </p:txBody>
      </p:sp>
      <p:pic>
        <p:nvPicPr>
          <p:cNvPr id="15" name="Picture 14" descr="A picture containing logo&#10;&#10;Description automatically generated">
            <a:extLst>
              <a:ext uri="{FF2B5EF4-FFF2-40B4-BE49-F238E27FC236}">
                <a16:creationId xmlns:a16="http://schemas.microsoft.com/office/drawing/2014/main" id="{92CF824C-2FDF-A3B4-3412-DC8963ADF5B4}"/>
              </a:ext>
            </a:extLst>
          </p:cNvPr>
          <p:cNvPicPr>
            <a:picLocks noChangeAspect="1"/>
          </p:cNvPicPr>
          <p:nvPr/>
        </p:nvPicPr>
        <p:blipFill>
          <a:blip r:embed="rId13">
            <a:extLst>
              <a:ext uri="{28A0092B-C50C-407E-A947-70E740481C1C}">
                <a14:useLocalDpi xmlns:a14="http://schemas.microsoft.com/office/drawing/2010/main" val="0"/>
              </a:ext>
            </a:extLst>
          </a:blip>
          <a:stretch>
            <a:fillRect/>
          </a:stretch>
        </p:blipFill>
        <p:spPr>
          <a:xfrm>
            <a:off x="10310070" y="103105"/>
            <a:ext cx="1745706" cy="660419"/>
          </a:xfrm>
          <a:prstGeom prst="rect">
            <a:avLst/>
          </a:prstGeom>
        </p:spPr>
      </p:pic>
      <p:sp>
        <p:nvSpPr>
          <p:cNvPr id="27" name="Rectangle 26">
            <a:extLst>
              <a:ext uri="{FF2B5EF4-FFF2-40B4-BE49-F238E27FC236}">
                <a16:creationId xmlns:a16="http://schemas.microsoft.com/office/drawing/2014/main" id="{D1437AB5-1155-F30D-E669-9EEF4C409235}"/>
              </a:ext>
            </a:extLst>
          </p:cNvPr>
          <p:cNvSpPr/>
          <p:nvPr/>
        </p:nvSpPr>
        <p:spPr>
          <a:xfrm>
            <a:off x="1918183" y="5215649"/>
            <a:ext cx="3424564" cy="1307257"/>
          </a:xfrm>
          <a:prstGeom prst="rect">
            <a:avLst/>
          </a:pr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bg1">
              <a:hueOff val="0"/>
              <a:satOff val="0"/>
              <a:lumOff val="0"/>
              <a:alphaOff val="0"/>
            </a:schemeClr>
          </a:fontRef>
        </p:style>
        <p:txBody>
          <a:bodyPr/>
          <a:lstStyle/>
          <a:p>
            <a:endParaRPr lang="en-GB" dirty="0"/>
          </a:p>
        </p:txBody>
      </p:sp>
    </p:spTree>
    <p:extLst>
      <p:ext uri="{BB962C8B-B14F-4D97-AF65-F5344CB8AC3E}">
        <p14:creationId xmlns:p14="http://schemas.microsoft.com/office/powerpoint/2010/main" val="2032930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16"/>
                                        </p:tgtEl>
                                        <p:attrNameLst>
                                          <p:attrName>style.visibility</p:attrName>
                                        </p:attrNameLst>
                                      </p:cBhvr>
                                      <p:to>
                                        <p:strVal val="visible"/>
                                      </p:to>
                                    </p:set>
                                    <p:anim calcmode="lin" valueType="num">
                                      <p:cBhvr additive="base">
                                        <p:cTn id="7" dur="500" fill="hold"/>
                                        <p:tgtEl>
                                          <p:spTgt spid="16"/>
                                        </p:tgtEl>
                                        <p:attrNameLst>
                                          <p:attrName>ppt_x</p:attrName>
                                        </p:attrNameLst>
                                      </p:cBhvr>
                                      <p:tavLst>
                                        <p:tav tm="0">
                                          <p:val>
                                            <p:strVal val="#ppt_x"/>
                                          </p:val>
                                        </p:tav>
                                        <p:tav tm="100000">
                                          <p:val>
                                            <p:strVal val="#ppt_x"/>
                                          </p:val>
                                        </p:tav>
                                      </p:tavLst>
                                    </p:anim>
                                    <p:anim calcmode="lin" valueType="num">
                                      <p:cBhvr additive="base">
                                        <p:cTn id="8" dur="500" fill="hold"/>
                                        <p:tgtEl>
                                          <p:spTgt spid="16"/>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4"/>
                                        </p:tgtEl>
                                        <p:attrNameLst>
                                          <p:attrName>style.visibility</p:attrName>
                                        </p:attrNameLst>
                                      </p:cBhvr>
                                      <p:to>
                                        <p:strVal val="visible"/>
                                      </p:to>
                                    </p:set>
                                    <p:anim calcmode="lin" valueType="num">
                                      <p:cBhvr additive="base">
                                        <p:cTn id="11" dur="500" fill="hold"/>
                                        <p:tgtEl>
                                          <p:spTgt spid="4"/>
                                        </p:tgtEl>
                                        <p:attrNameLst>
                                          <p:attrName>ppt_x</p:attrName>
                                        </p:attrNameLst>
                                      </p:cBhvr>
                                      <p:tavLst>
                                        <p:tav tm="0">
                                          <p:val>
                                            <p:strVal val="#ppt_x"/>
                                          </p:val>
                                        </p:tav>
                                        <p:tav tm="100000">
                                          <p:val>
                                            <p:strVal val="#ppt_x"/>
                                          </p:val>
                                        </p:tav>
                                      </p:tavLst>
                                    </p:anim>
                                    <p:anim calcmode="lin" valueType="num">
                                      <p:cBhvr additive="base">
                                        <p:cTn id="12" dur="500" fill="hold"/>
                                        <p:tgtEl>
                                          <p:spTgt spid="4"/>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10"/>
                                        </p:tgtEl>
                                        <p:attrNameLst>
                                          <p:attrName>style.visibility</p:attrName>
                                        </p:attrNameLst>
                                      </p:cBhvr>
                                      <p:to>
                                        <p:strVal val="visible"/>
                                      </p:to>
                                    </p:set>
                                    <p:anim calcmode="lin" valueType="num">
                                      <p:cBhvr additive="base">
                                        <p:cTn id="15" dur="500" fill="hold"/>
                                        <p:tgtEl>
                                          <p:spTgt spid="10"/>
                                        </p:tgtEl>
                                        <p:attrNameLst>
                                          <p:attrName>ppt_x</p:attrName>
                                        </p:attrNameLst>
                                      </p:cBhvr>
                                      <p:tavLst>
                                        <p:tav tm="0">
                                          <p:val>
                                            <p:strVal val="#ppt_x"/>
                                          </p:val>
                                        </p:tav>
                                        <p:tav tm="100000">
                                          <p:val>
                                            <p:strVal val="#ppt_x"/>
                                          </p:val>
                                        </p:tav>
                                      </p:tavLst>
                                    </p:anim>
                                    <p:anim calcmode="lin" valueType="num">
                                      <p:cBhvr additive="base">
                                        <p:cTn id="16"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4"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 name="Rectangle: Rounded Corners 11">
            <a:extLst>
              <a:ext uri="{FF2B5EF4-FFF2-40B4-BE49-F238E27FC236}">
                <a16:creationId xmlns:a16="http://schemas.microsoft.com/office/drawing/2014/main" id="{95560185-C659-8EE3-85B8-19305A021C30}"/>
              </a:ext>
            </a:extLst>
          </p:cNvPr>
          <p:cNvSpPr/>
          <p:nvPr/>
        </p:nvSpPr>
        <p:spPr>
          <a:xfrm>
            <a:off x="809621" y="1825625"/>
            <a:ext cx="5157787" cy="823912"/>
          </a:xfrm>
          <a:prstGeom prst="roundRect">
            <a:avLst>
              <a:gd name="adj" fmla="val 10000"/>
            </a:avLst>
          </a:prstGeom>
        </p:spPr>
        <p:style>
          <a:lnRef idx="0">
            <a:schemeClr val="lt1">
              <a:alpha val="0"/>
              <a:hueOff val="0"/>
              <a:satOff val="0"/>
              <a:lumOff val="0"/>
              <a:alphaOff val="0"/>
            </a:schemeClr>
          </a:lnRef>
          <a:fillRef idx="1">
            <a:schemeClr val="accent2">
              <a:hueOff val="0"/>
              <a:satOff val="0"/>
              <a:lumOff val="0"/>
              <a:alphaOff val="0"/>
            </a:schemeClr>
          </a:fillRef>
          <a:effectRef idx="0">
            <a:schemeClr val="accent2">
              <a:hueOff val="0"/>
              <a:satOff val="0"/>
              <a:lumOff val="0"/>
              <a:alphaOff val="0"/>
            </a:schemeClr>
          </a:effectRef>
          <a:fontRef idx="minor"/>
        </p:style>
        <p:txBody>
          <a:bodyPr/>
          <a:lstStyle/>
          <a:p>
            <a:endParaRPr lang="en-GB" dirty="0"/>
          </a:p>
        </p:txBody>
      </p:sp>
      <p:sp useBgFill="1">
        <p:nvSpPr>
          <p:cNvPr id="9" name="Rectangle 8">
            <a:extLst>
              <a:ext uri="{FF2B5EF4-FFF2-40B4-BE49-F238E27FC236}">
                <a16:creationId xmlns:a16="http://schemas.microsoft.com/office/drawing/2014/main" id="{53B021B3-DE93-4AB7-8A18-CF5F1CED88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584ACB3A-AFC3-0BE5-B212-6CD54995D458}"/>
              </a:ext>
            </a:extLst>
          </p:cNvPr>
          <p:cNvSpPr>
            <a:spLocks noGrp="1"/>
          </p:cNvSpPr>
          <p:nvPr>
            <p:ph type="title"/>
          </p:nvPr>
        </p:nvSpPr>
        <p:spPr>
          <a:xfrm>
            <a:off x="841248" y="256032"/>
            <a:ext cx="10506456" cy="1014984"/>
          </a:xfrm>
        </p:spPr>
        <p:txBody>
          <a:bodyPr anchor="b">
            <a:normAutofit/>
          </a:bodyPr>
          <a:lstStyle/>
          <a:p>
            <a:r>
              <a:rPr lang="en-GB" dirty="0"/>
              <a:t>IMD</a:t>
            </a:r>
          </a:p>
        </p:txBody>
      </p:sp>
      <p:sp>
        <p:nvSpPr>
          <p:cNvPr id="11" name="Rectangle 10">
            <a:extLst>
              <a:ext uri="{FF2B5EF4-FFF2-40B4-BE49-F238E27FC236}">
                <a16:creationId xmlns:a16="http://schemas.microsoft.com/office/drawing/2014/main" id="{52D502E5-F6B4-4D58-B4AE-FC466FF15EE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65953" y="1634502"/>
            <a:ext cx="10451592" cy="18288"/>
          </a:xfrm>
          <a:prstGeom prst="rect">
            <a:avLst/>
          </a:prstGeom>
          <a:solidFill>
            <a:srgbClr val="D5D5D5"/>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latin typeface="Calibri" panose="020F0502020204030204"/>
            </a:endParaRPr>
          </a:p>
        </p:txBody>
      </p:sp>
      <p:sp>
        <p:nvSpPr>
          <p:cNvPr id="13" name="Rectangle 12">
            <a:extLst>
              <a:ext uri="{FF2B5EF4-FFF2-40B4-BE49-F238E27FC236}">
                <a16:creationId xmlns:a16="http://schemas.microsoft.com/office/drawing/2014/main" id="{9DECDBF4-02B6-4BB4-B65B-B8107AD6A9E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841248" y="1538176"/>
            <a:ext cx="1873457" cy="109814"/>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latin typeface="Calibri" panose="020F0502020204030204"/>
            </a:endParaRPr>
          </a:p>
        </p:txBody>
      </p:sp>
      <p:sp>
        <p:nvSpPr>
          <p:cNvPr id="7" name="Content Placeholder 3">
            <a:extLst>
              <a:ext uri="{FF2B5EF4-FFF2-40B4-BE49-F238E27FC236}">
                <a16:creationId xmlns:a16="http://schemas.microsoft.com/office/drawing/2014/main" id="{79A6687A-CDCE-DFC4-471A-F1EA06B96B65}"/>
              </a:ext>
            </a:extLst>
          </p:cNvPr>
          <p:cNvSpPr txBox="1">
            <a:spLocks/>
          </p:cNvSpPr>
          <p:nvPr/>
        </p:nvSpPr>
        <p:spPr>
          <a:xfrm>
            <a:off x="838200" y="2649537"/>
            <a:ext cx="5157787" cy="3684588"/>
          </a:xfrm>
          <a:prstGeom prst="rect">
            <a:avLst/>
          </a:prstGeom>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GB" sz="1800" dirty="0"/>
              <a:t>“The Index of Multiple Deprivation (IMD) is another good option for an area level marker with a moderate relationship with low household income (correlation = 0.47).” (Jerrim, 2021)</a:t>
            </a:r>
          </a:p>
          <a:p>
            <a:r>
              <a:rPr lang="en-GB" sz="1800" dirty="0"/>
              <a:t>Like FSM, it is available in the public domain and only requires postcode information.</a:t>
            </a:r>
          </a:p>
          <a:p>
            <a:r>
              <a:rPr lang="en-GB" sz="1800" dirty="0"/>
              <a:t>Can be used to compare small areas across England. (Dept. of Communities and Local Government, 2015)</a:t>
            </a:r>
          </a:p>
          <a:p>
            <a:r>
              <a:rPr lang="en-GB" sz="1800" dirty="0"/>
              <a:t>Can be used to compare larger areas, such as local authorities. (Dept. of Communities and Local Government, 2015)</a:t>
            </a:r>
          </a:p>
          <a:p>
            <a:pPr marL="0" indent="0">
              <a:buNone/>
            </a:pPr>
            <a:endParaRPr lang="en-GB" sz="1800" dirty="0"/>
          </a:p>
        </p:txBody>
      </p:sp>
      <p:sp>
        <p:nvSpPr>
          <p:cNvPr id="10" name="Content Placeholder 5">
            <a:extLst>
              <a:ext uri="{FF2B5EF4-FFF2-40B4-BE49-F238E27FC236}">
                <a16:creationId xmlns:a16="http://schemas.microsoft.com/office/drawing/2014/main" id="{F1BFC2CB-94C7-91F3-28FC-557A43C97216}"/>
              </a:ext>
            </a:extLst>
          </p:cNvPr>
          <p:cNvSpPr txBox="1">
            <a:spLocks/>
          </p:cNvSpPr>
          <p:nvPr/>
        </p:nvSpPr>
        <p:spPr>
          <a:xfrm>
            <a:off x="6134357" y="2655849"/>
            <a:ext cx="5183188" cy="3684588"/>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GB" sz="1800" dirty="0"/>
              <a:t>IMD is “biased against those who are BAME, live in a single parent household and who rent. IMD is also not comparable across the four constituent countries that </a:t>
            </a:r>
            <a:r>
              <a:rPr lang="en-GB" sz="1900" dirty="0"/>
              <a:t>form the UK” (Jerrim, 2021)</a:t>
            </a:r>
          </a:p>
          <a:p>
            <a:r>
              <a:rPr lang="en-GB" sz="1900" dirty="0">
                <a:ea typeface="+mj-ea"/>
                <a:cs typeface="+mj-cs"/>
              </a:rPr>
              <a:t>“</a:t>
            </a:r>
            <a:r>
              <a:rPr lang="en-GB" sz="1900" dirty="0"/>
              <a:t>As an indicator, the IMD/Indices of Deprivation are not able to provide information specifically about lack of financial resources and also give no absolute measures. In addition, the way they have been calculated over time means each version is not comparable.” (Dymond-Green, 2020)</a:t>
            </a:r>
            <a:endParaRPr lang="en-GB" sz="1900" dirty="0">
              <a:ea typeface="+mj-ea"/>
              <a:cs typeface="+mj-cs"/>
            </a:endParaRPr>
          </a:p>
        </p:txBody>
      </p:sp>
      <p:pic>
        <p:nvPicPr>
          <p:cNvPr id="18" name="Graphic 17" descr="Newspaper with solid fill">
            <a:extLst>
              <a:ext uri="{FF2B5EF4-FFF2-40B4-BE49-F238E27FC236}">
                <a16:creationId xmlns:a16="http://schemas.microsoft.com/office/drawing/2014/main" id="{8EFEEDC7-9009-FBE4-3223-15AFE2E20739}"/>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016316" y="1860113"/>
            <a:ext cx="705999" cy="705999"/>
          </a:xfrm>
          <a:prstGeom prst="rect">
            <a:avLst/>
          </a:prstGeom>
        </p:spPr>
      </p:pic>
      <p:pic>
        <p:nvPicPr>
          <p:cNvPr id="20" name="Graphic 19" descr="Abacus with solid fill">
            <a:extLst>
              <a:ext uri="{FF2B5EF4-FFF2-40B4-BE49-F238E27FC236}">
                <a16:creationId xmlns:a16="http://schemas.microsoft.com/office/drawing/2014/main" id="{7A003227-7C57-0A45-8C60-484A7F496410}"/>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6284070" y="1890316"/>
            <a:ext cx="649072" cy="649072"/>
          </a:xfrm>
          <a:prstGeom prst="rect">
            <a:avLst/>
          </a:prstGeom>
        </p:spPr>
      </p:pic>
      <p:sp>
        <p:nvSpPr>
          <p:cNvPr id="3" name="Rectangle: Rounded Corners 2">
            <a:extLst>
              <a:ext uri="{FF2B5EF4-FFF2-40B4-BE49-F238E27FC236}">
                <a16:creationId xmlns:a16="http://schemas.microsoft.com/office/drawing/2014/main" id="{2A810170-C598-8229-A60B-EE4B3CEF0069}"/>
              </a:ext>
            </a:extLst>
          </p:cNvPr>
          <p:cNvSpPr/>
          <p:nvPr/>
        </p:nvSpPr>
        <p:spPr>
          <a:xfrm>
            <a:off x="816727" y="1809050"/>
            <a:ext cx="5076829" cy="626276"/>
          </a:xfrm>
          <a:prstGeom prst="roundRect">
            <a:avLst>
              <a:gd name="adj" fmla="val 10000"/>
            </a:avLst>
          </a:prstGeom>
        </p:spPr>
        <p:style>
          <a:lnRef idx="0">
            <a:schemeClr val="lt1">
              <a:alpha val="0"/>
              <a:hueOff val="0"/>
              <a:satOff val="0"/>
              <a:lumOff val="0"/>
              <a:alphaOff val="0"/>
            </a:schemeClr>
          </a:lnRef>
          <a:fillRef idx="1">
            <a:schemeClr val="accent2">
              <a:hueOff val="0"/>
              <a:satOff val="0"/>
              <a:lumOff val="0"/>
              <a:alphaOff val="0"/>
            </a:schemeClr>
          </a:fillRef>
          <a:effectRef idx="0">
            <a:schemeClr val="accent2">
              <a:hueOff val="0"/>
              <a:satOff val="0"/>
              <a:lumOff val="0"/>
              <a:alphaOff val="0"/>
            </a:schemeClr>
          </a:effectRef>
          <a:fontRef idx="minor"/>
        </p:style>
        <p:txBody>
          <a:bodyPr/>
          <a:lstStyle/>
          <a:p>
            <a:pPr>
              <a:lnSpc>
                <a:spcPct val="150000"/>
              </a:lnSpc>
            </a:pPr>
            <a:r>
              <a:rPr lang="en-GB" sz="2000" dirty="0">
                <a:solidFill>
                  <a:schemeClr val="bg1"/>
                </a:solidFill>
              </a:rPr>
              <a:t>	Positives</a:t>
            </a:r>
          </a:p>
          <a:p>
            <a:endParaRPr lang="en-GB" dirty="0"/>
          </a:p>
        </p:txBody>
      </p:sp>
      <p:sp>
        <p:nvSpPr>
          <p:cNvPr id="4" name="Rectangle: Rounded Corners 3">
            <a:extLst>
              <a:ext uri="{FF2B5EF4-FFF2-40B4-BE49-F238E27FC236}">
                <a16:creationId xmlns:a16="http://schemas.microsoft.com/office/drawing/2014/main" id="{4F05B78B-8EC2-25C4-4A1A-4599E5E5E5AD}"/>
              </a:ext>
            </a:extLst>
          </p:cNvPr>
          <p:cNvSpPr/>
          <p:nvPr/>
        </p:nvSpPr>
        <p:spPr>
          <a:xfrm>
            <a:off x="6098855" y="1809050"/>
            <a:ext cx="5076829" cy="626276"/>
          </a:xfrm>
          <a:prstGeom prst="roundRect">
            <a:avLst>
              <a:gd name="adj" fmla="val 10000"/>
            </a:avLst>
          </a:prstGeom>
          <a:solidFill>
            <a:srgbClr val="29235C"/>
          </a:solidFill>
        </p:spPr>
        <p:style>
          <a:lnRef idx="0">
            <a:schemeClr val="lt1">
              <a:alpha val="0"/>
              <a:hueOff val="0"/>
              <a:satOff val="0"/>
              <a:lumOff val="0"/>
              <a:alphaOff val="0"/>
            </a:schemeClr>
          </a:lnRef>
          <a:fillRef idx="1">
            <a:schemeClr val="accent2">
              <a:hueOff val="0"/>
              <a:satOff val="0"/>
              <a:lumOff val="0"/>
              <a:alphaOff val="0"/>
            </a:schemeClr>
          </a:fillRef>
          <a:effectRef idx="0">
            <a:schemeClr val="accent2">
              <a:hueOff val="0"/>
              <a:satOff val="0"/>
              <a:lumOff val="0"/>
              <a:alphaOff val="0"/>
            </a:schemeClr>
          </a:effectRef>
          <a:fontRef idx="minor"/>
        </p:style>
        <p:txBody>
          <a:bodyPr anchor="ctr"/>
          <a:lstStyle/>
          <a:p>
            <a:pPr marL="0" indent="0">
              <a:buNone/>
            </a:pPr>
            <a:r>
              <a:rPr lang="en-GB" sz="2000" dirty="0">
                <a:solidFill>
                  <a:schemeClr val="bg1"/>
                </a:solidFill>
              </a:rPr>
              <a:t>	</a:t>
            </a:r>
            <a:r>
              <a:rPr lang="en-GB" dirty="0">
                <a:solidFill>
                  <a:schemeClr val="bg1"/>
                </a:solidFill>
              </a:rPr>
              <a:t>Negatives</a:t>
            </a:r>
          </a:p>
        </p:txBody>
      </p:sp>
      <p:pic>
        <p:nvPicPr>
          <p:cNvPr id="6" name="Graphic 5" descr="Checkmark with solid fill">
            <a:extLst>
              <a:ext uri="{FF2B5EF4-FFF2-40B4-BE49-F238E27FC236}">
                <a16:creationId xmlns:a16="http://schemas.microsoft.com/office/drawing/2014/main" id="{E957C14E-5F1E-7DE5-EA06-0A4DAF0D9FA0}"/>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1082247" y="1844094"/>
            <a:ext cx="574136" cy="574136"/>
          </a:xfrm>
          <a:prstGeom prst="rect">
            <a:avLst/>
          </a:prstGeom>
        </p:spPr>
      </p:pic>
      <p:pic>
        <p:nvPicPr>
          <p:cNvPr id="16" name="Graphic 15" descr="Close with solid fill">
            <a:extLst>
              <a:ext uri="{FF2B5EF4-FFF2-40B4-BE49-F238E27FC236}">
                <a16:creationId xmlns:a16="http://schemas.microsoft.com/office/drawing/2014/main" id="{4F368ECE-A220-85F8-55ED-69698161BE79}"/>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rcRect/>
          <a:stretch/>
        </p:blipFill>
        <p:spPr>
          <a:xfrm>
            <a:off x="6298446" y="1832904"/>
            <a:ext cx="574136" cy="574136"/>
          </a:xfrm>
          <a:prstGeom prst="rect">
            <a:avLst/>
          </a:prstGeom>
        </p:spPr>
      </p:pic>
      <p:pic>
        <p:nvPicPr>
          <p:cNvPr id="15" name="Picture 14" descr="A picture containing logo&#10;&#10;Description automatically generated">
            <a:extLst>
              <a:ext uri="{FF2B5EF4-FFF2-40B4-BE49-F238E27FC236}">
                <a16:creationId xmlns:a16="http://schemas.microsoft.com/office/drawing/2014/main" id="{92CF824C-2FDF-A3B4-3412-DC8963ADF5B4}"/>
              </a:ext>
            </a:extLst>
          </p:cNvPr>
          <p:cNvPicPr>
            <a:picLocks noChangeAspect="1"/>
          </p:cNvPicPr>
          <p:nvPr/>
        </p:nvPicPr>
        <p:blipFill>
          <a:blip r:embed="rId11">
            <a:extLst>
              <a:ext uri="{28A0092B-C50C-407E-A947-70E740481C1C}">
                <a14:useLocalDpi xmlns:a14="http://schemas.microsoft.com/office/drawing/2010/main" val="0"/>
              </a:ext>
            </a:extLst>
          </a:blip>
          <a:stretch>
            <a:fillRect/>
          </a:stretch>
        </p:blipFill>
        <p:spPr>
          <a:xfrm>
            <a:off x="10310070" y="103105"/>
            <a:ext cx="1745706" cy="660419"/>
          </a:xfrm>
          <a:prstGeom prst="rect">
            <a:avLst/>
          </a:prstGeom>
        </p:spPr>
      </p:pic>
      <p:sp>
        <p:nvSpPr>
          <p:cNvPr id="27" name="Rectangle 26">
            <a:extLst>
              <a:ext uri="{FF2B5EF4-FFF2-40B4-BE49-F238E27FC236}">
                <a16:creationId xmlns:a16="http://schemas.microsoft.com/office/drawing/2014/main" id="{D1437AB5-1155-F30D-E669-9EEF4C409235}"/>
              </a:ext>
            </a:extLst>
          </p:cNvPr>
          <p:cNvSpPr/>
          <p:nvPr/>
        </p:nvSpPr>
        <p:spPr>
          <a:xfrm>
            <a:off x="1918183" y="5215649"/>
            <a:ext cx="3424564" cy="1307257"/>
          </a:xfrm>
          <a:prstGeom prst="rect">
            <a:avLst/>
          </a:pr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bg1">
              <a:hueOff val="0"/>
              <a:satOff val="0"/>
              <a:lumOff val="0"/>
              <a:alphaOff val="0"/>
            </a:schemeClr>
          </a:fontRef>
        </p:style>
        <p:txBody>
          <a:bodyPr/>
          <a:lstStyle/>
          <a:p>
            <a:endParaRPr lang="en-GB" dirty="0"/>
          </a:p>
        </p:txBody>
      </p:sp>
    </p:spTree>
    <p:extLst>
      <p:ext uri="{BB962C8B-B14F-4D97-AF65-F5344CB8AC3E}">
        <p14:creationId xmlns:p14="http://schemas.microsoft.com/office/powerpoint/2010/main" val="42676835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16"/>
                                        </p:tgtEl>
                                        <p:attrNameLst>
                                          <p:attrName>style.visibility</p:attrName>
                                        </p:attrNameLst>
                                      </p:cBhvr>
                                      <p:to>
                                        <p:strVal val="visible"/>
                                      </p:to>
                                    </p:set>
                                    <p:anim calcmode="lin" valueType="num">
                                      <p:cBhvr additive="base">
                                        <p:cTn id="7" dur="500" fill="hold"/>
                                        <p:tgtEl>
                                          <p:spTgt spid="16"/>
                                        </p:tgtEl>
                                        <p:attrNameLst>
                                          <p:attrName>ppt_x</p:attrName>
                                        </p:attrNameLst>
                                      </p:cBhvr>
                                      <p:tavLst>
                                        <p:tav tm="0">
                                          <p:val>
                                            <p:strVal val="#ppt_x"/>
                                          </p:val>
                                        </p:tav>
                                        <p:tav tm="100000">
                                          <p:val>
                                            <p:strVal val="#ppt_x"/>
                                          </p:val>
                                        </p:tav>
                                      </p:tavLst>
                                    </p:anim>
                                    <p:anim calcmode="lin" valueType="num">
                                      <p:cBhvr additive="base">
                                        <p:cTn id="8" dur="500" fill="hold"/>
                                        <p:tgtEl>
                                          <p:spTgt spid="16"/>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4"/>
                                        </p:tgtEl>
                                        <p:attrNameLst>
                                          <p:attrName>style.visibility</p:attrName>
                                        </p:attrNameLst>
                                      </p:cBhvr>
                                      <p:to>
                                        <p:strVal val="visible"/>
                                      </p:to>
                                    </p:set>
                                    <p:anim calcmode="lin" valueType="num">
                                      <p:cBhvr additive="base">
                                        <p:cTn id="11" dur="500" fill="hold"/>
                                        <p:tgtEl>
                                          <p:spTgt spid="4"/>
                                        </p:tgtEl>
                                        <p:attrNameLst>
                                          <p:attrName>ppt_x</p:attrName>
                                        </p:attrNameLst>
                                      </p:cBhvr>
                                      <p:tavLst>
                                        <p:tav tm="0">
                                          <p:val>
                                            <p:strVal val="#ppt_x"/>
                                          </p:val>
                                        </p:tav>
                                        <p:tav tm="100000">
                                          <p:val>
                                            <p:strVal val="#ppt_x"/>
                                          </p:val>
                                        </p:tav>
                                      </p:tavLst>
                                    </p:anim>
                                    <p:anim calcmode="lin" valueType="num">
                                      <p:cBhvr additive="base">
                                        <p:cTn id="12" dur="500" fill="hold"/>
                                        <p:tgtEl>
                                          <p:spTgt spid="4"/>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10"/>
                                        </p:tgtEl>
                                        <p:attrNameLst>
                                          <p:attrName>style.visibility</p:attrName>
                                        </p:attrNameLst>
                                      </p:cBhvr>
                                      <p:to>
                                        <p:strVal val="visible"/>
                                      </p:to>
                                    </p:set>
                                    <p:anim calcmode="lin" valueType="num">
                                      <p:cBhvr additive="base">
                                        <p:cTn id="15" dur="500" fill="hold"/>
                                        <p:tgtEl>
                                          <p:spTgt spid="10"/>
                                        </p:tgtEl>
                                        <p:attrNameLst>
                                          <p:attrName>ppt_x</p:attrName>
                                        </p:attrNameLst>
                                      </p:cBhvr>
                                      <p:tavLst>
                                        <p:tav tm="0">
                                          <p:val>
                                            <p:strVal val="#ppt_x"/>
                                          </p:val>
                                        </p:tav>
                                        <p:tav tm="100000">
                                          <p:val>
                                            <p:strVal val="#ppt_x"/>
                                          </p:val>
                                        </p:tav>
                                      </p:tavLst>
                                    </p:anim>
                                    <p:anim calcmode="lin" valueType="num">
                                      <p:cBhvr additive="base">
                                        <p:cTn id="16"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4"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53B021B3-DE93-4AB7-8A18-CF5F1CED88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584ACB3A-AFC3-0BE5-B212-6CD54995D458}"/>
              </a:ext>
            </a:extLst>
          </p:cNvPr>
          <p:cNvSpPr>
            <a:spLocks noGrp="1"/>
          </p:cNvSpPr>
          <p:nvPr>
            <p:ph type="title"/>
          </p:nvPr>
        </p:nvSpPr>
        <p:spPr>
          <a:xfrm>
            <a:off x="841248" y="256032"/>
            <a:ext cx="10506456" cy="1014984"/>
          </a:xfrm>
        </p:spPr>
        <p:txBody>
          <a:bodyPr anchor="b">
            <a:normAutofit/>
          </a:bodyPr>
          <a:lstStyle/>
          <a:p>
            <a:r>
              <a:rPr lang="en-GB" dirty="0"/>
              <a:t>The HeppSY Learner Survey</a:t>
            </a:r>
          </a:p>
        </p:txBody>
      </p:sp>
      <p:sp>
        <p:nvSpPr>
          <p:cNvPr id="11" name="Rectangle 10">
            <a:extLst>
              <a:ext uri="{FF2B5EF4-FFF2-40B4-BE49-F238E27FC236}">
                <a16:creationId xmlns:a16="http://schemas.microsoft.com/office/drawing/2014/main" id="{52D502E5-F6B4-4D58-B4AE-FC466FF15EE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65953" y="1634502"/>
            <a:ext cx="10451592" cy="18288"/>
          </a:xfrm>
          <a:prstGeom prst="rect">
            <a:avLst/>
          </a:prstGeom>
          <a:solidFill>
            <a:srgbClr val="D5D5D5"/>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latin typeface="Calibri" panose="020F0502020204030204"/>
            </a:endParaRPr>
          </a:p>
        </p:txBody>
      </p:sp>
      <p:sp>
        <p:nvSpPr>
          <p:cNvPr id="13" name="Rectangle 12">
            <a:extLst>
              <a:ext uri="{FF2B5EF4-FFF2-40B4-BE49-F238E27FC236}">
                <a16:creationId xmlns:a16="http://schemas.microsoft.com/office/drawing/2014/main" id="{9DECDBF4-02B6-4BB4-B65B-B8107AD6A9E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841248" y="1538176"/>
            <a:ext cx="1873457" cy="109814"/>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latin typeface="Calibri" panose="020F0502020204030204"/>
            </a:endParaRPr>
          </a:p>
        </p:txBody>
      </p:sp>
      <p:pic>
        <p:nvPicPr>
          <p:cNvPr id="6" name="Picture 5" descr="A picture containing logo&#10;&#10;Description automatically generated">
            <a:extLst>
              <a:ext uri="{FF2B5EF4-FFF2-40B4-BE49-F238E27FC236}">
                <a16:creationId xmlns:a16="http://schemas.microsoft.com/office/drawing/2014/main" id="{C881391D-D281-7E64-999E-CC993A07BC8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310070" y="103105"/>
            <a:ext cx="1745706" cy="660419"/>
          </a:xfrm>
          <a:prstGeom prst="rect">
            <a:avLst/>
          </a:prstGeom>
        </p:spPr>
      </p:pic>
      <p:graphicFrame>
        <p:nvGraphicFramePr>
          <p:cNvPr id="7" name="Content Placeholder 2">
            <a:extLst>
              <a:ext uri="{FF2B5EF4-FFF2-40B4-BE49-F238E27FC236}">
                <a16:creationId xmlns:a16="http://schemas.microsoft.com/office/drawing/2014/main" id="{D188D4B8-4A91-B673-8EB7-C2B8FC791463}"/>
              </a:ext>
            </a:extLst>
          </p:cNvPr>
          <p:cNvGraphicFramePr>
            <a:graphicFrameLocks/>
          </p:cNvGraphicFramePr>
          <p:nvPr>
            <p:extLst>
              <p:ext uri="{D42A27DB-BD31-4B8C-83A1-F6EECF244321}">
                <p14:modId xmlns:p14="http://schemas.microsoft.com/office/powerpoint/2010/main" val="3788710844"/>
              </p:ext>
            </p:extLst>
          </p:nvPr>
        </p:nvGraphicFramePr>
        <p:xfrm>
          <a:off x="838200" y="1926266"/>
          <a:ext cx="10515600" cy="4357524"/>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extLst>
      <p:ext uri="{BB962C8B-B14F-4D97-AF65-F5344CB8AC3E}">
        <p14:creationId xmlns:p14="http://schemas.microsoft.com/office/powerpoint/2010/main" val="337046531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53B021B3-DE93-4AB7-8A18-CF5F1CED88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584ACB3A-AFC3-0BE5-B212-6CD54995D458}"/>
              </a:ext>
            </a:extLst>
          </p:cNvPr>
          <p:cNvSpPr>
            <a:spLocks noGrp="1"/>
          </p:cNvSpPr>
          <p:nvPr>
            <p:ph type="title"/>
          </p:nvPr>
        </p:nvSpPr>
        <p:spPr>
          <a:xfrm>
            <a:off x="841248" y="256032"/>
            <a:ext cx="10506456" cy="1014984"/>
          </a:xfrm>
        </p:spPr>
        <p:txBody>
          <a:bodyPr anchor="b">
            <a:normAutofit/>
          </a:bodyPr>
          <a:lstStyle/>
          <a:p>
            <a:r>
              <a:rPr lang="en-GB" dirty="0"/>
              <a:t>                       : </a:t>
            </a:r>
          </a:p>
        </p:txBody>
      </p:sp>
      <p:sp>
        <p:nvSpPr>
          <p:cNvPr id="11" name="Rectangle 10">
            <a:extLst>
              <a:ext uri="{FF2B5EF4-FFF2-40B4-BE49-F238E27FC236}">
                <a16:creationId xmlns:a16="http://schemas.microsoft.com/office/drawing/2014/main" id="{52D502E5-F6B4-4D58-B4AE-FC466FF15EE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65953" y="1634502"/>
            <a:ext cx="10451592" cy="18288"/>
          </a:xfrm>
          <a:prstGeom prst="rect">
            <a:avLst/>
          </a:prstGeom>
          <a:solidFill>
            <a:srgbClr val="D5D5D5"/>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latin typeface="Calibri" panose="020F0502020204030204"/>
            </a:endParaRPr>
          </a:p>
        </p:txBody>
      </p:sp>
      <p:sp>
        <p:nvSpPr>
          <p:cNvPr id="13" name="Rectangle 12">
            <a:extLst>
              <a:ext uri="{FF2B5EF4-FFF2-40B4-BE49-F238E27FC236}">
                <a16:creationId xmlns:a16="http://schemas.microsoft.com/office/drawing/2014/main" id="{9DECDBF4-02B6-4BB4-B65B-B8107AD6A9E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841248" y="1538176"/>
            <a:ext cx="1873457" cy="109814"/>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latin typeface="Calibri" panose="020F0502020204030204"/>
            </a:endParaRPr>
          </a:p>
        </p:txBody>
      </p:sp>
      <p:pic>
        <p:nvPicPr>
          <p:cNvPr id="6" name="Picture 5" descr="A picture containing logo&#10;&#10;Description automatically generated">
            <a:extLst>
              <a:ext uri="{FF2B5EF4-FFF2-40B4-BE49-F238E27FC236}">
                <a16:creationId xmlns:a16="http://schemas.microsoft.com/office/drawing/2014/main" id="{C881391D-D281-7E64-999E-CC993A07BC8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310070" y="103105"/>
            <a:ext cx="1745706" cy="660419"/>
          </a:xfrm>
          <a:prstGeom prst="rect">
            <a:avLst/>
          </a:prstGeom>
        </p:spPr>
      </p:pic>
      <p:graphicFrame>
        <p:nvGraphicFramePr>
          <p:cNvPr id="3" name="Content Placeholder 2">
            <a:extLst>
              <a:ext uri="{FF2B5EF4-FFF2-40B4-BE49-F238E27FC236}">
                <a16:creationId xmlns:a16="http://schemas.microsoft.com/office/drawing/2014/main" id="{ECED1BB3-83CC-5AB5-C2CE-1437988F5F0D}"/>
              </a:ext>
            </a:extLst>
          </p:cNvPr>
          <p:cNvGraphicFramePr>
            <a:graphicFrameLocks/>
          </p:cNvGraphicFramePr>
          <p:nvPr>
            <p:extLst>
              <p:ext uri="{D42A27DB-BD31-4B8C-83A1-F6EECF244321}">
                <p14:modId xmlns:p14="http://schemas.microsoft.com/office/powerpoint/2010/main" val="537544853"/>
              </p:ext>
            </p:extLst>
          </p:nvPr>
        </p:nvGraphicFramePr>
        <p:xfrm>
          <a:off x="838200" y="1926266"/>
          <a:ext cx="10515600" cy="4357524"/>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pic>
        <p:nvPicPr>
          <p:cNvPr id="8" name="Picture 7" descr="A yellow circle with a white letter e&#10;&#10;Description automatically generated">
            <a:extLst>
              <a:ext uri="{FF2B5EF4-FFF2-40B4-BE49-F238E27FC236}">
                <a16:creationId xmlns:a16="http://schemas.microsoft.com/office/drawing/2014/main" id="{C0DD5160-79FA-9B94-BB61-85D66575C164}"/>
              </a:ext>
            </a:extLst>
          </p:cNvPr>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4089167" y="481376"/>
            <a:ext cx="2432515" cy="938865"/>
          </a:xfrm>
          <a:prstGeom prst="rect">
            <a:avLst/>
          </a:prstGeom>
        </p:spPr>
      </p:pic>
      <p:pic>
        <p:nvPicPr>
          <p:cNvPr id="10" name="Picture 9" descr="A close up of a logo&#10;&#10;Description automatically generated">
            <a:extLst>
              <a:ext uri="{FF2B5EF4-FFF2-40B4-BE49-F238E27FC236}">
                <a16:creationId xmlns:a16="http://schemas.microsoft.com/office/drawing/2014/main" id="{D6459219-F169-AC4A-8997-BDE3362779BE}"/>
              </a:ext>
            </a:extLst>
          </p:cNvPr>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767296" y="328963"/>
            <a:ext cx="3075697" cy="1091278"/>
          </a:xfrm>
          <a:prstGeom prst="rect">
            <a:avLst/>
          </a:prstGeom>
        </p:spPr>
      </p:pic>
    </p:spTree>
    <p:extLst>
      <p:ext uri="{BB962C8B-B14F-4D97-AF65-F5344CB8AC3E}">
        <p14:creationId xmlns:p14="http://schemas.microsoft.com/office/powerpoint/2010/main" val="1406190065"/>
      </p:ext>
    </p:extLst>
  </p:cSld>
  <p:clrMapOvr>
    <a:masterClrMapping/>
  </p:clrMapOvr>
</p:sld>
</file>

<file path=ppt/theme/theme1.xml><?xml version="1.0" encoding="utf-8"?>
<a:theme xmlns:a="http://schemas.openxmlformats.org/drawingml/2006/main" name="Office Theme">
  <a:themeElements>
    <a:clrScheme name="Custom 2">
      <a:dk1>
        <a:sysClr val="windowText" lastClr="000000"/>
      </a:dk1>
      <a:lt1>
        <a:sysClr val="window" lastClr="FFFFFF"/>
      </a:lt1>
      <a:dk2>
        <a:srgbClr val="2C3C43"/>
      </a:dk2>
      <a:lt2>
        <a:srgbClr val="EBEBEB"/>
      </a:lt2>
      <a:accent1>
        <a:srgbClr val="6B237B"/>
      </a:accent1>
      <a:accent2>
        <a:srgbClr val="00AAEF"/>
      </a:accent2>
      <a:accent3>
        <a:srgbClr val="231B68"/>
      </a:accent3>
      <a:accent4>
        <a:srgbClr val="6B237B"/>
      </a:accent4>
      <a:accent5>
        <a:srgbClr val="AC025B"/>
      </a:accent5>
      <a:accent6>
        <a:srgbClr val="BC80E0"/>
      </a:accent6>
      <a:hlink>
        <a:srgbClr val="EF5285"/>
      </a:hlink>
      <a:folHlink>
        <a:srgbClr val="F77F90"/>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2013 - 2022"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TaxCatchAll xmlns="8b1a6551-af3c-442d-bb54-54f268aa7637" xsi:nil="true"/>
    <lcf76f155ced4ddcb4097134ff3c332f xmlns="5b32120e-bc65-459e-b19f-0f2bcf79bbd8">
      <Terms xmlns="http://schemas.microsoft.com/office/infopath/2007/PartnerControls"/>
    </lcf76f155ced4ddcb4097134ff3c332f>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A7052B54DBDA3A4E8F7578B26B72B4F2" ma:contentTypeVersion="14" ma:contentTypeDescription="Create a new document." ma:contentTypeScope="" ma:versionID="22996cc21bc310c01ed31a7e8101f2b1">
  <xsd:schema xmlns:xsd="http://www.w3.org/2001/XMLSchema" xmlns:xs="http://www.w3.org/2001/XMLSchema" xmlns:p="http://schemas.microsoft.com/office/2006/metadata/properties" xmlns:ns2="5b32120e-bc65-459e-b19f-0f2bcf79bbd8" xmlns:ns3="8b1a6551-af3c-442d-bb54-54f268aa7637" targetNamespace="http://schemas.microsoft.com/office/2006/metadata/properties" ma:root="true" ma:fieldsID="1f2a3483dd564563903538e90ce93aee" ns2:_="" ns3:_="">
    <xsd:import namespace="5b32120e-bc65-459e-b19f-0f2bcf79bbd8"/>
    <xsd:import namespace="8b1a6551-af3c-442d-bb54-54f268aa7637"/>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2:MediaServiceDateTaken" minOccurs="0"/>
                <xsd:element ref="ns2:MediaLengthInSeconds" minOccurs="0"/>
                <xsd:element ref="ns2:MediaServiceLocation" minOccurs="0"/>
                <xsd:element ref="ns2:MediaServiceGenerationTime" minOccurs="0"/>
                <xsd:element ref="ns2:MediaServiceEventHashCode" minOccurs="0"/>
                <xsd:element ref="ns2:lcf76f155ced4ddcb4097134ff3c332f" minOccurs="0"/>
                <xsd:element ref="ns3:TaxCatchAll" minOccurs="0"/>
                <xsd:element ref="ns2:MediaServiceOCR" minOccurs="0"/>
                <xsd:element ref="ns3:SharedWithUsers" minOccurs="0"/>
                <xsd:element ref="ns3: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b32120e-bc65-459e-b19f-0f2bcf79bbd8"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MediaServiceDateTaken" ma:index="11" nillable="true" ma:displayName="MediaServiceDateTaken" ma:hidden="true" ma:indexed="true" ma:internalName="MediaServiceDateTaken" ma:readOnly="true">
      <xsd:simpleType>
        <xsd:restriction base="dms:Text"/>
      </xsd:simpleType>
    </xsd:element>
    <xsd:element name="MediaLengthInSeconds" ma:index="12" nillable="true" ma:displayName="MediaLengthInSeconds" ma:hidden="true" ma:internalName="MediaLengthInSeconds" ma:readOnly="true">
      <xsd:simpleType>
        <xsd:restriction base="dms:Unknown"/>
      </xsd:simpleType>
    </xsd:element>
    <xsd:element name="MediaServiceLocation" ma:index="13" nillable="true" ma:displayName="Location" ma:indexed="true" ma:internalName="MediaServiceLocation" ma:readOnly="true">
      <xsd:simpleType>
        <xsd:restriction base="dms:Text"/>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48c43db7-d5b9-4501-acd0-29785274dc30"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8b1a6551-af3c-442d-bb54-54f268aa7637"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f52a59be-dea0-402e-aa3a-900ab04b7fa1}" ma:internalName="TaxCatchAll" ma:showField="CatchAllData" ma:web="8b1a6551-af3c-442d-bb54-54f268aa7637">
      <xsd:complexType>
        <xsd:complexContent>
          <xsd:extension base="dms:MultiChoiceLookup">
            <xsd:sequence>
              <xsd:element name="Value" type="dms:Lookup" maxOccurs="unbounded" minOccurs="0" nillable="true"/>
            </xsd:sequence>
          </xsd:extension>
        </xsd:complexContent>
      </xsd:complexType>
    </xsd:element>
    <xsd:element name="SharedWithUsers" ma:index="2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1"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D5398DB2-6601-4860-87DE-F837981D54A8}">
  <ds:schemaRefs>
    <ds:schemaRef ds:uri="http://schemas.microsoft.com/sharepoint/v3/contenttype/forms"/>
  </ds:schemaRefs>
</ds:datastoreItem>
</file>

<file path=customXml/itemProps2.xml><?xml version="1.0" encoding="utf-8"?>
<ds:datastoreItem xmlns:ds="http://schemas.openxmlformats.org/officeDocument/2006/customXml" ds:itemID="{0AED882A-09AE-4143-BF5D-8F41516780AC}">
  <ds:schemaRefs>
    <ds:schemaRef ds:uri="http://schemas.microsoft.com/office/2006/metadata/properties"/>
    <ds:schemaRef ds:uri="http://schemas.microsoft.com/office/infopath/2007/PartnerControls"/>
    <ds:schemaRef ds:uri="8b1a6551-af3c-442d-bb54-54f268aa7637"/>
    <ds:schemaRef ds:uri="5b32120e-bc65-459e-b19f-0f2bcf79bbd8"/>
  </ds:schemaRefs>
</ds:datastoreItem>
</file>

<file path=customXml/itemProps3.xml><?xml version="1.0" encoding="utf-8"?>
<ds:datastoreItem xmlns:ds="http://schemas.openxmlformats.org/officeDocument/2006/customXml" ds:itemID="{5E0078CE-E89E-4428-8770-7F63C64BB382}">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5b32120e-bc65-459e-b19f-0f2bcf79bbd8"/>
    <ds:schemaRef ds:uri="8b1a6551-af3c-442d-bb54-54f268aa7637"/>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
  <TotalTime>2505</TotalTime>
  <Words>2112</Words>
  <Application>Microsoft Office PowerPoint</Application>
  <PresentationFormat>Widescreen</PresentationFormat>
  <Paragraphs>170</Paragraphs>
  <Slides>20</Slides>
  <Notes>19</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20</vt:i4>
      </vt:variant>
    </vt:vector>
  </HeadingPairs>
  <TitlesOfParts>
    <vt:vector size="24" baseType="lpstr">
      <vt:lpstr>Arial</vt:lpstr>
      <vt:lpstr>Calibri</vt:lpstr>
      <vt:lpstr>Calibri Light</vt:lpstr>
      <vt:lpstr>Office Theme</vt:lpstr>
      <vt:lpstr>White Working-Class Boys: Are our measures of “working-class” fit for purpose?</vt:lpstr>
      <vt:lpstr>What is working-class?</vt:lpstr>
      <vt:lpstr>What is working-class?</vt:lpstr>
      <vt:lpstr>Outdated terminology</vt:lpstr>
      <vt:lpstr>Working-class in education</vt:lpstr>
      <vt:lpstr>Free School Meal Eligibility </vt:lpstr>
      <vt:lpstr>IMD</vt:lpstr>
      <vt:lpstr>The HeppSY Learner Survey</vt:lpstr>
      <vt:lpstr>                       : </vt:lpstr>
      <vt:lpstr>HeppSY’s “working-class” White boys</vt:lpstr>
      <vt:lpstr>HeppSY’s “working-class” White boys</vt:lpstr>
      <vt:lpstr>HeppSY’s “working-class” White boys</vt:lpstr>
      <vt:lpstr>HeppSY’s “working-class” White boys</vt:lpstr>
      <vt:lpstr>HeppSY’s “working-class” White boys</vt:lpstr>
      <vt:lpstr>Conclusions...</vt:lpstr>
      <vt:lpstr>Discussion</vt:lpstr>
      <vt:lpstr>Are our measures of “working-class” fit for purpose? </vt:lpstr>
      <vt:lpstr>Food for thought</vt:lpstr>
      <vt:lpstr>Any questions?</vt:lpstr>
      <vt:lpstr>References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Self, Kelly</dc:creator>
  <cp:lastModifiedBy>Sally Griffin</cp:lastModifiedBy>
  <cp:revision>58</cp:revision>
  <dcterms:created xsi:type="dcterms:W3CDTF">2023-02-16T19:43:58Z</dcterms:created>
  <dcterms:modified xsi:type="dcterms:W3CDTF">2023-09-11T16:53:44Z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0x010100A7052B54DBDA3A4E8F7578B26B72B4F2</vt:lpwstr>
  </property>
</Properties>
</file>