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66" r:id="rId6"/>
    <p:sldId id="260" r:id="rId7"/>
    <p:sldId id="268" r:id="rId8"/>
    <p:sldId id="267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7"/>
    <a:srgbClr val="D9D9D7"/>
    <a:srgbClr val="DFDEDD"/>
    <a:srgbClr val="BFBEBD"/>
    <a:srgbClr val="91908E"/>
    <a:srgbClr val="96C2D7"/>
    <a:srgbClr val="E1FBFF"/>
    <a:srgbClr val="D5D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66"/>
    <p:restoredTop sz="75538" autoAdjust="0"/>
  </p:normalViewPr>
  <p:slideViewPr>
    <p:cSldViewPr snapToGrid="0" snapToObjects="1">
      <p:cViewPr varScale="1">
        <p:scale>
          <a:sx n="60" d="100"/>
          <a:sy n="60" d="100"/>
        </p:scale>
        <p:origin x="163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98F02-672A-224E-8E69-6514FF763C44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45941-E058-F147-8ABC-769766E4E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26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45941-E058-F147-8ABC-769766E4EF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62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45941-E058-F147-8ABC-769766E4EF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02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45941-E058-F147-8ABC-769766E4EF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89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45941-E058-F147-8ABC-769766E4EF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97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45941-E058-F147-8ABC-769766E4EF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59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3487" y="1755153"/>
            <a:ext cx="6132444" cy="1878496"/>
          </a:xfrm>
        </p:spPr>
        <p:txBody>
          <a:bodyPr anchor="b">
            <a:normAutofit/>
          </a:bodyPr>
          <a:lstStyle>
            <a:lvl1pPr algn="l">
              <a:defRPr sz="5000" b="1"/>
            </a:lvl1pPr>
          </a:lstStyle>
          <a:p>
            <a:r>
              <a:rPr lang="en-GB" dirty="0"/>
              <a:t>Main Title Goes Here 50pt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3488" y="3633649"/>
            <a:ext cx="3810414" cy="128622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Secondary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32329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D081-611A-3841-AF03-9AA638EBA0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904A0F-F125-E34D-AEC2-00215FCDF8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7633" y="6265130"/>
            <a:ext cx="1466021" cy="4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6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941983"/>
            <a:ext cx="7886700" cy="323498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332330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D081-611A-3841-AF03-9AA638EB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3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888" y="6332329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D081-611A-3841-AF03-9AA638EB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6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3001617"/>
            <a:ext cx="3886200" cy="317534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3001617"/>
            <a:ext cx="3886200" cy="317534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50" y="6322145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D081-611A-3841-AF03-9AA638EB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8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70991"/>
            <a:ext cx="7886700" cy="1134095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605087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428999"/>
            <a:ext cx="3868340" cy="276066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820" y="2605087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428999"/>
            <a:ext cx="3887391" cy="276066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8650" y="6332330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D081-611A-3841-AF03-9AA638EB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4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8650" y="6332329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D081-611A-3841-AF03-9AA638EB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6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9624" y="6332329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D081-611A-3841-AF03-9AA638EB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5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9" y="1409839"/>
            <a:ext cx="2949178" cy="1600200"/>
          </a:xfrm>
        </p:spPr>
        <p:txBody>
          <a:bodyPr anchor="b">
            <a:normAutofit/>
          </a:bodyPr>
          <a:lstStyle>
            <a:lvl1pPr>
              <a:defRPr sz="35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409839"/>
            <a:ext cx="4629150" cy="4451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459" y="3119370"/>
            <a:ext cx="2949178" cy="274168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7459" y="6328465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D081-611A-3841-AF03-9AA638EB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3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027" y="1502637"/>
            <a:ext cx="2949178" cy="1600200"/>
          </a:xfrm>
        </p:spPr>
        <p:txBody>
          <a:bodyPr anchor="b">
            <a:normAutofit/>
          </a:bodyPr>
          <a:lstStyle>
            <a:lvl1pPr>
              <a:defRPr sz="3500" b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502637"/>
            <a:ext cx="4629150" cy="4358414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4027" y="3230217"/>
            <a:ext cx="2949178" cy="263877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4027" y="6302651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D081-611A-3841-AF03-9AA638EB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593674"/>
            <a:ext cx="7886700" cy="1080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45pt for titles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941983"/>
            <a:ext cx="7886700" cy="3234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70099" y="6332330"/>
            <a:ext cx="6038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5D081-611A-3841-AF03-9AA638EBA0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73D50E8-7E64-5241-9D40-56D2E2AE6E9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108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0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1D3EA-C9CD-0341-B360-AD1765B62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980" y="1527435"/>
            <a:ext cx="7763990" cy="18784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0" dirty="0">
                <a:effectLst/>
                <a:latin typeface="+mn-lt"/>
                <a:ea typeface="Times New Roman" panose="02020603050405020304" pitchFamily="18" charset="0"/>
                <a:cs typeface="Futura Medium"/>
              </a:rPr>
              <a:t>Uncovering partnership working’s hidden benefits – collaboration and co-creation with UCL Careers Extra students</a:t>
            </a:r>
            <a:endParaRPr lang="en-US" sz="3600" b="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0F1E7-D358-B94C-95D1-1870CCBB1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487" y="3405931"/>
            <a:ext cx="5806235" cy="12862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Penny Longman,</a:t>
            </a:r>
          </a:p>
          <a:p>
            <a:r>
              <a:rPr lang="en-US" dirty="0"/>
              <a:t>Senior Careers Consultant</a:t>
            </a:r>
          </a:p>
          <a:p>
            <a:r>
              <a:rPr lang="en-US" dirty="0"/>
              <a:t>NERUPI conference, 13 September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77A31F-85D1-6AF3-E0D0-1C517772E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0000"/>
            <a:ext cx="9144000" cy="210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42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853CA-512C-645A-7908-FD6073D8E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93674"/>
            <a:ext cx="3310304" cy="1080198"/>
          </a:xfrm>
          <a:solidFill>
            <a:srgbClr val="E9E9E7">
              <a:alpha val="85098"/>
            </a:srgbClr>
          </a:solidFill>
        </p:spPr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BF92C-8DB4-4F36-AD3A-4AF16B91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D081-611A-3841-AF03-9AA638EBA0A6}" type="slidenum">
              <a:rPr lang="en-US" smtClean="0"/>
              <a:t>10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CA40ACA-5AE5-F1B2-CA83-9E4B8AB65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70098" y="1593674"/>
            <a:ext cx="3936056" cy="4995764"/>
          </a:xfrm>
          <a:prstGeom prst="rect">
            <a:avLst/>
          </a:prstGeom>
          <a:solidFill>
            <a:srgbClr val="E9E9E7">
              <a:alpha val="87059"/>
            </a:srgbClr>
          </a:solidFill>
        </p:spPr>
      </p:pic>
    </p:spTree>
    <p:extLst>
      <p:ext uri="{BB962C8B-B14F-4D97-AF65-F5344CB8AC3E}">
        <p14:creationId xmlns:p14="http://schemas.microsoft.com/office/powerpoint/2010/main" val="289969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A38AA-6CF3-4BFB-9991-7D2D10E47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89473"/>
            <a:ext cx="6030058" cy="1080198"/>
          </a:xfrm>
          <a:solidFill>
            <a:srgbClr val="E9E9E7">
              <a:alpha val="80000"/>
            </a:srgbClr>
          </a:solidFill>
        </p:spPr>
        <p:txBody>
          <a:bodyPr/>
          <a:lstStyle/>
          <a:p>
            <a:r>
              <a:rPr lang="en-GB" dirty="0"/>
              <a:t>This session will cover: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4FEC5-EDBE-452B-A1A1-E31F13FAE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73779"/>
            <a:ext cx="6030058" cy="3703184"/>
          </a:xfrm>
          <a:solidFill>
            <a:srgbClr val="E9E9E7">
              <a:alpha val="80000"/>
            </a:srgbClr>
          </a:solidFill>
        </p:spPr>
        <p:txBody>
          <a:bodyPr/>
          <a:lstStyle/>
          <a:p>
            <a:r>
              <a:rPr lang="en-GB" dirty="0"/>
              <a:t>Introduction to UCL Careers Extra;</a:t>
            </a:r>
          </a:p>
          <a:p>
            <a:r>
              <a:rPr lang="en-GB" dirty="0"/>
              <a:t>The Champions scheme – why and how;</a:t>
            </a:r>
          </a:p>
          <a:p>
            <a:r>
              <a:rPr lang="en-GB" dirty="0"/>
              <a:t>Hosting an intern;</a:t>
            </a:r>
          </a:p>
          <a:p>
            <a:r>
              <a:rPr lang="en-GB" dirty="0" err="1"/>
              <a:t>ChangeMakers</a:t>
            </a:r>
            <a:r>
              <a:rPr lang="en-GB" dirty="0"/>
              <a:t> student leadership;</a:t>
            </a:r>
          </a:p>
          <a:p>
            <a:r>
              <a:rPr lang="en-GB" dirty="0"/>
              <a:t>Outputs and developments;</a:t>
            </a:r>
          </a:p>
          <a:p>
            <a:r>
              <a:rPr lang="en-GB" dirty="0"/>
              <a:t>Our learning;</a:t>
            </a:r>
          </a:p>
          <a:p>
            <a:r>
              <a:rPr lang="en-GB" dirty="0"/>
              <a:t>Application elsewhere?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08544-BA15-443F-AF00-E7DE0C20B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D081-611A-3841-AF03-9AA638EBA0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90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A1D92-1693-4DD3-9B3B-22744E14D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93673"/>
            <a:ext cx="4245251" cy="1641895"/>
          </a:xfrm>
          <a:solidFill>
            <a:srgbClr val="E9E9E7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GB" dirty="0"/>
              <a:t>UCL Careers Extra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3B33C-8339-4780-9C02-2AD3E5E7E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486932"/>
            <a:ext cx="7886700" cy="2995930"/>
          </a:xfrm>
          <a:solidFill>
            <a:srgbClr val="E9E9E7">
              <a:alpha val="80000"/>
            </a:srgbClr>
          </a:solidFill>
        </p:spPr>
        <p:txBody>
          <a:bodyPr/>
          <a:lstStyle/>
          <a:p>
            <a:r>
              <a:rPr lang="en-GB" sz="2800" dirty="0"/>
              <a:t>Enhanced careers support for UCL undergraduates from under-represented groups.</a:t>
            </a:r>
          </a:p>
          <a:p>
            <a:r>
              <a:rPr lang="en-GB" sz="2800" dirty="0"/>
              <a:t>Eligible students opt in.</a:t>
            </a:r>
          </a:p>
          <a:p>
            <a:r>
              <a:rPr lang="en-GB" sz="2800" dirty="0"/>
              <a:t>Approximately 1500 students (around 1250 current).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43226-AC40-4EA7-A327-B114E62AA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D081-611A-3841-AF03-9AA638EBA0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7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A1D92-1693-4DD3-9B3B-22744E14D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93673"/>
            <a:ext cx="4245251" cy="1641895"/>
          </a:xfrm>
          <a:solidFill>
            <a:srgbClr val="E9E9E7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GB" dirty="0"/>
              <a:t>Why the Champions?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3B33C-8339-4780-9C02-2AD3E5E7E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486932"/>
            <a:ext cx="7886700" cy="2995930"/>
          </a:xfrm>
          <a:solidFill>
            <a:srgbClr val="E9E9E7">
              <a:alpha val="80000"/>
            </a:srgbClr>
          </a:solidFill>
        </p:spPr>
        <p:txBody>
          <a:bodyPr>
            <a:normAutofit lnSpcReduction="10000"/>
          </a:bodyPr>
          <a:lstStyle/>
          <a:p>
            <a:r>
              <a:rPr lang="en-GB" sz="2800" dirty="0"/>
              <a:t>Aim of collaboration and co-creation.</a:t>
            </a:r>
          </a:p>
          <a:p>
            <a:r>
              <a:rPr lang="en-GB" sz="2800" dirty="0"/>
              <a:t>Importance of lived experience – but every experience is individual.</a:t>
            </a:r>
          </a:p>
          <a:p>
            <a:r>
              <a:rPr lang="en-GB" sz="2800" dirty="0"/>
              <a:t>Inspired by others (St Mary’s Be SMART, Lancaster GROW Your Future).</a:t>
            </a:r>
          </a:p>
          <a:p>
            <a:r>
              <a:rPr lang="en-GB" sz="2800" dirty="0"/>
              <a:t>Careers Extra students wanting to give back.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43226-AC40-4EA7-A327-B114E62AA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D081-611A-3841-AF03-9AA638EBA0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6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C8D6CA-258F-B289-5B43-3FB5FE10E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846" y="747292"/>
            <a:ext cx="3634154" cy="31658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8A1D92-1693-4DD3-9B3B-22744E14D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53705"/>
            <a:ext cx="4705350" cy="1114358"/>
          </a:xfrm>
          <a:solidFill>
            <a:srgbClr val="E9E9E7">
              <a:alpha val="69804"/>
            </a:srgbClr>
          </a:solidFill>
        </p:spPr>
        <p:txBody>
          <a:bodyPr>
            <a:normAutofit/>
          </a:bodyPr>
          <a:lstStyle/>
          <a:p>
            <a:r>
              <a:rPr lang="en-GB" dirty="0"/>
              <a:t>Champion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3B33C-8339-4780-9C02-2AD3E5E7E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08738"/>
            <a:ext cx="4705350" cy="4030683"/>
          </a:xfrm>
          <a:solidFill>
            <a:srgbClr val="DFDEDD">
              <a:alpha val="80000"/>
            </a:srgbClr>
          </a:solidFill>
        </p:spPr>
        <p:txBody>
          <a:bodyPr>
            <a:normAutofit fontScale="92500"/>
          </a:bodyPr>
          <a:lstStyle/>
          <a:p>
            <a:r>
              <a:rPr lang="en-GB" sz="2800" dirty="0"/>
              <a:t>Five steering groups per year + option of project work.</a:t>
            </a:r>
          </a:p>
          <a:p>
            <a:r>
              <a:rPr lang="en-GB" sz="2800" dirty="0"/>
              <a:t>First team recruited March 2021.</a:t>
            </a:r>
          </a:p>
          <a:p>
            <a:r>
              <a:rPr lang="en-GB" sz="2800" dirty="0"/>
              <a:t>Outputs – initiating buddy scheme, alumni network, student society connections, social media, resources.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43226-AC40-4EA7-A327-B114E62AA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D081-611A-3841-AF03-9AA638EBA0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41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EC582-1E5A-4DFA-9D31-DCE1DCE9C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51" y="1531176"/>
            <a:ext cx="3943350" cy="1080198"/>
          </a:xfrm>
          <a:solidFill>
            <a:srgbClr val="E9E9E7">
              <a:alpha val="69804"/>
            </a:srgbClr>
          </a:solidFill>
        </p:spPr>
        <p:txBody>
          <a:bodyPr>
            <a:normAutofit/>
          </a:bodyPr>
          <a:lstStyle/>
          <a:p>
            <a:r>
              <a:rPr lang="en-GB" dirty="0"/>
              <a:t>Going deeper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5FDA7-AC7B-4E43-91E2-8BAB9CD02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551" y="3833445"/>
            <a:ext cx="7886700" cy="2242729"/>
          </a:xfrm>
          <a:solidFill>
            <a:srgbClr val="E9E9E7">
              <a:alpha val="83922"/>
            </a:srgbClr>
          </a:solidFill>
        </p:spPr>
        <p:txBody>
          <a:bodyPr>
            <a:noAutofit/>
          </a:bodyPr>
          <a:lstStyle/>
          <a:p>
            <a:r>
              <a:rPr lang="en-GB" sz="2800" dirty="0"/>
              <a:t>Hosting intern (Summer 2022).</a:t>
            </a:r>
          </a:p>
          <a:p>
            <a:r>
              <a:rPr lang="en-GB" sz="2800" dirty="0" err="1"/>
              <a:t>ChangeMakers</a:t>
            </a:r>
            <a:r>
              <a:rPr lang="en-GB" sz="2800" dirty="0"/>
              <a:t> Student/Staff partnership project – expanding buddy scheme pilot.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E0F47-6AAA-4C2F-9EEB-DACF2BA7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D081-611A-3841-AF03-9AA638EBA0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88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853CA-512C-645A-7908-FD6073D8E51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9E9E7">
              <a:alpha val="85098"/>
            </a:srgbClr>
          </a:solidFill>
        </p:spPr>
        <p:txBody>
          <a:bodyPr/>
          <a:lstStyle/>
          <a:p>
            <a:r>
              <a:rPr lang="en-GB"/>
              <a:t>The challenges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A23F1-EEAC-877D-876D-AEA6C4DFE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941982"/>
            <a:ext cx="7886700" cy="3482263"/>
          </a:xfrm>
          <a:solidFill>
            <a:srgbClr val="E9E9E7">
              <a:alpha val="87451"/>
            </a:srgbClr>
          </a:solidFill>
        </p:spPr>
        <p:txBody>
          <a:bodyPr>
            <a:noAutofit/>
          </a:bodyPr>
          <a:lstStyle/>
          <a:p>
            <a:r>
              <a:rPr lang="en-GB" dirty="0"/>
              <a:t>Being more than ‘a glorified focus group’.</a:t>
            </a:r>
          </a:p>
          <a:p>
            <a:r>
              <a:rPr lang="en-GB" dirty="0"/>
              <a:t>Building a team.</a:t>
            </a:r>
          </a:p>
          <a:p>
            <a:r>
              <a:rPr lang="en-GB" dirty="0"/>
              <a:t>Challenges of occasional involvement/flexible projects.</a:t>
            </a:r>
          </a:p>
          <a:p>
            <a:r>
              <a:rPr lang="en-GB" dirty="0"/>
              <a:t>Student leadership is not a magic wand.</a:t>
            </a:r>
          </a:p>
          <a:p>
            <a:r>
              <a:rPr lang="en-GB" dirty="0"/>
              <a:t>Implementing ideas - takes more resource (who knew!) and significant support requires significant resource.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BF92C-8DB4-4F36-AD3A-4AF16B91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D081-611A-3841-AF03-9AA638EBA0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88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853CA-512C-645A-7908-FD6073D8E51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9E9E7">
              <a:alpha val="85098"/>
            </a:srgbClr>
          </a:solidFill>
        </p:spPr>
        <p:txBody>
          <a:bodyPr/>
          <a:lstStyle/>
          <a:p>
            <a:r>
              <a:rPr lang="en-GB" dirty="0"/>
              <a:t>The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A23F1-EEAC-877D-876D-AEA6C4DFE74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E9E9E7">
              <a:alpha val="85098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en-GB" sz="2600" dirty="0"/>
              <a:t>The ‘hidden benefits’:</a:t>
            </a:r>
          </a:p>
          <a:p>
            <a:r>
              <a:rPr lang="en-GB" sz="2600" dirty="0"/>
              <a:t>Ownership of project;</a:t>
            </a:r>
          </a:p>
          <a:p>
            <a:r>
              <a:rPr lang="en-GB" sz="2600" dirty="0"/>
              <a:t>Mentorship to build skills – careers panel event;</a:t>
            </a:r>
          </a:p>
          <a:p>
            <a:r>
              <a:rPr lang="en-GB" sz="2600" dirty="0"/>
              <a:t>Presenting to Education Conference;</a:t>
            </a:r>
          </a:p>
          <a:p>
            <a:r>
              <a:rPr lang="en-GB" sz="2600" dirty="0"/>
              <a:t>Engagement with UCL Careers;</a:t>
            </a:r>
          </a:p>
          <a:p>
            <a:r>
              <a:rPr lang="en-GB" sz="2600" dirty="0"/>
              <a:t>Successful job applications!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BF92C-8DB4-4F36-AD3A-4AF16B91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D081-611A-3841-AF03-9AA638EBA0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52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853CA-512C-645A-7908-FD6073D8E51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9E9E7">
              <a:alpha val="85098"/>
            </a:srgbClr>
          </a:solidFill>
        </p:spPr>
        <p:txBody>
          <a:bodyPr>
            <a:normAutofit/>
          </a:bodyPr>
          <a:lstStyle/>
          <a:p>
            <a:r>
              <a:rPr lang="en-GB" dirty="0"/>
              <a:t>What’s next?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BF92C-8DB4-4F36-AD3A-4AF16B91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D081-611A-3841-AF03-9AA638EBA0A6}" type="slidenum">
              <a:rPr lang="en-US" smtClean="0"/>
              <a:t>9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73AE6AF-C633-5789-B77F-557C100F9DD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E9E9E7">
              <a:alpha val="87059"/>
            </a:srgbClr>
          </a:solidFill>
        </p:spPr>
        <p:txBody>
          <a:bodyPr>
            <a:normAutofit/>
          </a:bodyPr>
          <a:lstStyle/>
          <a:p>
            <a:r>
              <a:rPr lang="en-GB" sz="2800" dirty="0"/>
              <a:t>Where are they now?</a:t>
            </a:r>
          </a:p>
          <a:p>
            <a:r>
              <a:rPr lang="en-GB" sz="2800" dirty="0"/>
              <a:t>Plans for this year.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96973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1885</TotalTime>
  <Words>300</Words>
  <Application>Microsoft Office PowerPoint</Application>
  <PresentationFormat>On-screen Show (4:3)</PresentationFormat>
  <Paragraphs>59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Uncovering partnership working’s hidden benefits – collaboration and co-creation with UCL Careers Extra students</vt:lpstr>
      <vt:lpstr>This session will cover:</vt:lpstr>
      <vt:lpstr>UCL Careers Extra</vt:lpstr>
      <vt:lpstr>Why the Champions?</vt:lpstr>
      <vt:lpstr>Champion role</vt:lpstr>
      <vt:lpstr>Going deeper</vt:lpstr>
      <vt:lpstr>The challenges</vt:lpstr>
      <vt:lpstr>The highlights</vt:lpstr>
      <vt:lpstr>What’s next?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Aitken, Skye</dc:creator>
  <cp:lastModifiedBy>Sally Griffin</cp:lastModifiedBy>
  <cp:revision>21</cp:revision>
  <dcterms:created xsi:type="dcterms:W3CDTF">2019-08-23T14:48:09Z</dcterms:created>
  <dcterms:modified xsi:type="dcterms:W3CDTF">2023-09-11T16:49:33Z</dcterms:modified>
</cp:coreProperties>
</file>