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1"/>
  </p:sldMasterIdLst>
  <p:notesMasterIdLst>
    <p:notesMasterId r:id="rId17"/>
  </p:notesMasterIdLst>
  <p:sldIdLst>
    <p:sldId id="256" r:id="rId2"/>
    <p:sldId id="276" r:id="rId3"/>
    <p:sldId id="336" r:id="rId4"/>
    <p:sldId id="330" r:id="rId5"/>
    <p:sldId id="349" r:id="rId6"/>
    <p:sldId id="337" r:id="rId7"/>
    <p:sldId id="355" r:id="rId8"/>
    <p:sldId id="305" r:id="rId9"/>
    <p:sldId id="342" r:id="rId10"/>
    <p:sldId id="327" r:id="rId11"/>
    <p:sldId id="353" r:id="rId12"/>
    <p:sldId id="341" r:id="rId13"/>
    <p:sldId id="350" r:id="rId14"/>
    <p:sldId id="352" r:id="rId15"/>
    <p:sldId id="354" r:id="rId16"/>
  </p:sldIdLst>
  <p:sldSz cx="12192000" cy="6858000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F23105D-CA91-4D84-9799-BF0F248B2360}">
          <p14:sldIdLst>
            <p14:sldId id="256"/>
            <p14:sldId id="276"/>
            <p14:sldId id="336"/>
            <p14:sldId id="330"/>
            <p14:sldId id="349"/>
            <p14:sldId id="337"/>
            <p14:sldId id="355"/>
            <p14:sldId id="305"/>
            <p14:sldId id="342"/>
            <p14:sldId id="327"/>
            <p14:sldId id="353"/>
            <p14:sldId id="341"/>
            <p14:sldId id="350"/>
            <p14:sldId id="352"/>
            <p14:sldId id="354"/>
          </p14:sldIdLst>
        </p14:section>
        <p14:section name="Untitled Section" id="{ECC5114E-0F34-45A1-8D1C-890557B22C8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 Wardrop [7477]" initials="AW[" lastIdx="1" clrIdx="0">
    <p:extLst>
      <p:ext uri="{19B8F6BF-5375-455C-9EA6-DF929625EA0E}">
        <p15:presenceInfo xmlns:p15="http://schemas.microsoft.com/office/powerpoint/2012/main" userId="S-1-5-21-2029537294-294921379-188441444-20904" providerId="AD"/>
      </p:ext>
    </p:extLst>
  </p:cmAuthor>
  <p:cmAuthor id="2" name="Richard Shiner [7467]" initials="RS[" lastIdx="15" clrIdx="1">
    <p:extLst>
      <p:ext uri="{19B8F6BF-5375-455C-9EA6-DF929625EA0E}">
        <p15:presenceInfo xmlns:p15="http://schemas.microsoft.com/office/powerpoint/2012/main" userId="S-1-5-21-2029537294-294921379-188441444-113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54"/>
    <a:srgbClr val="F1B434"/>
    <a:srgbClr val="D7D2CB"/>
    <a:srgbClr val="BECABA"/>
    <a:srgbClr val="7BAFD4"/>
    <a:srgbClr val="BE3A34"/>
    <a:srgbClr val="6BC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14" autoAdjust="0"/>
    <p:restoredTop sz="94618" autoAdjust="0"/>
  </p:normalViewPr>
  <p:slideViewPr>
    <p:cSldViewPr snapToGrid="0" showGuides="1">
      <p:cViewPr varScale="1">
        <p:scale>
          <a:sx n="111" d="100"/>
          <a:sy n="111" d="100"/>
        </p:scale>
        <p:origin x="88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2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59C760-2A21-4198-9B0D-1F96174105D9}" type="doc">
      <dgm:prSet loTypeId="urn:microsoft.com/office/officeart/2011/layout/Circle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83E06951-CF0D-4808-BB28-30B91D6EA64C}">
      <dgm:prSet phldrT="[Text]"/>
      <dgm:spPr/>
      <dgm:t>
        <a:bodyPr/>
        <a:lstStyle/>
        <a:p>
          <a:r>
            <a:rPr lang="en-GB" b="1" dirty="0" smtClean="0"/>
            <a:t>Reflective questions:</a:t>
          </a:r>
        </a:p>
        <a:p>
          <a:r>
            <a:rPr lang="en-GB" b="0" dirty="0" smtClean="0"/>
            <a:t>What must we ask of ourselves to realise and sustain change</a:t>
          </a:r>
        </a:p>
        <a:p>
          <a:endParaRPr lang="en-GB" b="0" dirty="0"/>
        </a:p>
      </dgm:t>
    </dgm:pt>
    <dgm:pt modelId="{4BEF9F7C-10E9-4E79-AB38-DF166331D8DA}" type="parTrans" cxnId="{1279AEAF-108D-45B7-94F9-E515AC44D346}">
      <dgm:prSet/>
      <dgm:spPr/>
      <dgm:t>
        <a:bodyPr/>
        <a:lstStyle/>
        <a:p>
          <a:endParaRPr lang="en-GB"/>
        </a:p>
      </dgm:t>
    </dgm:pt>
    <dgm:pt modelId="{8EFF5A6B-BBB0-4EC6-B0E2-22EB48802071}" type="sibTrans" cxnId="{1279AEAF-108D-45B7-94F9-E515AC44D346}">
      <dgm:prSet/>
      <dgm:spPr/>
      <dgm:t>
        <a:bodyPr/>
        <a:lstStyle/>
        <a:p>
          <a:endParaRPr lang="en-GB"/>
        </a:p>
      </dgm:t>
    </dgm:pt>
    <dgm:pt modelId="{E5E86C81-C7F6-45E2-A72F-E910439A0B1E}">
      <dgm:prSet phldrT="[Text]"/>
      <dgm:spPr/>
      <dgm:t>
        <a:bodyPr/>
        <a:lstStyle/>
        <a:p>
          <a:r>
            <a:rPr lang="en-GB" b="1" dirty="0" smtClean="0"/>
            <a:t>New regulatory approach:</a:t>
          </a:r>
        </a:p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Summarise new approach to access and participation regulation </a:t>
          </a:r>
          <a:endParaRPr lang="en-GB" dirty="0"/>
        </a:p>
      </dgm:t>
    </dgm:pt>
    <dgm:pt modelId="{081CD732-6A6C-4637-ACE6-6714F887A2AE}" type="sibTrans" cxnId="{445F5148-D66C-46B1-8D96-779C471F10BF}">
      <dgm:prSet/>
      <dgm:spPr/>
      <dgm:t>
        <a:bodyPr/>
        <a:lstStyle/>
        <a:p>
          <a:endParaRPr lang="en-GB"/>
        </a:p>
      </dgm:t>
    </dgm:pt>
    <dgm:pt modelId="{031826F0-66CC-4EAF-8E72-9972372B52A4}" type="parTrans" cxnId="{445F5148-D66C-46B1-8D96-779C471F10BF}">
      <dgm:prSet/>
      <dgm:spPr/>
      <dgm:t>
        <a:bodyPr/>
        <a:lstStyle/>
        <a:p>
          <a:endParaRPr lang="en-GB"/>
        </a:p>
      </dgm:t>
    </dgm:pt>
    <dgm:pt modelId="{9ED7A4D0-B627-4BB8-AE55-B89129EAB7F6}">
      <dgm:prSet phldrT="[Text]"/>
      <dgm:spPr/>
      <dgm:t>
        <a:bodyPr/>
        <a:lstStyle/>
        <a:p>
          <a:r>
            <a:rPr lang="en-GB" b="1" dirty="0" smtClean="0"/>
            <a:t>Evidence and Impact Strategy:</a:t>
          </a:r>
        </a:p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Outline developing strategy to driving improvement </a:t>
          </a:r>
          <a:endParaRPr lang="en-GB" dirty="0"/>
        </a:p>
      </dgm:t>
    </dgm:pt>
    <dgm:pt modelId="{4540C05A-3563-4E11-8EF1-EA3B69CA61BF}" type="parTrans" cxnId="{1A56F840-1F45-44AA-8FE9-4E8655642AA2}">
      <dgm:prSet/>
      <dgm:spPr/>
      <dgm:t>
        <a:bodyPr/>
        <a:lstStyle/>
        <a:p>
          <a:endParaRPr lang="en-GB"/>
        </a:p>
      </dgm:t>
    </dgm:pt>
    <dgm:pt modelId="{AB2FFBF5-66CF-45E1-865A-8F2747552B2B}" type="sibTrans" cxnId="{1A56F840-1F45-44AA-8FE9-4E8655642AA2}">
      <dgm:prSet/>
      <dgm:spPr/>
      <dgm:t>
        <a:bodyPr/>
        <a:lstStyle/>
        <a:p>
          <a:endParaRPr lang="en-GB"/>
        </a:p>
      </dgm:t>
    </dgm:pt>
    <dgm:pt modelId="{B6741CE4-7925-4C31-A31D-3165F3E70958}" type="pres">
      <dgm:prSet presAssocID="{DA59C760-2A21-4198-9B0D-1F96174105D9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6CB70DF0-8C5D-4C06-B529-40025CB6163A}" type="pres">
      <dgm:prSet presAssocID="{83E06951-CF0D-4808-BB28-30B91D6EA64C}" presName="Accent3" presStyleCnt="0"/>
      <dgm:spPr/>
    </dgm:pt>
    <dgm:pt modelId="{DDFD3982-768A-472D-A0EB-12E63100D38F}" type="pres">
      <dgm:prSet presAssocID="{83E06951-CF0D-4808-BB28-30B91D6EA64C}" presName="Accent" presStyleLbl="node1" presStyleIdx="0" presStyleCnt="3"/>
      <dgm:spPr/>
    </dgm:pt>
    <dgm:pt modelId="{EFC98324-362B-4E93-A66F-56FCB4279C29}" type="pres">
      <dgm:prSet presAssocID="{83E06951-CF0D-4808-BB28-30B91D6EA64C}" presName="ParentBackground3" presStyleCnt="0"/>
      <dgm:spPr/>
    </dgm:pt>
    <dgm:pt modelId="{F432B3A9-704E-4732-955F-8F728F8D5321}" type="pres">
      <dgm:prSet presAssocID="{83E06951-CF0D-4808-BB28-30B91D6EA64C}" presName="ParentBackground" presStyleLbl="fgAcc1" presStyleIdx="0" presStyleCnt="3"/>
      <dgm:spPr/>
      <dgm:t>
        <a:bodyPr/>
        <a:lstStyle/>
        <a:p>
          <a:endParaRPr lang="en-GB"/>
        </a:p>
      </dgm:t>
    </dgm:pt>
    <dgm:pt modelId="{FC5EE1D9-ADC4-4988-B6E3-1A041BBAFC55}" type="pres">
      <dgm:prSet presAssocID="{83E06951-CF0D-4808-BB28-30B91D6EA64C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A19E55-F3FC-49B2-AC7C-0C545B9221D0}" type="pres">
      <dgm:prSet presAssocID="{E5E86C81-C7F6-45E2-A72F-E910439A0B1E}" presName="Accent2" presStyleCnt="0"/>
      <dgm:spPr/>
    </dgm:pt>
    <dgm:pt modelId="{39F6D92B-1402-4700-901E-01C7558A0E92}" type="pres">
      <dgm:prSet presAssocID="{E5E86C81-C7F6-45E2-A72F-E910439A0B1E}" presName="Accent" presStyleLbl="node1" presStyleIdx="1" presStyleCnt="3"/>
      <dgm:spPr/>
    </dgm:pt>
    <dgm:pt modelId="{BA796C22-C46F-49E3-9F18-25C6A1437603}" type="pres">
      <dgm:prSet presAssocID="{E5E86C81-C7F6-45E2-A72F-E910439A0B1E}" presName="ParentBackground2" presStyleCnt="0"/>
      <dgm:spPr/>
    </dgm:pt>
    <dgm:pt modelId="{1321C018-D910-43F0-9867-039D629D77A9}" type="pres">
      <dgm:prSet presAssocID="{E5E86C81-C7F6-45E2-A72F-E910439A0B1E}" presName="ParentBackground" presStyleLbl="fgAcc1" presStyleIdx="1" presStyleCnt="3"/>
      <dgm:spPr/>
      <dgm:t>
        <a:bodyPr/>
        <a:lstStyle/>
        <a:p>
          <a:endParaRPr lang="en-GB"/>
        </a:p>
      </dgm:t>
    </dgm:pt>
    <dgm:pt modelId="{712ADDC0-E649-49AC-9A2B-CA5198E9088E}" type="pres">
      <dgm:prSet presAssocID="{E5E86C81-C7F6-45E2-A72F-E910439A0B1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0684C3-F317-4EF5-B0A9-61879BC82447}" type="pres">
      <dgm:prSet presAssocID="{9ED7A4D0-B627-4BB8-AE55-B89129EAB7F6}" presName="Accent1" presStyleCnt="0"/>
      <dgm:spPr/>
    </dgm:pt>
    <dgm:pt modelId="{CBC1788D-28C4-4066-8CAA-B631077780FC}" type="pres">
      <dgm:prSet presAssocID="{9ED7A4D0-B627-4BB8-AE55-B89129EAB7F6}" presName="Accent" presStyleLbl="node1" presStyleIdx="2" presStyleCnt="3"/>
      <dgm:spPr/>
    </dgm:pt>
    <dgm:pt modelId="{4AD522C1-7467-4720-B116-280926B1013A}" type="pres">
      <dgm:prSet presAssocID="{9ED7A4D0-B627-4BB8-AE55-B89129EAB7F6}" presName="ParentBackground1" presStyleCnt="0"/>
      <dgm:spPr/>
    </dgm:pt>
    <dgm:pt modelId="{F7583CA6-0F91-4C46-825E-C791FF0146B6}" type="pres">
      <dgm:prSet presAssocID="{9ED7A4D0-B627-4BB8-AE55-B89129EAB7F6}" presName="ParentBackground" presStyleLbl="fgAcc1" presStyleIdx="2" presStyleCnt="3"/>
      <dgm:spPr/>
      <dgm:t>
        <a:bodyPr/>
        <a:lstStyle/>
        <a:p>
          <a:endParaRPr lang="en-GB"/>
        </a:p>
      </dgm:t>
    </dgm:pt>
    <dgm:pt modelId="{A3F3545E-A155-415E-A577-2A5C9D4B712A}" type="pres">
      <dgm:prSet presAssocID="{9ED7A4D0-B627-4BB8-AE55-B89129EAB7F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45F5148-D66C-46B1-8D96-779C471F10BF}" srcId="{DA59C760-2A21-4198-9B0D-1F96174105D9}" destId="{E5E86C81-C7F6-45E2-A72F-E910439A0B1E}" srcOrd="1" destOrd="0" parTransId="{031826F0-66CC-4EAF-8E72-9972372B52A4}" sibTransId="{081CD732-6A6C-4637-ACE6-6714F887A2AE}"/>
    <dgm:cxn modelId="{1A56F840-1F45-44AA-8FE9-4E8655642AA2}" srcId="{DA59C760-2A21-4198-9B0D-1F96174105D9}" destId="{9ED7A4D0-B627-4BB8-AE55-B89129EAB7F6}" srcOrd="0" destOrd="0" parTransId="{4540C05A-3563-4E11-8EF1-EA3B69CA61BF}" sibTransId="{AB2FFBF5-66CF-45E1-865A-8F2747552B2B}"/>
    <dgm:cxn modelId="{05B1370D-41F4-40EA-8901-1696A0ADB947}" type="presOf" srcId="{9ED7A4D0-B627-4BB8-AE55-B89129EAB7F6}" destId="{A3F3545E-A155-415E-A577-2A5C9D4B712A}" srcOrd="1" destOrd="0" presId="urn:microsoft.com/office/officeart/2011/layout/CircleProcess"/>
    <dgm:cxn modelId="{53643C6D-A678-405C-8CC9-134E9FC06F94}" type="presOf" srcId="{83E06951-CF0D-4808-BB28-30B91D6EA64C}" destId="{F432B3A9-704E-4732-955F-8F728F8D5321}" srcOrd="0" destOrd="0" presId="urn:microsoft.com/office/officeart/2011/layout/CircleProcess"/>
    <dgm:cxn modelId="{27E5AA98-9E7F-4341-9C63-C81C255A4BFD}" type="presOf" srcId="{9ED7A4D0-B627-4BB8-AE55-B89129EAB7F6}" destId="{F7583CA6-0F91-4C46-825E-C791FF0146B6}" srcOrd="0" destOrd="0" presId="urn:microsoft.com/office/officeart/2011/layout/CircleProcess"/>
    <dgm:cxn modelId="{09E05F7E-0BCB-4D61-A338-468E5740152C}" type="presOf" srcId="{DA59C760-2A21-4198-9B0D-1F96174105D9}" destId="{B6741CE4-7925-4C31-A31D-3165F3E70958}" srcOrd="0" destOrd="0" presId="urn:microsoft.com/office/officeart/2011/layout/CircleProcess"/>
    <dgm:cxn modelId="{DCDD3D7D-2D74-40B4-A956-D7B6FB90ACF1}" type="presOf" srcId="{E5E86C81-C7F6-45E2-A72F-E910439A0B1E}" destId="{1321C018-D910-43F0-9867-039D629D77A9}" srcOrd="0" destOrd="0" presId="urn:microsoft.com/office/officeart/2011/layout/CircleProcess"/>
    <dgm:cxn modelId="{7EBAFEA0-9FD3-47F9-8F03-377959A8FEE3}" type="presOf" srcId="{83E06951-CF0D-4808-BB28-30B91D6EA64C}" destId="{FC5EE1D9-ADC4-4988-B6E3-1A041BBAFC55}" srcOrd="1" destOrd="0" presId="urn:microsoft.com/office/officeart/2011/layout/CircleProcess"/>
    <dgm:cxn modelId="{C6BABF60-14C4-4E8E-9914-84EED05847FA}" type="presOf" srcId="{E5E86C81-C7F6-45E2-A72F-E910439A0B1E}" destId="{712ADDC0-E649-49AC-9A2B-CA5198E9088E}" srcOrd="1" destOrd="0" presId="urn:microsoft.com/office/officeart/2011/layout/CircleProcess"/>
    <dgm:cxn modelId="{1279AEAF-108D-45B7-94F9-E515AC44D346}" srcId="{DA59C760-2A21-4198-9B0D-1F96174105D9}" destId="{83E06951-CF0D-4808-BB28-30B91D6EA64C}" srcOrd="2" destOrd="0" parTransId="{4BEF9F7C-10E9-4E79-AB38-DF166331D8DA}" sibTransId="{8EFF5A6B-BBB0-4EC6-B0E2-22EB48802071}"/>
    <dgm:cxn modelId="{D8D2E43B-FD44-40BD-A454-6C01AF7C7F15}" type="presParOf" srcId="{B6741CE4-7925-4C31-A31D-3165F3E70958}" destId="{6CB70DF0-8C5D-4C06-B529-40025CB6163A}" srcOrd="0" destOrd="0" presId="urn:microsoft.com/office/officeart/2011/layout/CircleProcess"/>
    <dgm:cxn modelId="{36BFA68F-FCFC-4463-A343-759CFBE8DEB3}" type="presParOf" srcId="{6CB70DF0-8C5D-4C06-B529-40025CB6163A}" destId="{DDFD3982-768A-472D-A0EB-12E63100D38F}" srcOrd="0" destOrd="0" presId="urn:microsoft.com/office/officeart/2011/layout/CircleProcess"/>
    <dgm:cxn modelId="{13AE9CDF-75D7-4D6F-A668-87543CEBA0F0}" type="presParOf" srcId="{B6741CE4-7925-4C31-A31D-3165F3E70958}" destId="{EFC98324-362B-4E93-A66F-56FCB4279C29}" srcOrd="1" destOrd="0" presId="urn:microsoft.com/office/officeart/2011/layout/CircleProcess"/>
    <dgm:cxn modelId="{374DA3AB-B54F-44E2-8943-ACEC2AB6CFC3}" type="presParOf" srcId="{EFC98324-362B-4E93-A66F-56FCB4279C29}" destId="{F432B3A9-704E-4732-955F-8F728F8D5321}" srcOrd="0" destOrd="0" presId="urn:microsoft.com/office/officeart/2011/layout/CircleProcess"/>
    <dgm:cxn modelId="{CBAF6D2A-50BF-4E6E-B29F-33BE744F3D11}" type="presParOf" srcId="{B6741CE4-7925-4C31-A31D-3165F3E70958}" destId="{FC5EE1D9-ADC4-4988-B6E3-1A041BBAFC55}" srcOrd="2" destOrd="0" presId="urn:microsoft.com/office/officeart/2011/layout/CircleProcess"/>
    <dgm:cxn modelId="{65AFE38D-8D85-47C3-A81F-E2D822B9BFB7}" type="presParOf" srcId="{B6741CE4-7925-4C31-A31D-3165F3E70958}" destId="{E1A19E55-F3FC-49B2-AC7C-0C545B9221D0}" srcOrd="3" destOrd="0" presId="urn:microsoft.com/office/officeart/2011/layout/CircleProcess"/>
    <dgm:cxn modelId="{B7D70807-52A4-4D51-AA77-2100093AAA3E}" type="presParOf" srcId="{E1A19E55-F3FC-49B2-AC7C-0C545B9221D0}" destId="{39F6D92B-1402-4700-901E-01C7558A0E92}" srcOrd="0" destOrd="0" presId="urn:microsoft.com/office/officeart/2011/layout/CircleProcess"/>
    <dgm:cxn modelId="{C2FBB58D-C1F4-4463-9AE6-771A8DE04E6A}" type="presParOf" srcId="{B6741CE4-7925-4C31-A31D-3165F3E70958}" destId="{BA796C22-C46F-49E3-9F18-25C6A1437603}" srcOrd="4" destOrd="0" presId="urn:microsoft.com/office/officeart/2011/layout/CircleProcess"/>
    <dgm:cxn modelId="{565BA1E7-9551-425A-9871-C19AA0C7FBF7}" type="presParOf" srcId="{BA796C22-C46F-49E3-9F18-25C6A1437603}" destId="{1321C018-D910-43F0-9867-039D629D77A9}" srcOrd="0" destOrd="0" presId="urn:microsoft.com/office/officeart/2011/layout/CircleProcess"/>
    <dgm:cxn modelId="{A195360C-3BF5-45FD-8FE8-E54274F2E404}" type="presParOf" srcId="{B6741CE4-7925-4C31-A31D-3165F3E70958}" destId="{712ADDC0-E649-49AC-9A2B-CA5198E9088E}" srcOrd="5" destOrd="0" presId="urn:microsoft.com/office/officeart/2011/layout/CircleProcess"/>
    <dgm:cxn modelId="{AAF8AF3A-D78F-4BC0-B3A6-A9D25E98B9A4}" type="presParOf" srcId="{B6741CE4-7925-4C31-A31D-3165F3E70958}" destId="{9D0684C3-F317-4EF5-B0A9-61879BC82447}" srcOrd="6" destOrd="0" presId="urn:microsoft.com/office/officeart/2011/layout/CircleProcess"/>
    <dgm:cxn modelId="{DC9C29C4-CDEB-4B83-89C6-0DD6822D8625}" type="presParOf" srcId="{9D0684C3-F317-4EF5-B0A9-61879BC82447}" destId="{CBC1788D-28C4-4066-8CAA-B631077780FC}" srcOrd="0" destOrd="0" presId="urn:microsoft.com/office/officeart/2011/layout/CircleProcess"/>
    <dgm:cxn modelId="{B4701429-FAD8-4952-BD19-C69A5D3EAAE6}" type="presParOf" srcId="{B6741CE4-7925-4C31-A31D-3165F3E70958}" destId="{4AD522C1-7467-4720-B116-280926B1013A}" srcOrd="7" destOrd="0" presId="urn:microsoft.com/office/officeart/2011/layout/CircleProcess"/>
    <dgm:cxn modelId="{ACA7D31C-6A90-4A97-913B-BFA0477D2ED2}" type="presParOf" srcId="{4AD522C1-7467-4720-B116-280926B1013A}" destId="{F7583CA6-0F91-4C46-825E-C791FF0146B6}" srcOrd="0" destOrd="0" presId="urn:microsoft.com/office/officeart/2011/layout/CircleProcess"/>
    <dgm:cxn modelId="{2E45E1F1-10A6-4D2A-9C2C-7AC106E68778}" type="presParOf" srcId="{B6741CE4-7925-4C31-A31D-3165F3E70958}" destId="{A3F3545E-A155-415E-A577-2A5C9D4B712A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091C6B-BB2D-413D-B1B1-CF4CE844F5AC}" type="doc">
      <dgm:prSet loTypeId="urn:microsoft.com/office/officeart/2005/8/layout/venn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49B99ADD-A6DF-476A-B8C1-AEC706433B4C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bg1"/>
              </a:solidFill>
              <a:latin typeface="Arial (Body)"/>
            </a:rPr>
            <a:t>HERA 2017 and Regulatory Framework</a:t>
          </a:r>
          <a:endParaRPr lang="en-GB" sz="1200" dirty="0">
            <a:solidFill>
              <a:schemeClr val="bg1"/>
            </a:solidFill>
            <a:latin typeface="Arial (Body)"/>
          </a:endParaRPr>
        </a:p>
      </dgm:t>
    </dgm:pt>
    <dgm:pt modelId="{0219736A-BE48-47E9-8793-7A9C308EE4B8}" type="parTrans" cxnId="{954F9280-275A-416A-8632-17E38CACA5C6}">
      <dgm:prSet/>
      <dgm:spPr/>
      <dgm:t>
        <a:bodyPr/>
        <a:lstStyle/>
        <a:p>
          <a:endParaRPr lang="en-GB" sz="1400">
            <a:solidFill>
              <a:schemeClr val="bg1"/>
            </a:solidFill>
            <a:latin typeface="Arial (Body)"/>
          </a:endParaRPr>
        </a:p>
      </dgm:t>
    </dgm:pt>
    <dgm:pt modelId="{5A378968-A65B-44BC-9E89-B189294D22AD}" type="sibTrans" cxnId="{954F9280-275A-416A-8632-17E38CACA5C6}">
      <dgm:prSet/>
      <dgm:spPr/>
      <dgm:t>
        <a:bodyPr/>
        <a:lstStyle/>
        <a:p>
          <a:endParaRPr lang="en-GB" sz="1400">
            <a:solidFill>
              <a:schemeClr val="bg1"/>
            </a:solidFill>
            <a:latin typeface="Arial (Body)"/>
          </a:endParaRPr>
        </a:p>
      </dgm:t>
    </dgm:pt>
    <dgm:pt modelId="{A56CE78B-71BE-4CA7-A11B-2AAF2F9F3E29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bg1"/>
              </a:solidFill>
              <a:latin typeface="Arial (Body)"/>
            </a:rPr>
            <a:t>OfS Strategy and Business Plan</a:t>
          </a:r>
          <a:endParaRPr lang="en-GB" sz="1400" dirty="0">
            <a:solidFill>
              <a:schemeClr val="bg1"/>
            </a:solidFill>
            <a:latin typeface="Arial (Body)"/>
          </a:endParaRPr>
        </a:p>
      </dgm:t>
    </dgm:pt>
    <dgm:pt modelId="{1C613A94-3F88-45D6-A577-B2F725F65DAD}" type="parTrans" cxnId="{334E6A4E-A922-492A-9CDB-CBD8BB9A846B}">
      <dgm:prSet/>
      <dgm:spPr/>
      <dgm:t>
        <a:bodyPr/>
        <a:lstStyle/>
        <a:p>
          <a:endParaRPr lang="en-GB" sz="1400">
            <a:solidFill>
              <a:schemeClr val="bg1"/>
            </a:solidFill>
            <a:latin typeface="Arial (Body)"/>
          </a:endParaRPr>
        </a:p>
      </dgm:t>
    </dgm:pt>
    <dgm:pt modelId="{14919453-C89C-4590-A02C-C3028C922083}" type="sibTrans" cxnId="{334E6A4E-A922-492A-9CDB-CBD8BB9A846B}">
      <dgm:prSet/>
      <dgm:spPr/>
      <dgm:t>
        <a:bodyPr/>
        <a:lstStyle/>
        <a:p>
          <a:endParaRPr lang="en-GB" sz="1400">
            <a:solidFill>
              <a:schemeClr val="bg1"/>
            </a:solidFill>
            <a:latin typeface="Arial (Body)"/>
          </a:endParaRPr>
        </a:p>
      </dgm:t>
    </dgm:pt>
    <dgm:pt modelId="{29656D48-0BCD-4E5E-AA87-1AB025146847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bg1"/>
              </a:solidFill>
              <a:latin typeface="Arial (Body)"/>
            </a:rPr>
            <a:t>Access and participation regulation and funding </a:t>
          </a:r>
          <a:endParaRPr lang="en-GB" sz="1400" dirty="0">
            <a:solidFill>
              <a:schemeClr val="bg1"/>
            </a:solidFill>
            <a:latin typeface="Arial (Body)"/>
          </a:endParaRPr>
        </a:p>
      </dgm:t>
    </dgm:pt>
    <dgm:pt modelId="{C2213C2C-6493-492B-8565-FF8A07F83D73}" type="parTrans" cxnId="{CD462DF8-77EC-4352-96C1-E130633AE301}">
      <dgm:prSet/>
      <dgm:spPr/>
      <dgm:t>
        <a:bodyPr/>
        <a:lstStyle/>
        <a:p>
          <a:endParaRPr lang="en-GB" sz="1400">
            <a:solidFill>
              <a:schemeClr val="bg1"/>
            </a:solidFill>
            <a:latin typeface="Arial (Body)"/>
          </a:endParaRPr>
        </a:p>
      </dgm:t>
    </dgm:pt>
    <dgm:pt modelId="{6E2FFF2F-ED34-4D14-AA31-FBC132BC401C}" type="sibTrans" cxnId="{CD462DF8-77EC-4352-96C1-E130633AE301}">
      <dgm:prSet/>
      <dgm:spPr/>
      <dgm:t>
        <a:bodyPr/>
        <a:lstStyle/>
        <a:p>
          <a:endParaRPr lang="en-GB" sz="1400">
            <a:solidFill>
              <a:schemeClr val="bg1"/>
            </a:solidFill>
            <a:latin typeface="Arial (Body)"/>
          </a:endParaRPr>
        </a:p>
      </dgm:t>
    </dgm:pt>
    <dgm:pt modelId="{073E4BA4-EFE9-4767-9C5B-1CB7B28B3B3F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bg1"/>
              </a:solidFill>
              <a:latin typeface="Arial (Body)"/>
            </a:rPr>
            <a:t>Evidence and impact strategy </a:t>
          </a:r>
          <a:endParaRPr lang="en-GB" sz="1400" dirty="0">
            <a:solidFill>
              <a:schemeClr val="bg1"/>
            </a:solidFill>
            <a:latin typeface="Arial (Body)"/>
          </a:endParaRPr>
        </a:p>
      </dgm:t>
    </dgm:pt>
    <dgm:pt modelId="{823AC061-C0AE-4ECD-A6D2-0DF7E5D9CEB5}" type="parTrans" cxnId="{A490F8AE-5CDD-4CF5-8736-44965C9BA35C}">
      <dgm:prSet/>
      <dgm:spPr/>
      <dgm:t>
        <a:bodyPr/>
        <a:lstStyle/>
        <a:p>
          <a:endParaRPr lang="en-GB" sz="1400">
            <a:solidFill>
              <a:schemeClr val="bg1"/>
            </a:solidFill>
            <a:latin typeface="Arial (Body)"/>
          </a:endParaRPr>
        </a:p>
      </dgm:t>
    </dgm:pt>
    <dgm:pt modelId="{FB674CAA-EEC3-403A-A1F5-01231070794B}" type="sibTrans" cxnId="{A490F8AE-5CDD-4CF5-8736-44965C9BA35C}">
      <dgm:prSet/>
      <dgm:spPr/>
      <dgm:t>
        <a:bodyPr/>
        <a:lstStyle/>
        <a:p>
          <a:endParaRPr lang="en-GB" sz="1400">
            <a:solidFill>
              <a:schemeClr val="bg1"/>
            </a:solidFill>
            <a:latin typeface="Arial (Body)"/>
          </a:endParaRPr>
        </a:p>
      </dgm:t>
    </dgm:pt>
    <dgm:pt modelId="{D92919AF-B2D0-4B79-AFFD-5B9FB9404468}" type="pres">
      <dgm:prSet presAssocID="{44091C6B-BB2D-413D-B1B1-CF4CE844F5AC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5A78378-F566-4E01-B5F2-371E1A9C2F25}" type="pres">
      <dgm:prSet presAssocID="{44091C6B-BB2D-413D-B1B1-CF4CE844F5AC}" presName="comp1" presStyleCnt="0"/>
      <dgm:spPr/>
    </dgm:pt>
    <dgm:pt modelId="{2B89A357-BAB6-49E3-9914-38E3ADBA35DB}" type="pres">
      <dgm:prSet presAssocID="{44091C6B-BB2D-413D-B1B1-CF4CE844F5AC}" presName="circle1" presStyleLbl="node1" presStyleIdx="0" presStyleCnt="4"/>
      <dgm:spPr/>
      <dgm:t>
        <a:bodyPr/>
        <a:lstStyle/>
        <a:p>
          <a:endParaRPr lang="en-GB"/>
        </a:p>
      </dgm:t>
    </dgm:pt>
    <dgm:pt modelId="{4F03BF68-01D3-4FD7-9FB1-BDB2B9CB889C}" type="pres">
      <dgm:prSet presAssocID="{44091C6B-BB2D-413D-B1B1-CF4CE844F5AC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69AB3F-9723-44F9-891F-CF033A046146}" type="pres">
      <dgm:prSet presAssocID="{44091C6B-BB2D-413D-B1B1-CF4CE844F5AC}" presName="comp2" presStyleCnt="0"/>
      <dgm:spPr/>
    </dgm:pt>
    <dgm:pt modelId="{1476F0FF-8642-4370-89FD-7EBA0D942693}" type="pres">
      <dgm:prSet presAssocID="{44091C6B-BB2D-413D-B1B1-CF4CE844F5AC}" presName="circle2" presStyleLbl="node1" presStyleIdx="1" presStyleCnt="4"/>
      <dgm:spPr/>
      <dgm:t>
        <a:bodyPr/>
        <a:lstStyle/>
        <a:p>
          <a:endParaRPr lang="en-GB"/>
        </a:p>
      </dgm:t>
    </dgm:pt>
    <dgm:pt modelId="{1A705F3A-50EE-43D6-808C-C0954135A8D4}" type="pres">
      <dgm:prSet presAssocID="{44091C6B-BB2D-413D-B1B1-CF4CE844F5AC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92C922-55FB-4525-9557-98E0E96A58E2}" type="pres">
      <dgm:prSet presAssocID="{44091C6B-BB2D-413D-B1B1-CF4CE844F5AC}" presName="comp3" presStyleCnt="0"/>
      <dgm:spPr/>
    </dgm:pt>
    <dgm:pt modelId="{BF8352BA-B705-4B67-B1F0-36405BA1AD41}" type="pres">
      <dgm:prSet presAssocID="{44091C6B-BB2D-413D-B1B1-CF4CE844F5AC}" presName="circle3" presStyleLbl="node1" presStyleIdx="2" presStyleCnt="4"/>
      <dgm:spPr/>
      <dgm:t>
        <a:bodyPr/>
        <a:lstStyle/>
        <a:p>
          <a:endParaRPr lang="en-GB"/>
        </a:p>
      </dgm:t>
    </dgm:pt>
    <dgm:pt modelId="{92EDD17C-ECD9-4FCD-8123-8B488244D09A}" type="pres">
      <dgm:prSet presAssocID="{44091C6B-BB2D-413D-B1B1-CF4CE844F5AC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2E753B-F104-4585-8A64-B9F8D9C8952F}" type="pres">
      <dgm:prSet presAssocID="{44091C6B-BB2D-413D-B1B1-CF4CE844F5AC}" presName="comp4" presStyleCnt="0"/>
      <dgm:spPr/>
    </dgm:pt>
    <dgm:pt modelId="{1F78F97B-2B11-4C52-B212-304D2C89772F}" type="pres">
      <dgm:prSet presAssocID="{44091C6B-BB2D-413D-B1B1-CF4CE844F5AC}" presName="circle4" presStyleLbl="node1" presStyleIdx="3" presStyleCnt="4"/>
      <dgm:spPr/>
      <dgm:t>
        <a:bodyPr/>
        <a:lstStyle/>
        <a:p>
          <a:endParaRPr lang="en-GB"/>
        </a:p>
      </dgm:t>
    </dgm:pt>
    <dgm:pt modelId="{66ABA89E-57A5-4A40-B8C1-B10E724F97FF}" type="pres">
      <dgm:prSet presAssocID="{44091C6B-BB2D-413D-B1B1-CF4CE844F5AC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D462DF8-77EC-4352-96C1-E130633AE301}" srcId="{44091C6B-BB2D-413D-B1B1-CF4CE844F5AC}" destId="{29656D48-0BCD-4E5E-AA87-1AB025146847}" srcOrd="2" destOrd="0" parTransId="{C2213C2C-6493-492B-8565-FF8A07F83D73}" sibTransId="{6E2FFF2F-ED34-4D14-AA31-FBC132BC401C}"/>
    <dgm:cxn modelId="{FDB8FAA2-8525-46D1-A478-7E2F3363C1DC}" type="presOf" srcId="{29656D48-0BCD-4E5E-AA87-1AB025146847}" destId="{BF8352BA-B705-4B67-B1F0-36405BA1AD41}" srcOrd="0" destOrd="0" presId="urn:microsoft.com/office/officeart/2005/8/layout/venn2"/>
    <dgm:cxn modelId="{4A0E3C3E-3DB5-4593-9778-0803D2AF1C37}" type="presOf" srcId="{073E4BA4-EFE9-4767-9C5B-1CB7B28B3B3F}" destId="{1F78F97B-2B11-4C52-B212-304D2C89772F}" srcOrd="0" destOrd="0" presId="urn:microsoft.com/office/officeart/2005/8/layout/venn2"/>
    <dgm:cxn modelId="{8B081310-0C1E-4D64-AE11-2CF18220F031}" type="presOf" srcId="{073E4BA4-EFE9-4767-9C5B-1CB7B28B3B3F}" destId="{66ABA89E-57A5-4A40-B8C1-B10E724F97FF}" srcOrd="1" destOrd="0" presId="urn:microsoft.com/office/officeart/2005/8/layout/venn2"/>
    <dgm:cxn modelId="{A490F8AE-5CDD-4CF5-8736-44965C9BA35C}" srcId="{44091C6B-BB2D-413D-B1B1-CF4CE844F5AC}" destId="{073E4BA4-EFE9-4767-9C5B-1CB7B28B3B3F}" srcOrd="3" destOrd="0" parTransId="{823AC061-C0AE-4ECD-A6D2-0DF7E5D9CEB5}" sibTransId="{FB674CAA-EEC3-403A-A1F5-01231070794B}"/>
    <dgm:cxn modelId="{0DADEED2-BEF0-48DD-AB94-54690ADABBEB}" type="presOf" srcId="{29656D48-0BCD-4E5E-AA87-1AB025146847}" destId="{92EDD17C-ECD9-4FCD-8123-8B488244D09A}" srcOrd="1" destOrd="0" presId="urn:microsoft.com/office/officeart/2005/8/layout/venn2"/>
    <dgm:cxn modelId="{6DA2801D-E795-4084-AC30-B06FF0608235}" type="presOf" srcId="{A56CE78B-71BE-4CA7-A11B-2AAF2F9F3E29}" destId="{1A705F3A-50EE-43D6-808C-C0954135A8D4}" srcOrd="1" destOrd="0" presId="urn:microsoft.com/office/officeart/2005/8/layout/venn2"/>
    <dgm:cxn modelId="{334E6A4E-A922-492A-9CDB-CBD8BB9A846B}" srcId="{44091C6B-BB2D-413D-B1B1-CF4CE844F5AC}" destId="{A56CE78B-71BE-4CA7-A11B-2AAF2F9F3E29}" srcOrd="1" destOrd="0" parTransId="{1C613A94-3F88-45D6-A577-B2F725F65DAD}" sibTransId="{14919453-C89C-4590-A02C-C3028C922083}"/>
    <dgm:cxn modelId="{954F9280-275A-416A-8632-17E38CACA5C6}" srcId="{44091C6B-BB2D-413D-B1B1-CF4CE844F5AC}" destId="{49B99ADD-A6DF-476A-B8C1-AEC706433B4C}" srcOrd="0" destOrd="0" parTransId="{0219736A-BE48-47E9-8793-7A9C308EE4B8}" sibTransId="{5A378968-A65B-44BC-9E89-B189294D22AD}"/>
    <dgm:cxn modelId="{B790E0A7-EBE9-4C98-9951-13BA973F6A10}" type="presOf" srcId="{A56CE78B-71BE-4CA7-A11B-2AAF2F9F3E29}" destId="{1476F0FF-8642-4370-89FD-7EBA0D942693}" srcOrd="0" destOrd="0" presId="urn:microsoft.com/office/officeart/2005/8/layout/venn2"/>
    <dgm:cxn modelId="{64E495DD-D879-4B23-AD70-8F1AA6267C2E}" type="presOf" srcId="{49B99ADD-A6DF-476A-B8C1-AEC706433B4C}" destId="{4F03BF68-01D3-4FD7-9FB1-BDB2B9CB889C}" srcOrd="1" destOrd="0" presId="urn:microsoft.com/office/officeart/2005/8/layout/venn2"/>
    <dgm:cxn modelId="{E390DDFF-4743-42F8-AA15-DC5A38FD025C}" type="presOf" srcId="{49B99ADD-A6DF-476A-B8C1-AEC706433B4C}" destId="{2B89A357-BAB6-49E3-9914-38E3ADBA35DB}" srcOrd="0" destOrd="0" presId="urn:microsoft.com/office/officeart/2005/8/layout/venn2"/>
    <dgm:cxn modelId="{A8E8923B-580A-4A2C-99D9-A560945F1883}" type="presOf" srcId="{44091C6B-BB2D-413D-B1B1-CF4CE844F5AC}" destId="{D92919AF-B2D0-4B79-AFFD-5B9FB9404468}" srcOrd="0" destOrd="0" presId="urn:microsoft.com/office/officeart/2005/8/layout/venn2"/>
    <dgm:cxn modelId="{F796265A-08D8-4048-89D1-6A6AE93396DC}" type="presParOf" srcId="{D92919AF-B2D0-4B79-AFFD-5B9FB9404468}" destId="{F5A78378-F566-4E01-B5F2-371E1A9C2F25}" srcOrd="0" destOrd="0" presId="urn:microsoft.com/office/officeart/2005/8/layout/venn2"/>
    <dgm:cxn modelId="{F792D190-4E87-46AE-BD98-C8C41F55A42F}" type="presParOf" srcId="{F5A78378-F566-4E01-B5F2-371E1A9C2F25}" destId="{2B89A357-BAB6-49E3-9914-38E3ADBA35DB}" srcOrd="0" destOrd="0" presId="urn:microsoft.com/office/officeart/2005/8/layout/venn2"/>
    <dgm:cxn modelId="{33CF708A-B8BB-48AB-8FE8-26EA093CBC67}" type="presParOf" srcId="{F5A78378-F566-4E01-B5F2-371E1A9C2F25}" destId="{4F03BF68-01D3-4FD7-9FB1-BDB2B9CB889C}" srcOrd="1" destOrd="0" presId="urn:microsoft.com/office/officeart/2005/8/layout/venn2"/>
    <dgm:cxn modelId="{21432E76-BA5A-4337-83ED-905A5F0BA800}" type="presParOf" srcId="{D92919AF-B2D0-4B79-AFFD-5B9FB9404468}" destId="{D469AB3F-9723-44F9-891F-CF033A046146}" srcOrd="1" destOrd="0" presId="urn:microsoft.com/office/officeart/2005/8/layout/venn2"/>
    <dgm:cxn modelId="{14F14391-FC1A-4D0F-9452-3DD355DAEB9D}" type="presParOf" srcId="{D469AB3F-9723-44F9-891F-CF033A046146}" destId="{1476F0FF-8642-4370-89FD-7EBA0D942693}" srcOrd="0" destOrd="0" presId="urn:microsoft.com/office/officeart/2005/8/layout/venn2"/>
    <dgm:cxn modelId="{F2DB1EA7-82CB-4C86-B45E-7621F11044D7}" type="presParOf" srcId="{D469AB3F-9723-44F9-891F-CF033A046146}" destId="{1A705F3A-50EE-43D6-808C-C0954135A8D4}" srcOrd="1" destOrd="0" presId="urn:microsoft.com/office/officeart/2005/8/layout/venn2"/>
    <dgm:cxn modelId="{223BA21F-0774-4A6D-8CEA-46447117D425}" type="presParOf" srcId="{D92919AF-B2D0-4B79-AFFD-5B9FB9404468}" destId="{7E92C922-55FB-4525-9557-98E0E96A58E2}" srcOrd="2" destOrd="0" presId="urn:microsoft.com/office/officeart/2005/8/layout/venn2"/>
    <dgm:cxn modelId="{5D1525D0-6223-4780-A9E3-2EC0112AEE88}" type="presParOf" srcId="{7E92C922-55FB-4525-9557-98E0E96A58E2}" destId="{BF8352BA-B705-4B67-B1F0-36405BA1AD41}" srcOrd="0" destOrd="0" presId="urn:microsoft.com/office/officeart/2005/8/layout/venn2"/>
    <dgm:cxn modelId="{E8BB1952-5EAD-4CBA-A351-DFEBAFD51005}" type="presParOf" srcId="{7E92C922-55FB-4525-9557-98E0E96A58E2}" destId="{92EDD17C-ECD9-4FCD-8123-8B488244D09A}" srcOrd="1" destOrd="0" presId="urn:microsoft.com/office/officeart/2005/8/layout/venn2"/>
    <dgm:cxn modelId="{AAE786A1-8A70-4BB6-A2FC-53733FFD99F5}" type="presParOf" srcId="{D92919AF-B2D0-4B79-AFFD-5B9FB9404468}" destId="{C62E753B-F104-4585-8A64-B9F8D9C8952F}" srcOrd="3" destOrd="0" presId="urn:microsoft.com/office/officeart/2005/8/layout/venn2"/>
    <dgm:cxn modelId="{C082C7C1-8BD8-4577-90B7-FF765CD527A4}" type="presParOf" srcId="{C62E753B-F104-4585-8A64-B9F8D9C8952F}" destId="{1F78F97B-2B11-4C52-B212-304D2C89772F}" srcOrd="0" destOrd="0" presId="urn:microsoft.com/office/officeart/2005/8/layout/venn2"/>
    <dgm:cxn modelId="{5CE240E6-5586-4BF1-99C9-C89A23C86CBC}" type="presParOf" srcId="{C62E753B-F104-4585-8A64-B9F8D9C8952F}" destId="{66ABA89E-57A5-4A40-B8C1-B10E724F97F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673561-7358-4CC7-9A09-07E9869F6E64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AFAB35C-3D50-43B8-BFFD-BCA19FA063BE}">
      <dgm:prSet phldrT="[Text]"/>
      <dgm:spPr/>
      <dgm:t>
        <a:bodyPr/>
        <a:lstStyle/>
        <a:p>
          <a:r>
            <a:rPr lang="en-GB" dirty="0" smtClean="0">
              <a:solidFill>
                <a:schemeClr val="tx2"/>
              </a:solidFill>
            </a:rPr>
            <a:t>Commit to evidence-informed strategy, improvement and collaboration</a:t>
          </a:r>
          <a:endParaRPr lang="en-GB" dirty="0">
            <a:solidFill>
              <a:schemeClr val="tx2"/>
            </a:solidFill>
          </a:endParaRPr>
        </a:p>
      </dgm:t>
    </dgm:pt>
    <dgm:pt modelId="{FD38426E-7803-4253-B82D-D63DD5E31611}" type="parTrans" cxnId="{65AF4114-7AC9-4DBF-B8E9-2BC3D8ADA1C8}">
      <dgm:prSet/>
      <dgm:spPr/>
      <dgm:t>
        <a:bodyPr/>
        <a:lstStyle/>
        <a:p>
          <a:endParaRPr lang="en-GB">
            <a:solidFill>
              <a:schemeClr val="tx2"/>
            </a:solidFill>
          </a:endParaRPr>
        </a:p>
      </dgm:t>
    </dgm:pt>
    <dgm:pt modelId="{04842552-F255-4B45-B811-C7CBD301E8CA}" type="sibTrans" cxnId="{65AF4114-7AC9-4DBF-B8E9-2BC3D8ADA1C8}">
      <dgm:prSet/>
      <dgm:spPr/>
      <dgm:t>
        <a:bodyPr/>
        <a:lstStyle/>
        <a:p>
          <a:endParaRPr lang="en-GB">
            <a:solidFill>
              <a:schemeClr val="tx2"/>
            </a:solidFill>
          </a:endParaRPr>
        </a:p>
      </dgm:t>
    </dgm:pt>
    <dgm:pt modelId="{4917F47E-FD9D-4D1E-9C93-816650814576}">
      <dgm:prSet phldrT="[Text]"/>
      <dgm:spPr/>
      <dgm:t>
        <a:bodyPr/>
        <a:lstStyle/>
        <a:p>
          <a:r>
            <a:rPr lang="en-GB" dirty="0" smtClean="0">
              <a:solidFill>
                <a:schemeClr val="tx2"/>
              </a:solidFill>
            </a:rPr>
            <a:t>Use research and evidence to inform investments </a:t>
          </a:r>
          <a:endParaRPr lang="en-GB" dirty="0">
            <a:solidFill>
              <a:schemeClr val="tx2"/>
            </a:solidFill>
          </a:endParaRPr>
        </a:p>
      </dgm:t>
    </dgm:pt>
    <dgm:pt modelId="{91459BFD-58A4-4B61-A3FC-12C5BCECFEE0}" type="parTrans" cxnId="{EF88754B-9F22-420A-A241-3B66BC781870}">
      <dgm:prSet/>
      <dgm:spPr/>
      <dgm:t>
        <a:bodyPr/>
        <a:lstStyle/>
        <a:p>
          <a:endParaRPr lang="en-GB">
            <a:solidFill>
              <a:schemeClr val="tx2"/>
            </a:solidFill>
          </a:endParaRPr>
        </a:p>
      </dgm:t>
    </dgm:pt>
    <dgm:pt modelId="{57CA705C-F7E1-4F2F-AC70-D6883B0FDD9C}" type="sibTrans" cxnId="{EF88754B-9F22-420A-A241-3B66BC781870}">
      <dgm:prSet/>
      <dgm:spPr/>
      <dgm:t>
        <a:bodyPr/>
        <a:lstStyle/>
        <a:p>
          <a:endParaRPr lang="en-GB">
            <a:solidFill>
              <a:schemeClr val="tx2"/>
            </a:solidFill>
          </a:endParaRPr>
        </a:p>
      </dgm:t>
    </dgm:pt>
    <dgm:pt modelId="{4C55C080-7341-45F9-AE55-F212584833D1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000" dirty="0" smtClean="0">
              <a:solidFill>
                <a:schemeClr val="bg2"/>
              </a:solidFill>
            </a:rPr>
            <a:t>Use evaluation and evidence to understand impact and improve outcomes </a:t>
          </a:r>
        </a:p>
        <a:p>
          <a:pPr lvl="0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000" dirty="0">
            <a:solidFill>
              <a:schemeClr val="bg2"/>
            </a:solidFill>
          </a:endParaRPr>
        </a:p>
      </dgm:t>
    </dgm:pt>
    <dgm:pt modelId="{253E3B8C-172A-4615-9590-733FD14596BE}" type="parTrans" cxnId="{8A5D4D4A-B422-42D0-AA13-7859147EEBB6}">
      <dgm:prSet/>
      <dgm:spPr/>
      <dgm:t>
        <a:bodyPr/>
        <a:lstStyle/>
        <a:p>
          <a:endParaRPr lang="en-GB">
            <a:solidFill>
              <a:schemeClr val="tx2"/>
            </a:solidFill>
          </a:endParaRPr>
        </a:p>
      </dgm:t>
    </dgm:pt>
    <dgm:pt modelId="{896C7FF7-BB55-4464-8F41-4198D431FFA1}" type="sibTrans" cxnId="{8A5D4D4A-B422-42D0-AA13-7859147EEBB6}">
      <dgm:prSet/>
      <dgm:spPr/>
      <dgm:t>
        <a:bodyPr/>
        <a:lstStyle/>
        <a:p>
          <a:endParaRPr lang="en-GB">
            <a:solidFill>
              <a:schemeClr val="tx2"/>
            </a:solidFill>
          </a:endParaRPr>
        </a:p>
      </dgm:t>
    </dgm:pt>
    <dgm:pt modelId="{E00F96D9-4EF9-4B53-8CEF-EE80E9944061}" type="pres">
      <dgm:prSet presAssocID="{80673561-7358-4CC7-9A09-07E9869F6E6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6BE0581-7F3D-40EF-B187-00920D22A195}" type="pres">
      <dgm:prSet presAssocID="{BAFAB35C-3D50-43B8-BFFD-BCA19FA063BE}" presName="vertOne" presStyleCnt="0"/>
      <dgm:spPr/>
    </dgm:pt>
    <dgm:pt modelId="{34F44C39-5974-491B-A74D-183B5686F8D2}" type="pres">
      <dgm:prSet presAssocID="{BAFAB35C-3D50-43B8-BFFD-BCA19FA063BE}" presName="txOne" presStyleLbl="node0" presStyleIdx="0" presStyleCnt="1" custLinFactY="-10579" custLinFactNeighborX="-1146" custLinFactNeighborY="-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8AEBD8F-2B23-4E50-9BC7-C8C90DBEFD68}" type="pres">
      <dgm:prSet presAssocID="{BAFAB35C-3D50-43B8-BFFD-BCA19FA063BE}" presName="parTransOne" presStyleCnt="0"/>
      <dgm:spPr/>
    </dgm:pt>
    <dgm:pt modelId="{DB17677B-BA15-42DF-BBC1-21CDE200FB9D}" type="pres">
      <dgm:prSet presAssocID="{BAFAB35C-3D50-43B8-BFFD-BCA19FA063BE}" presName="horzOne" presStyleCnt="0"/>
      <dgm:spPr/>
    </dgm:pt>
    <dgm:pt modelId="{DB0B2737-3428-483E-B0B1-D3E88E6A501E}" type="pres">
      <dgm:prSet presAssocID="{4917F47E-FD9D-4D1E-9C93-816650814576}" presName="vertTwo" presStyleCnt="0"/>
      <dgm:spPr/>
    </dgm:pt>
    <dgm:pt modelId="{85CCEE93-AC91-49F3-9EAA-4C7220943BE5}" type="pres">
      <dgm:prSet presAssocID="{4917F47E-FD9D-4D1E-9C93-816650814576}" presName="txTwo" presStyleLbl="node2" presStyleIdx="0" presStyleCnt="1" custLinFactNeighborX="0" custLinFactNeighborY="-1061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FEC3046-6692-4661-9D3A-ECCDDE3B5B99}" type="pres">
      <dgm:prSet presAssocID="{4917F47E-FD9D-4D1E-9C93-816650814576}" presName="parTransTwo" presStyleCnt="0"/>
      <dgm:spPr/>
    </dgm:pt>
    <dgm:pt modelId="{7E5E4C55-16E6-4531-A037-CAD8D63E0B2E}" type="pres">
      <dgm:prSet presAssocID="{4917F47E-FD9D-4D1E-9C93-816650814576}" presName="horzTwo" presStyleCnt="0"/>
      <dgm:spPr/>
    </dgm:pt>
    <dgm:pt modelId="{1D11AEFE-38CC-4B5E-A091-2D1902B70608}" type="pres">
      <dgm:prSet presAssocID="{4C55C080-7341-45F9-AE55-F212584833D1}" presName="vertThree" presStyleCnt="0"/>
      <dgm:spPr/>
    </dgm:pt>
    <dgm:pt modelId="{64AAD0B8-4489-438A-BE51-3ABCBF6C8783}" type="pres">
      <dgm:prSet presAssocID="{4C55C080-7341-45F9-AE55-F212584833D1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C23360A-3B26-4442-9D1A-A4B2A0C00393}" type="pres">
      <dgm:prSet presAssocID="{4C55C080-7341-45F9-AE55-F212584833D1}" presName="horzThree" presStyleCnt="0"/>
      <dgm:spPr/>
    </dgm:pt>
  </dgm:ptLst>
  <dgm:cxnLst>
    <dgm:cxn modelId="{65AF4114-7AC9-4DBF-B8E9-2BC3D8ADA1C8}" srcId="{80673561-7358-4CC7-9A09-07E9869F6E64}" destId="{BAFAB35C-3D50-43B8-BFFD-BCA19FA063BE}" srcOrd="0" destOrd="0" parTransId="{FD38426E-7803-4253-B82D-D63DD5E31611}" sibTransId="{04842552-F255-4B45-B811-C7CBD301E8CA}"/>
    <dgm:cxn modelId="{BB27BD76-1018-47DB-B2A4-814F658C6FC9}" type="presOf" srcId="{80673561-7358-4CC7-9A09-07E9869F6E64}" destId="{E00F96D9-4EF9-4B53-8CEF-EE80E9944061}" srcOrd="0" destOrd="0" presId="urn:microsoft.com/office/officeart/2005/8/layout/hierarchy4"/>
    <dgm:cxn modelId="{658D1323-2E22-4B09-8B8B-01CF890317EE}" type="presOf" srcId="{BAFAB35C-3D50-43B8-BFFD-BCA19FA063BE}" destId="{34F44C39-5974-491B-A74D-183B5686F8D2}" srcOrd="0" destOrd="0" presId="urn:microsoft.com/office/officeart/2005/8/layout/hierarchy4"/>
    <dgm:cxn modelId="{BC22E946-91F3-44FD-8522-ED0A32093492}" type="presOf" srcId="{4917F47E-FD9D-4D1E-9C93-816650814576}" destId="{85CCEE93-AC91-49F3-9EAA-4C7220943BE5}" srcOrd="0" destOrd="0" presId="urn:microsoft.com/office/officeart/2005/8/layout/hierarchy4"/>
    <dgm:cxn modelId="{72C7ACE5-58BB-43A3-AA95-C25CB0A2A14C}" type="presOf" srcId="{4C55C080-7341-45F9-AE55-F212584833D1}" destId="{64AAD0B8-4489-438A-BE51-3ABCBF6C8783}" srcOrd="0" destOrd="0" presId="urn:microsoft.com/office/officeart/2005/8/layout/hierarchy4"/>
    <dgm:cxn modelId="{EF88754B-9F22-420A-A241-3B66BC781870}" srcId="{BAFAB35C-3D50-43B8-BFFD-BCA19FA063BE}" destId="{4917F47E-FD9D-4D1E-9C93-816650814576}" srcOrd="0" destOrd="0" parTransId="{91459BFD-58A4-4B61-A3FC-12C5BCECFEE0}" sibTransId="{57CA705C-F7E1-4F2F-AC70-D6883B0FDD9C}"/>
    <dgm:cxn modelId="{8A5D4D4A-B422-42D0-AA13-7859147EEBB6}" srcId="{4917F47E-FD9D-4D1E-9C93-816650814576}" destId="{4C55C080-7341-45F9-AE55-F212584833D1}" srcOrd="0" destOrd="0" parTransId="{253E3B8C-172A-4615-9590-733FD14596BE}" sibTransId="{896C7FF7-BB55-4464-8F41-4198D431FFA1}"/>
    <dgm:cxn modelId="{05A4F841-6EEB-4CB1-91B6-86EB7AADA601}" type="presParOf" srcId="{E00F96D9-4EF9-4B53-8CEF-EE80E9944061}" destId="{F6BE0581-7F3D-40EF-B187-00920D22A195}" srcOrd="0" destOrd="0" presId="urn:microsoft.com/office/officeart/2005/8/layout/hierarchy4"/>
    <dgm:cxn modelId="{06313064-A4A9-4B9A-B10C-33CA9A59F048}" type="presParOf" srcId="{F6BE0581-7F3D-40EF-B187-00920D22A195}" destId="{34F44C39-5974-491B-A74D-183B5686F8D2}" srcOrd="0" destOrd="0" presId="urn:microsoft.com/office/officeart/2005/8/layout/hierarchy4"/>
    <dgm:cxn modelId="{DFEF4349-6A1A-4A74-A6E1-A433BA11E867}" type="presParOf" srcId="{F6BE0581-7F3D-40EF-B187-00920D22A195}" destId="{B8AEBD8F-2B23-4E50-9BC7-C8C90DBEFD68}" srcOrd="1" destOrd="0" presId="urn:microsoft.com/office/officeart/2005/8/layout/hierarchy4"/>
    <dgm:cxn modelId="{CBCA9ECA-B488-4326-9085-DC3F6F4AE379}" type="presParOf" srcId="{F6BE0581-7F3D-40EF-B187-00920D22A195}" destId="{DB17677B-BA15-42DF-BBC1-21CDE200FB9D}" srcOrd="2" destOrd="0" presId="urn:microsoft.com/office/officeart/2005/8/layout/hierarchy4"/>
    <dgm:cxn modelId="{D94831C3-ABA3-4571-8CB0-9A94C0A141BF}" type="presParOf" srcId="{DB17677B-BA15-42DF-BBC1-21CDE200FB9D}" destId="{DB0B2737-3428-483E-B0B1-D3E88E6A501E}" srcOrd="0" destOrd="0" presId="urn:microsoft.com/office/officeart/2005/8/layout/hierarchy4"/>
    <dgm:cxn modelId="{1DA3698A-284A-4B3D-BF4A-AB876D6476C3}" type="presParOf" srcId="{DB0B2737-3428-483E-B0B1-D3E88E6A501E}" destId="{85CCEE93-AC91-49F3-9EAA-4C7220943BE5}" srcOrd="0" destOrd="0" presId="urn:microsoft.com/office/officeart/2005/8/layout/hierarchy4"/>
    <dgm:cxn modelId="{60AB1270-050E-4CDD-9415-6DD01DA3EE06}" type="presParOf" srcId="{DB0B2737-3428-483E-B0B1-D3E88E6A501E}" destId="{2FEC3046-6692-4661-9D3A-ECCDDE3B5B99}" srcOrd="1" destOrd="0" presId="urn:microsoft.com/office/officeart/2005/8/layout/hierarchy4"/>
    <dgm:cxn modelId="{F646935B-8C54-4B99-8B77-9D89BD5FD155}" type="presParOf" srcId="{DB0B2737-3428-483E-B0B1-D3E88E6A501E}" destId="{7E5E4C55-16E6-4531-A037-CAD8D63E0B2E}" srcOrd="2" destOrd="0" presId="urn:microsoft.com/office/officeart/2005/8/layout/hierarchy4"/>
    <dgm:cxn modelId="{DE42E3ED-6353-4BAE-9A12-D16C348BD180}" type="presParOf" srcId="{7E5E4C55-16E6-4531-A037-CAD8D63E0B2E}" destId="{1D11AEFE-38CC-4B5E-A091-2D1902B70608}" srcOrd="0" destOrd="0" presId="urn:microsoft.com/office/officeart/2005/8/layout/hierarchy4"/>
    <dgm:cxn modelId="{EA19499E-E11F-46E9-8E13-F7CA7CC7A4D8}" type="presParOf" srcId="{1D11AEFE-38CC-4B5E-A091-2D1902B70608}" destId="{64AAD0B8-4489-438A-BE51-3ABCBF6C8783}" srcOrd="0" destOrd="0" presId="urn:microsoft.com/office/officeart/2005/8/layout/hierarchy4"/>
    <dgm:cxn modelId="{C1696962-1FE0-4A3A-BA8E-5647D25F47D5}" type="presParOf" srcId="{1D11AEFE-38CC-4B5E-A091-2D1902B70608}" destId="{BC23360A-3B26-4442-9D1A-A4B2A0C0039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2A47BB-CDCA-4887-A726-432721175419}" type="doc">
      <dgm:prSet loTypeId="urn:microsoft.com/office/officeart/2005/8/layout/matrix1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AC7748A2-4C34-4D28-BC82-1A62699D0A2C}">
      <dgm:prSet phldrT="[Text]"/>
      <dgm:spPr>
        <a:xfrm>
          <a:off x="1451292" y="747712"/>
          <a:ext cx="1243965" cy="498475"/>
        </a:xfrm>
        <a:solidFill>
          <a:srgbClr val="002554"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Evidence and impact</a:t>
          </a: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+mn-ea"/>
            <a:cs typeface="+mn-cs"/>
          </a:endParaRPr>
        </a:p>
      </dgm:t>
    </dgm:pt>
    <dgm:pt modelId="{E6BA246B-7FE3-4CD3-AF13-B6AD3D7FB567}" type="parTrans" cxnId="{809AC0CF-F5FF-4928-A0FD-54682C8C6113}">
      <dgm:prSet/>
      <dgm:spPr/>
      <dgm:t>
        <a:bodyPr/>
        <a:lstStyle/>
        <a:p>
          <a:endParaRPr lang="en-GB"/>
        </a:p>
      </dgm:t>
    </dgm:pt>
    <dgm:pt modelId="{E442049E-14A3-45F2-9A48-BB4529C44EF6}" type="sibTrans" cxnId="{809AC0CF-F5FF-4928-A0FD-54682C8C6113}">
      <dgm:prSet/>
      <dgm:spPr/>
      <dgm:t>
        <a:bodyPr/>
        <a:lstStyle/>
        <a:p>
          <a:endParaRPr lang="en-GB"/>
        </a:p>
      </dgm:t>
    </dgm:pt>
    <dgm:pt modelId="{45538FDA-EA09-401A-A126-BA8BF0887417}">
      <dgm:prSet phldrT="[Text]"/>
      <dgm:spPr>
        <a:xfrm rot="16200000">
          <a:off x="538162" y="-538162"/>
          <a:ext cx="996950" cy="2073275"/>
        </a:xfrm>
        <a:solidFill>
          <a:srgbClr val="00255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 dirty="0" smtClean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Intelligent regulation</a:t>
          </a:r>
          <a:endParaRPr lang="en-GB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gm:t>
    </dgm:pt>
    <dgm:pt modelId="{BFB7422A-5B87-4CFB-91C3-30595733D198}" type="parTrans" cxnId="{26743E19-B55C-4954-A8F7-4B2C3991B91B}">
      <dgm:prSet/>
      <dgm:spPr/>
      <dgm:t>
        <a:bodyPr/>
        <a:lstStyle/>
        <a:p>
          <a:endParaRPr lang="en-GB"/>
        </a:p>
      </dgm:t>
    </dgm:pt>
    <dgm:pt modelId="{830723AC-8CB8-40A8-BB33-E311F024FD2E}" type="sibTrans" cxnId="{26743E19-B55C-4954-A8F7-4B2C3991B91B}">
      <dgm:prSet/>
      <dgm:spPr/>
      <dgm:t>
        <a:bodyPr/>
        <a:lstStyle/>
        <a:p>
          <a:endParaRPr lang="en-GB"/>
        </a:p>
      </dgm:t>
    </dgm:pt>
    <dgm:pt modelId="{11E8EAB9-78F6-4D4C-AC5D-A50396ABC613}">
      <dgm:prSet phldrT="[Text]"/>
      <dgm:spPr>
        <a:xfrm>
          <a:off x="2073275" y="0"/>
          <a:ext cx="2073275" cy="996950"/>
        </a:xfrm>
        <a:solidFill>
          <a:srgbClr val="002554">
            <a:hueOff val="-3458747"/>
            <a:satOff val="-4301"/>
            <a:lumOff val="1366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 dirty="0" smtClean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Strategic funding</a:t>
          </a:r>
          <a:endParaRPr lang="en-GB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gm:t>
    </dgm:pt>
    <dgm:pt modelId="{71DDA5C0-D990-46C2-9282-E433C86BA182}" type="parTrans" cxnId="{67D496F8-5A89-4C8B-96ED-F67E5B106052}">
      <dgm:prSet/>
      <dgm:spPr/>
      <dgm:t>
        <a:bodyPr/>
        <a:lstStyle/>
        <a:p>
          <a:endParaRPr lang="en-GB"/>
        </a:p>
      </dgm:t>
    </dgm:pt>
    <dgm:pt modelId="{576A36DF-EA4F-4974-A5A3-568E21A68F29}" type="sibTrans" cxnId="{67D496F8-5A89-4C8B-96ED-F67E5B106052}">
      <dgm:prSet/>
      <dgm:spPr/>
      <dgm:t>
        <a:bodyPr/>
        <a:lstStyle/>
        <a:p>
          <a:endParaRPr lang="en-GB"/>
        </a:p>
      </dgm:t>
    </dgm:pt>
    <dgm:pt modelId="{3F4B66E6-76DF-4C1B-BA3B-8A5EE2CA726A}">
      <dgm:prSet phldrT="[Text]"/>
      <dgm:spPr>
        <a:xfrm rot="10800000">
          <a:off x="0" y="996950"/>
          <a:ext cx="2073275" cy="996950"/>
        </a:xfrm>
        <a:solidFill>
          <a:srgbClr val="002554">
            <a:hueOff val="-6917494"/>
            <a:satOff val="-8602"/>
            <a:lumOff val="2732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 dirty="0" smtClean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Engagement</a:t>
          </a:r>
          <a:endParaRPr lang="en-GB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gm:t>
    </dgm:pt>
    <dgm:pt modelId="{4E3F1B4D-D72B-4E59-A8E2-9517F2F3B35E}" type="parTrans" cxnId="{DD59A3C8-372F-436F-92C4-A7D502A6BC1B}">
      <dgm:prSet/>
      <dgm:spPr/>
      <dgm:t>
        <a:bodyPr/>
        <a:lstStyle/>
        <a:p>
          <a:endParaRPr lang="en-GB"/>
        </a:p>
      </dgm:t>
    </dgm:pt>
    <dgm:pt modelId="{555C832E-CF24-4F8B-922A-506E7E2C333A}" type="sibTrans" cxnId="{DD59A3C8-372F-436F-92C4-A7D502A6BC1B}">
      <dgm:prSet/>
      <dgm:spPr/>
      <dgm:t>
        <a:bodyPr/>
        <a:lstStyle/>
        <a:p>
          <a:endParaRPr lang="en-GB"/>
        </a:p>
      </dgm:t>
    </dgm:pt>
    <dgm:pt modelId="{17E773DB-356F-4FD5-A0FB-91C639A54235}">
      <dgm:prSet phldrT="[Text]"/>
      <dgm:spPr>
        <a:xfrm rot="5400000">
          <a:off x="2611437" y="458787"/>
          <a:ext cx="996950" cy="2073275"/>
        </a:xfrm>
        <a:solidFill>
          <a:srgbClr val="002554">
            <a:hueOff val="-10376241"/>
            <a:satOff val="-12903"/>
            <a:lumOff val="4098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 dirty="0" err="1" smtClean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OfS</a:t>
          </a:r>
          <a:r>
            <a:rPr lang="en-GB" dirty="0" smtClean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improvement</a:t>
          </a:r>
          <a:endParaRPr lang="en-GB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gm:t>
    </dgm:pt>
    <dgm:pt modelId="{38DF0202-D0EF-42BA-ADAE-9E4F856FACD0}" type="parTrans" cxnId="{3BD969F3-463C-4C78-A89A-99BD628880C1}">
      <dgm:prSet/>
      <dgm:spPr/>
      <dgm:t>
        <a:bodyPr/>
        <a:lstStyle/>
        <a:p>
          <a:endParaRPr lang="en-GB"/>
        </a:p>
      </dgm:t>
    </dgm:pt>
    <dgm:pt modelId="{423E218B-0F25-4B6E-B47B-C9383E6881AC}" type="sibTrans" cxnId="{3BD969F3-463C-4C78-A89A-99BD628880C1}">
      <dgm:prSet/>
      <dgm:spPr/>
      <dgm:t>
        <a:bodyPr/>
        <a:lstStyle/>
        <a:p>
          <a:endParaRPr lang="en-GB"/>
        </a:p>
      </dgm:t>
    </dgm:pt>
    <dgm:pt modelId="{6A5E3B89-19D6-4E27-AEDA-443F6697E63A}" type="pres">
      <dgm:prSet presAssocID="{432A47BB-CDCA-4887-A726-43272117541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A9FA4A1-B641-43BF-B467-A956B982C93A}" type="pres">
      <dgm:prSet presAssocID="{432A47BB-CDCA-4887-A726-432721175419}" presName="matrix" presStyleCnt="0"/>
      <dgm:spPr/>
      <dgm:t>
        <a:bodyPr/>
        <a:lstStyle/>
        <a:p>
          <a:endParaRPr lang="en-GB"/>
        </a:p>
      </dgm:t>
    </dgm:pt>
    <dgm:pt modelId="{FB8A6F2D-AA2E-4745-9716-DC96EE315C04}" type="pres">
      <dgm:prSet presAssocID="{432A47BB-CDCA-4887-A726-432721175419}" presName="tile1" presStyleLbl="node1" presStyleIdx="0" presStyleCnt="4" custLinFactNeighborX="-4168" custLinFactNeighborY="-7000"/>
      <dgm:spPr>
        <a:prstGeom prst="round1Rect">
          <a:avLst/>
        </a:prstGeom>
      </dgm:spPr>
      <dgm:t>
        <a:bodyPr/>
        <a:lstStyle/>
        <a:p>
          <a:endParaRPr lang="en-GB"/>
        </a:p>
      </dgm:t>
    </dgm:pt>
    <dgm:pt modelId="{74542107-B9D6-4A1F-BFDE-02D077B78352}" type="pres">
      <dgm:prSet presAssocID="{432A47BB-CDCA-4887-A726-43272117541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9AF215-5DC3-4297-B0C3-2098172E3CA1}" type="pres">
      <dgm:prSet presAssocID="{432A47BB-CDCA-4887-A726-432721175419}" presName="tile2" presStyleLbl="node1" presStyleIdx="1" presStyleCnt="4"/>
      <dgm:spPr>
        <a:prstGeom prst="round1Rect">
          <a:avLst/>
        </a:prstGeom>
      </dgm:spPr>
      <dgm:t>
        <a:bodyPr/>
        <a:lstStyle/>
        <a:p>
          <a:endParaRPr lang="en-GB"/>
        </a:p>
      </dgm:t>
    </dgm:pt>
    <dgm:pt modelId="{90AB55EF-C14A-456A-9C11-57B9696CFF8B}" type="pres">
      <dgm:prSet presAssocID="{432A47BB-CDCA-4887-A726-43272117541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7DB7C3-1730-4D40-A6EF-8055DB978E58}" type="pres">
      <dgm:prSet presAssocID="{432A47BB-CDCA-4887-A726-432721175419}" presName="tile3" presStyleLbl="node1" presStyleIdx="2" presStyleCnt="4"/>
      <dgm:spPr>
        <a:prstGeom prst="round1Rect">
          <a:avLst/>
        </a:prstGeom>
      </dgm:spPr>
      <dgm:t>
        <a:bodyPr/>
        <a:lstStyle/>
        <a:p>
          <a:endParaRPr lang="en-GB"/>
        </a:p>
      </dgm:t>
    </dgm:pt>
    <dgm:pt modelId="{DDEC0F22-BF9F-48B2-8525-8862F5FE10E6}" type="pres">
      <dgm:prSet presAssocID="{432A47BB-CDCA-4887-A726-43272117541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0077C6-D49B-4564-B9AF-B06A3ADED3E8}" type="pres">
      <dgm:prSet presAssocID="{432A47BB-CDCA-4887-A726-432721175419}" presName="tile4" presStyleLbl="node1" presStyleIdx="3" presStyleCnt="4" custLinFactNeighborX="-408" custLinFactNeighborY="0"/>
      <dgm:spPr>
        <a:prstGeom prst="round1Rect">
          <a:avLst/>
        </a:prstGeom>
      </dgm:spPr>
      <dgm:t>
        <a:bodyPr/>
        <a:lstStyle/>
        <a:p>
          <a:endParaRPr lang="en-GB"/>
        </a:p>
      </dgm:t>
    </dgm:pt>
    <dgm:pt modelId="{2BCE35E2-B8F7-4202-A407-D2008AD93F72}" type="pres">
      <dgm:prSet presAssocID="{432A47BB-CDCA-4887-A726-43272117541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0B6E02-4191-4CD8-9ADC-7674A5D3B2C9}" type="pres">
      <dgm:prSet presAssocID="{432A47BB-CDCA-4887-A726-432721175419}" presName="centerTile" presStyleLbl="fgShp" presStyleIdx="0" presStyleCnt="1">
        <dgm:presLayoutVars>
          <dgm:chMax val="0"/>
          <dgm:chPref val="0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</dgm:ptLst>
  <dgm:cxnLst>
    <dgm:cxn modelId="{C3439E3D-D574-4FA7-8EBC-5CA0EB392B8F}" type="presOf" srcId="{432A47BB-CDCA-4887-A726-432721175419}" destId="{6A5E3B89-19D6-4E27-AEDA-443F6697E63A}" srcOrd="0" destOrd="0" presId="urn:microsoft.com/office/officeart/2005/8/layout/matrix1"/>
    <dgm:cxn modelId="{B0D2568D-CDAB-4155-9D48-0101C00BEF8F}" type="presOf" srcId="{45538FDA-EA09-401A-A126-BA8BF0887417}" destId="{74542107-B9D6-4A1F-BFDE-02D077B78352}" srcOrd="1" destOrd="0" presId="urn:microsoft.com/office/officeart/2005/8/layout/matrix1"/>
    <dgm:cxn modelId="{97764569-9533-49C7-A027-045B44B1967C}" type="presOf" srcId="{AC7748A2-4C34-4D28-BC82-1A62699D0A2C}" destId="{8E0B6E02-4191-4CD8-9ADC-7674A5D3B2C9}" srcOrd="0" destOrd="0" presId="urn:microsoft.com/office/officeart/2005/8/layout/matrix1"/>
    <dgm:cxn modelId="{9CE17C02-A3A2-4411-8FC5-FDE7B02BB48D}" type="presOf" srcId="{17E773DB-356F-4FD5-A0FB-91C639A54235}" destId="{3D0077C6-D49B-4564-B9AF-B06A3ADED3E8}" srcOrd="0" destOrd="0" presId="urn:microsoft.com/office/officeart/2005/8/layout/matrix1"/>
    <dgm:cxn modelId="{DD59A3C8-372F-436F-92C4-A7D502A6BC1B}" srcId="{AC7748A2-4C34-4D28-BC82-1A62699D0A2C}" destId="{3F4B66E6-76DF-4C1B-BA3B-8A5EE2CA726A}" srcOrd="2" destOrd="0" parTransId="{4E3F1B4D-D72B-4E59-A8E2-9517F2F3B35E}" sibTransId="{555C832E-CF24-4F8B-922A-506E7E2C333A}"/>
    <dgm:cxn modelId="{67D496F8-5A89-4C8B-96ED-F67E5B106052}" srcId="{AC7748A2-4C34-4D28-BC82-1A62699D0A2C}" destId="{11E8EAB9-78F6-4D4C-AC5D-A50396ABC613}" srcOrd="1" destOrd="0" parTransId="{71DDA5C0-D990-46C2-9282-E433C86BA182}" sibTransId="{576A36DF-EA4F-4974-A5A3-568E21A68F29}"/>
    <dgm:cxn modelId="{809AC0CF-F5FF-4928-A0FD-54682C8C6113}" srcId="{432A47BB-CDCA-4887-A726-432721175419}" destId="{AC7748A2-4C34-4D28-BC82-1A62699D0A2C}" srcOrd="0" destOrd="0" parTransId="{E6BA246B-7FE3-4CD3-AF13-B6AD3D7FB567}" sibTransId="{E442049E-14A3-45F2-9A48-BB4529C44EF6}"/>
    <dgm:cxn modelId="{26743E19-B55C-4954-A8F7-4B2C3991B91B}" srcId="{AC7748A2-4C34-4D28-BC82-1A62699D0A2C}" destId="{45538FDA-EA09-401A-A126-BA8BF0887417}" srcOrd="0" destOrd="0" parTransId="{BFB7422A-5B87-4CFB-91C3-30595733D198}" sibTransId="{830723AC-8CB8-40A8-BB33-E311F024FD2E}"/>
    <dgm:cxn modelId="{5203E833-24BF-426B-B980-7B1B5B03B23A}" type="presOf" srcId="{3F4B66E6-76DF-4C1B-BA3B-8A5EE2CA726A}" destId="{D37DB7C3-1730-4D40-A6EF-8055DB978E58}" srcOrd="0" destOrd="0" presId="urn:microsoft.com/office/officeart/2005/8/layout/matrix1"/>
    <dgm:cxn modelId="{84AA410D-46EB-40F1-8BB8-349BCAC1D3E0}" type="presOf" srcId="{45538FDA-EA09-401A-A126-BA8BF0887417}" destId="{FB8A6F2D-AA2E-4745-9716-DC96EE315C04}" srcOrd="0" destOrd="0" presId="urn:microsoft.com/office/officeart/2005/8/layout/matrix1"/>
    <dgm:cxn modelId="{FD32A03F-A37A-4653-97AD-FEC7BE7485A7}" type="presOf" srcId="{17E773DB-356F-4FD5-A0FB-91C639A54235}" destId="{2BCE35E2-B8F7-4202-A407-D2008AD93F72}" srcOrd="1" destOrd="0" presId="urn:microsoft.com/office/officeart/2005/8/layout/matrix1"/>
    <dgm:cxn modelId="{FB7A3D53-5F0C-4DCA-967D-54FD7D8610F4}" type="presOf" srcId="{11E8EAB9-78F6-4D4C-AC5D-A50396ABC613}" destId="{8B9AF215-5DC3-4297-B0C3-2098172E3CA1}" srcOrd="0" destOrd="0" presId="urn:microsoft.com/office/officeart/2005/8/layout/matrix1"/>
    <dgm:cxn modelId="{6B3D3E55-45BE-478D-89E6-8FF0009E4E91}" type="presOf" srcId="{3F4B66E6-76DF-4C1B-BA3B-8A5EE2CA726A}" destId="{DDEC0F22-BF9F-48B2-8525-8862F5FE10E6}" srcOrd="1" destOrd="0" presId="urn:microsoft.com/office/officeart/2005/8/layout/matrix1"/>
    <dgm:cxn modelId="{1775E656-5AEF-4565-92BE-D004640035E5}" type="presOf" srcId="{11E8EAB9-78F6-4D4C-AC5D-A50396ABC613}" destId="{90AB55EF-C14A-456A-9C11-57B9696CFF8B}" srcOrd="1" destOrd="0" presId="urn:microsoft.com/office/officeart/2005/8/layout/matrix1"/>
    <dgm:cxn modelId="{3BD969F3-463C-4C78-A89A-99BD628880C1}" srcId="{AC7748A2-4C34-4D28-BC82-1A62699D0A2C}" destId="{17E773DB-356F-4FD5-A0FB-91C639A54235}" srcOrd="3" destOrd="0" parTransId="{38DF0202-D0EF-42BA-ADAE-9E4F856FACD0}" sibTransId="{423E218B-0F25-4B6E-B47B-C9383E6881AC}"/>
    <dgm:cxn modelId="{ACFBB4F2-B474-4878-9880-874D52BFCFB4}" type="presParOf" srcId="{6A5E3B89-19D6-4E27-AEDA-443F6697E63A}" destId="{6A9FA4A1-B641-43BF-B467-A956B982C93A}" srcOrd="0" destOrd="0" presId="urn:microsoft.com/office/officeart/2005/8/layout/matrix1"/>
    <dgm:cxn modelId="{8F192DEE-EFC0-4A8F-8185-DFABF016967F}" type="presParOf" srcId="{6A9FA4A1-B641-43BF-B467-A956B982C93A}" destId="{FB8A6F2D-AA2E-4745-9716-DC96EE315C04}" srcOrd="0" destOrd="0" presId="urn:microsoft.com/office/officeart/2005/8/layout/matrix1"/>
    <dgm:cxn modelId="{2AA132E0-FAA4-4F2F-83FB-62200AF87C8A}" type="presParOf" srcId="{6A9FA4A1-B641-43BF-B467-A956B982C93A}" destId="{74542107-B9D6-4A1F-BFDE-02D077B78352}" srcOrd="1" destOrd="0" presId="urn:microsoft.com/office/officeart/2005/8/layout/matrix1"/>
    <dgm:cxn modelId="{08E2ACC5-2195-4B5E-A7BB-72B18376BF54}" type="presParOf" srcId="{6A9FA4A1-B641-43BF-B467-A956B982C93A}" destId="{8B9AF215-5DC3-4297-B0C3-2098172E3CA1}" srcOrd="2" destOrd="0" presId="urn:microsoft.com/office/officeart/2005/8/layout/matrix1"/>
    <dgm:cxn modelId="{F14938B0-96B1-4CD4-A4CE-3A0D992E70B5}" type="presParOf" srcId="{6A9FA4A1-B641-43BF-B467-A956B982C93A}" destId="{90AB55EF-C14A-456A-9C11-57B9696CFF8B}" srcOrd="3" destOrd="0" presId="urn:microsoft.com/office/officeart/2005/8/layout/matrix1"/>
    <dgm:cxn modelId="{41BD37F4-DF09-46B2-89F7-126BB81ACC42}" type="presParOf" srcId="{6A9FA4A1-B641-43BF-B467-A956B982C93A}" destId="{D37DB7C3-1730-4D40-A6EF-8055DB978E58}" srcOrd="4" destOrd="0" presId="urn:microsoft.com/office/officeart/2005/8/layout/matrix1"/>
    <dgm:cxn modelId="{E5D8CD21-0412-47A6-A38D-6E780D7F09BC}" type="presParOf" srcId="{6A9FA4A1-B641-43BF-B467-A956B982C93A}" destId="{DDEC0F22-BF9F-48B2-8525-8862F5FE10E6}" srcOrd="5" destOrd="0" presId="urn:microsoft.com/office/officeart/2005/8/layout/matrix1"/>
    <dgm:cxn modelId="{155ECDC9-703B-43B2-9088-9128DE955D71}" type="presParOf" srcId="{6A9FA4A1-B641-43BF-B467-A956B982C93A}" destId="{3D0077C6-D49B-4564-B9AF-B06A3ADED3E8}" srcOrd="6" destOrd="0" presId="urn:microsoft.com/office/officeart/2005/8/layout/matrix1"/>
    <dgm:cxn modelId="{4CA025CE-FE4D-4947-BB1F-6364FF10BAD3}" type="presParOf" srcId="{6A9FA4A1-B641-43BF-B467-A956B982C93A}" destId="{2BCE35E2-B8F7-4202-A407-D2008AD93F72}" srcOrd="7" destOrd="0" presId="urn:microsoft.com/office/officeart/2005/8/layout/matrix1"/>
    <dgm:cxn modelId="{99B3D920-DFFC-43C0-A4B4-51FBEBC40414}" type="presParOf" srcId="{6A5E3B89-19D6-4E27-AEDA-443F6697E63A}" destId="{8E0B6E02-4191-4CD8-9ADC-7674A5D3B2C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9A357-BAB6-49E3-9914-38E3ADBA35DB}">
      <dsp:nvSpPr>
        <dsp:cNvPr id="0" name=""/>
        <dsp:cNvSpPr/>
      </dsp:nvSpPr>
      <dsp:spPr>
        <a:xfrm>
          <a:off x="1693904" y="0"/>
          <a:ext cx="4916500" cy="49165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  <a:latin typeface="Arial (Body)"/>
            </a:rPr>
            <a:t>HERA 2017 and Regulatory Framework</a:t>
          </a:r>
          <a:endParaRPr lang="en-GB" sz="1200" kern="1200" dirty="0">
            <a:solidFill>
              <a:schemeClr val="bg1"/>
            </a:solidFill>
            <a:latin typeface="Arial (Body)"/>
          </a:endParaRPr>
        </a:p>
      </dsp:txBody>
      <dsp:txXfrm>
        <a:off x="3464828" y="245824"/>
        <a:ext cx="1374653" cy="737475"/>
      </dsp:txXfrm>
    </dsp:sp>
    <dsp:sp modelId="{1476F0FF-8642-4370-89FD-7EBA0D942693}">
      <dsp:nvSpPr>
        <dsp:cNvPr id="0" name=""/>
        <dsp:cNvSpPr/>
      </dsp:nvSpPr>
      <dsp:spPr>
        <a:xfrm>
          <a:off x="2185554" y="983299"/>
          <a:ext cx="3933200" cy="3933200"/>
        </a:xfrm>
        <a:prstGeom prst="ellipse">
          <a:avLst/>
        </a:prstGeom>
        <a:solidFill>
          <a:schemeClr val="accent3">
            <a:hueOff val="-3458747"/>
            <a:satOff val="-4301"/>
            <a:lumOff val="136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  <a:latin typeface="Arial (Body)"/>
            </a:rPr>
            <a:t>OfS Strategy and Business Plan</a:t>
          </a:r>
          <a:endParaRPr lang="en-GB" sz="1400" kern="1200" dirty="0">
            <a:solidFill>
              <a:schemeClr val="bg1"/>
            </a:solidFill>
            <a:latin typeface="Arial (Body)"/>
          </a:endParaRPr>
        </a:p>
      </dsp:txBody>
      <dsp:txXfrm>
        <a:off x="3464828" y="1219292"/>
        <a:ext cx="1374653" cy="707976"/>
      </dsp:txXfrm>
    </dsp:sp>
    <dsp:sp modelId="{BF8352BA-B705-4B67-B1F0-36405BA1AD41}">
      <dsp:nvSpPr>
        <dsp:cNvPr id="0" name=""/>
        <dsp:cNvSpPr/>
      </dsp:nvSpPr>
      <dsp:spPr>
        <a:xfrm>
          <a:off x="2677204" y="1966599"/>
          <a:ext cx="2949900" cy="2949900"/>
        </a:xfrm>
        <a:prstGeom prst="ellipse">
          <a:avLst/>
        </a:prstGeom>
        <a:solidFill>
          <a:schemeClr val="accent3">
            <a:hueOff val="-6917494"/>
            <a:satOff val="-8602"/>
            <a:lumOff val="273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  <a:latin typeface="Arial (Body)"/>
            </a:rPr>
            <a:t>Access and participation regulation and funding </a:t>
          </a:r>
          <a:endParaRPr lang="en-GB" sz="1400" kern="1200" dirty="0">
            <a:solidFill>
              <a:schemeClr val="bg1"/>
            </a:solidFill>
            <a:latin typeface="Arial (Body)"/>
          </a:endParaRPr>
        </a:p>
      </dsp:txBody>
      <dsp:txXfrm>
        <a:off x="3464828" y="2187842"/>
        <a:ext cx="1374653" cy="663727"/>
      </dsp:txXfrm>
    </dsp:sp>
    <dsp:sp modelId="{1F78F97B-2B11-4C52-B212-304D2C89772F}">
      <dsp:nvSpPr>
        <dsp:cNvPr id="0" name=""/>
        <dsp:cNvSpPr/>
      </dsp:nvSpPr>
      <dsp:spPr>
        <a:xfrm>
          <a:off x="3168854" y="2949900"/>
          <a:ext cx="1966600" cy="1966600"/>
        </a:xfrm>
        <a:prstGeom prst="ellipse">
          <a:avLst/>
        </a:prstGeom>
        <a:solidFill>
          <a:schemeClr val="accent3">
            <a:hueOff val="-10376241"/>
            <a:satOff val="-12903"/>
            <a:lumOff val="40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  <a:latin typeface="Arial (Body)"/>
            </a:rPr>
            <a:t>Evidence and impact strategy </a:t>
          </a:r>
          <a:endParaRPr lang="en-GB" sz="1400" kern="1200" dirty="0">
            <a:solidFill>
              <a:schemeClr val="bg1"/>
            </a:solidFill>
            <a:latin typeface="Arial (Body)"/>
          </a:endParaRPr>
        </a:p>
      </dsp:txBody>
      <dsp:txXfrm>
        <a:off x="3456856" y="3441550"/>
        <a:ext cx="1390596" cy="9833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44C39-5974-491B-A74D-183B5686F8D2}">
      <dsp:nvSpPr>
        <dsp:cNvPr id="0" name=""/>
        <dsp:cNvSpPr/>
      </dsp:nvSpPr>
      <dsp:spPr>
        <a:xfrm>
          <a:off x="0" y="0"/>
          <a:ext cx="7631167" cy="15296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>
              <a:solidFill>
                <a:schemeClr val="tx2"/>
              </a:solidFill>
            </a:rPr>
            <a:t>Commit to evidence-informed strategy, improvement and collaboration</a:t>
          </a:r>
          <a:endParaRPr lang="en-GB" sz="3300" kern="1200" dirty="0">
            <a:solidFill>
              <a:schemeClr val="tx2"/>
            </a:solidFill>
          </a:endParaRPr>
        </a:p>
      </dsp:txBody>
      <dsp:txXfrm>
        <a:off x="44802" y="44802"/>
        <a:ext cx="7541563" cy="1440056"/>
      </dsp:txXfrm>
    </dsp:sp>
    <dsp:sp modelId="{85CCEE93-AC91-49F3-9EAA-4C7220943BE5}">
      <dsp:nvSpPr>
        <dsp:cNvPr id="0" name=""/>
        <dsp:cNvSpPr/>
      </dsp:nvSpPr>
      <dsp:spPr>
        <a:xfrm>
          <a:off x="3729" y="1653146"/>
          <a:ext cx="7631167" cy="152966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>
              <a:solidFill>
                <a:schemeClr val="tx2"/>
              </a:solidFill>
            </a:rPr>
            <a:t>Use research and evidence to inform investments </a:t>
          </a:r>
          <a:endParaRPr lang="en-GB" sz="3300" kern="1200" dirty="0">
            <a:solidFill>
              <a:schemeClr val="tx2"/>
            </a:solidFill>
          </a:endParaRPr>
        </a:p>
      </dsp:txBody>
      <dsp:txXfrm>
        <a:off x="48531" y="1697948"/>
        <a:ext cx="7541563" cy="1440056"/>
      </dsp:txXfrm>
    </dsp:sp>
    <dsp:sp modelId="{64AAD0B8-4489-438A-BE51-3ABCBF6C8783}">
      <dsp:nvSpPr>
        <dsp:cNvPr id="0" name=""/>
        <dsp:cNvSpPr/>
      </dsp:nvSpPr>
      <dsp:spPr>
        <a:xfrm>
          <a:off x="3729" y="3331595"/>
          <a:ext cx="7631167" cy="15296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000" kern="1200" dirty="0" smtClean="0">
              <a:solidFill>
                <a:schemeClr val="bg2"/>
              </a:solidFill>
            </a:rPr>
            <a:t>Use evaluation and evidence to understand impact and improve outcomes 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000" kern="1200" dirty="0">
            <a:solidFill>
              <a:schemeClr val="bg2"/>
            </a:solidFill>
          </a:endParaRPr>
        </a:p>
      </dsp:txBody>
      <dsp:txXfrm>
        <a:off x="48531" y="3376397"/>
        <a:ext cx="7541563" cy="14400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A6F2D-AA2E-4745-9716-DC96EE315C04}">
      <dsp:nvSpPr>
        <dsp:cNvPr id="0" name=""/>
        <dsp:cNvSpPr/>
      </dsp:nvSpPr>
      <dsp:spPr>
        <a:xfrm rot="16200000">
          <a:off x="1016100" y="-1016100"/>
          <a:ext cx="1445243" cy="3477444"/>
        </a:xfrm>
        <a:prstGeom prst="round1Rect">
          <a:avLst/>
        </a:prstGeom>
        <a:solidFill>
          <a:srgbClr val="00255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Intelligent regulation</a:t>
          </a:r>
          <a:endParaRPr lang="en-GB" sz="1900" kern="1200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sp:txBody>
      <dsp:txXfrm rot="5400000">
        <a:off x="-1" y="1"/>
        <a:ext cx="3477444" cy="1083932"/>
      </dsp:txXfrm>
    </dsp:sp>
    <dsp:sp modelId="{8B9AF215-5DC3-4297-B0C3-2098172E3CA1}">
      <dsp:nvSpPr>
        <dsp:cNvPr id="0" name=""/>
        <dsp:cNvSpPr/>
      </dsp:nvSpPr>
      <dsp:spPr>
        <a:xfrm>
          <a:off x="3477444" y="0"/>
          <a:ext cx="3477444" cy="1445243"/>
        </a:xfrm>
        <a:prstGeom prst="round1Rect">
          <a:avLst/>
        </a:prstGeom>
        <a:solidFill>
          <a:srgbClr val="002554">
            <a:hueOff val="-3458747"/>
            <a:satOff val="-4301"/>
            <a:lumOff val="1366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Strategic funding</a:t>
          </a:r>
          <a:endParaRPr lang="en-GB" sz="1900" kern="1200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3477444" y="0"/>
        <a:ext cx="3477444" cy="1083932"/>
      </dsp:txXfrm>
    </dsp:sp>
    <dsp:sp modelId="{D37DB7C3-1730-4D40-A6EF-8055DB978E58}">
      <dsp:nvSpPr>
        <dsp:cNvPr id="0" name=""/>
        <dsp:cNvSpPr/>
      </dsp:nvSpPr>
      <dsp:spPr>
        <a:xfrm rot="10800000">
          <a:off x="0" y="1445243"/>
          <a:ext cx="3477444" cy="1445243"/>
        </a:xfrm>
        <a:prstGeom prst="round1Rect">
          <a:avLst/>
        </a:prstGeom>
        <a:solidFill>
          <a:srgbClr val="002554">
            <a:hueOff val="-6917494"/>
            <a:satOff val="-8602"/>
            <a:lumOff val="2732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Engagement</a:t>
          </a:r>
          <a:endParaRPr lang="en-GB" sz="1900" kern="1200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sp:txBody>
      <dsp:txXfrm rot="10800000">
        <a:off x="0" y="1806554"/>
        <a:ext cx="3477444" cy="1083932"/>
      </dsp:txXfrm>
    </dsp:sp>
    <dsp:sp modelId="{3D0077C6-D49B-4564-B9AF-B06A3ADED3E8}">
      <dsp:nvSpPr>
        <dsp:cNvPr id="0" name=""/>
        <dsp:cNvSpPr/>
      </dsp:nvSpPr>
      <dsp:spPr>
        <a:xfrm rot="5400000">
          <a:off x="4479356" y="429143"/>
          <a:ext cx="1445243" cy="3477444"/>
        </a:xfrm>
        <a:prstGeom prst="round1Rect">
          <a:avLst/>
        </a:prstGeom>
        <a:solidFill>
          <a:srgbClr val="002554">
            <a:hueOff val="-10376241"/>
            <a:satOff val="-12903"/>
            <a:lumOff val="4098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err="1" smtClean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OfS</a:t>
          </a:r>
          <a:r>
            <a:rPr lang="en-GB" sz="1900" kern="1200" dirty="0" smtClean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 improvement</a:t>
          </a:r>
          <a:endParaRPr lang="en-GB" sz="1900" kern="1200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sp:txBody>
      <dsp:txXfrm rot="-5400000">
        <a:off x="3463255" y="1806554"/>
        <a:ext cx="3477444" cy="1083932"/>
      </dsp:txXfrm>
    </dsp:sp>
    <dsp:sp modelId="{8E0B6E02-4191-4CD8-9ADC-7674A5D3B2C9}">
      <dsp:nvSpPr>
        <dsp:cNvPr id="0" name=""/>
        <dsp:cNvSpPr/>
      </dsp:nvSpPr>
      <dsp:spPr>
        <a:xfrm>
          <a:off x="2434210" y="1083932"/>
          <a:ext cx="2086466" cy="722621"/>
        </a:xfrm>
        <a:prstGeom prst="roundRect">
          <a:avLst/>
        </a:prstGeom>
        <a:solidFill>
          <a:srgbClr val="002554"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  <a:ea typeface="+mn-ea"/>
              <a:cs typeface="+mn-cs"/>
            </a:rPr>
            <a:t>Evidence and impact</a:t>
          </a:r>
          <a:endParaRPr lang="en-GB" sz="1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+mn-ea"/>
            <a:cs typeface="+mn-cs"/>
          </a:endParaRPr>
        </a:p>
      </dsp:txBody>
      <dsp:txXfrm>
        <a:off x="2469485" y="1119207"/>
        <a:ext cx="2015916" cy="652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A27EE-9B17-469D-9087-65C533D4EE81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43D71-9750-4C7A-9160-DA3EDA15B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4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43D71-9750-4C7A-9160-DA3EDA15B8E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694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43D71-9750-4C7A-9160-DA3EDA15B8E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47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Key points: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1. We are aiming to achieve </a:t>
            </a:r>
            <a:r>
              <a:rPr lang="en-GB" b="1" dirty="0" smtClean="0"/>
              <a:t>significant</a:t>
            </a:r>
            <a:r>
              <a:rPr lang="en-GB" dirty="0" smtClean="0"/>
              <a:t> reductions in the gaps in access, success and progression over the next five years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2.</a:t>
            </a:r>
            <a:r>
              <a:rPr lang="en-GB" baseline="0" dirty="0" smtClean="0"/>
              <a:t> And </a:t>
            </a:r>
            <a:r>
              <a:rPr lang="en-GB" dirty="0" smtClean="0"/>
              <a:t>ensure our access and participation regulation and funding are </a:t>
            </a:r>
            <a:r>
              <a:rPr lang="en-GB" b="1" dirty="0" smtClean="0"/>
              <a:t>outcome-based, risk-based, underpinned by evidence and joined up </a:t>
            </a:r>
            <a:r>
              <a:rPr lang="en-GB" dirty="0" smtClean="0"/>
              <a:t>with other </a:t>
            </a:r>
            <a:r>
              <a:rPr lang="en-GB" dirty="0" err="1" smtClean="0"/>
              <a:t>OfS</a:t>
            </a:r>
            <a:r>
              <a:rPr lang="en-GB" dirty="0" smtClean="0"/>
              <a:t> regulatory activities.</a:t>
            </a:r>
          </a:p>
          <a:p>
            <a:r>
              <a:rPr lang="en-GB" dirty="0" smtClean="0"/>
              <a:t>3. The</a:t>
            </a:r>
            <a:r>
              <a:rPr lang="en-GB" baseline="0" dirty="0" smtClean="0"/>
              <a:t> review: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Focus on all stages of the lifecycle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Highlight our expectations for ambition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Highlight the importance of being outcomes focused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Highlight the role of evaluation/evidence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baseline="0" dirty="0" smtClean="0"/>
              <a:t>4.</a:t>
            </a:r>
            <a:r>
              <a:rPr lang="en-GB" dirty="0" smtClean="0"/>
              <a:t> Ultimate aim of ensuring</a:t>
            </a:r>
            <a:r>
              <a:rPr lang="en-GB" baseline="0" dirty="0" smtClean="0"/>
              <a:t> </a:t>
            </a:r>
            <a:r>
              <a:rPr lang="en-GB" sz="12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 students, from </a:t>
            </a:r>
            <a:r>
              <a:rPr lang="en-GB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backgrounds</a:t>
            </a: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with the ability and desire to undertake higher education, are supported to </a:t>
            </a:r>
            <a:r>
              <a:rPr lang="en-GB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succeed</a:t>
            </a: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in, and </a:t>
            </a:r>
            <a:r>
              <a:rPr lang="en-GB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higher education.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43D71-9750-4C7A-9160-DA3EDA15B8E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947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43D71-9750-4C7A-9160-DA3EDA15B8E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005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43D71-9750-4C7A-9160-DA3EDA15B8E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869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43D71-9750-4C7A-9160-DA3EDA15B8E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373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582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Thank</a:t>
            </a:r>
            <a:r>
              <a:rPr lang="en-GB" baseline="0" dirty="0" smtClean="0"/>
              <a:t> you!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6BDE-A4ED-4570-AADB-DD3E0A22F0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55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43D71-9750-4C7A-9160-DA3EDA15B8E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811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43D71-9750-4C7A-9160-DA3EDA15B8E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339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43D71-9750-4C7A-9160-DA3EDA15B8E4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889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43D71-9750-4C7A-9160-DA3EDA15B8E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089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43D71-9750-4C7A-9160-DA3EDA15B8E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143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43D71-9750-4C7A-9160-DA3EDA15B8E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480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43D71-9750-4C7A-9160-DA3EDA15B8E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911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43D71-9750-4C7A-9160-DA3EDA15B8E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411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archives.gov.uk/doc/open-government-licence/version/3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7751433" cy="2852737"/>
          </a:xfrm>
        </p:spPr>
        <p:txBody>
          <a:bodyPr anchor="b"/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7751433" cy="1500187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Running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B5DE-D8A4-4DD9-9E9F-21185395E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465770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7751433" cy="2852737"/>
          </a:xfrm>
        </p:spPr>
        <p:txBody>
          <a:bodyPr anchor="b"/>
          <a:lstStyle>
            <a:lvl1pPr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7751433" cy="1500187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Running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B5DE-D8A4-4DD9-9E9F-21185395E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9116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Running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B5DE-D8A4-4DD9-9E9F-21185395E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255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000" y="3754438"/>
            <a:ext cx="10277384" cy="2387600"/>
          </a:xfrm>
        </p:spPr>
        <p:txBody>
          <a:bodyPr lIns="0" tIns="0" rIns="0" bIns="0"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Running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B5DE-D8A4-4DD9-9E9F-21185395E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1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8850" y="365126"/>
            <a:ext cx="10279063" cy="902958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Heading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1" y="2113472"/>
            <a:ext cx="10273149" cy="402853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400">
                <a:solidFill>
                  <a:schemeClr val="tx2"/>
                </a:solidFill>
              </a:defRPr>
            </a:lvl1pPr>
            <a:lvl2pPr marL="0" indent="-180000">
              <a:lnSpc>
                <a:spcPct val="100000"/>
              </a:lnSpc>
              <a:spcBef>
                <a:spcPts val="1200"/>
              </a:spcBef>
              <a:defRPr sz="2400">
                <a:solidFill>
                  <a:schemeClr val="tx2"/>
                </a:solidFill>
              </a:defRPr>
            </a:lvl2pPr>
            <a:lvl3pPr marL="0" indent="-1800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 sz="2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Running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B5DE-D8A4-4DD9-9E9F-21185395E41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C0F37E6F-50D6-4374-AC7A-B619D1FD1F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8851" y="1276562"/>
            <a:ext cx="10278533" cy="498475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Heading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73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490A48E-25FD-D84E-BFB1-2A3E32BD31C0}"/>
              </a:ext>
            </a:extLst>
          </p:cNvPr>
          <p:cNvSpPr txBox="1"/>
          <p:nvPr userDrawn="1"/>
        </p:nvSpPr>
        <p:spPr>
          <a:xfrm>
            <a:off x="831930" y="4233105"/>
            <a:ext cx="638287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The Office for Students copyright 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publication is available under the Open Government Licence 3.0.</a:t>
            </a:r>
          </a:p>
          <a:p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www.nationalarchives.gov.uk/doc/open-government-licence/version/3/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9008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Running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0B5DE-D8A4-4DD9-9E9F-21185395E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82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01" r:id="rId2"/>
    <p:sldLayoutId id="2147483687" r:id="rId3"/>
    <p:sldLayoutId id="2147483692" r:id="rId4"/>
    <p:sldLayoutId id="2147483693" r:id="rId5"/>
    <p:sldLayoutId id="2147483702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 userDrawn="1">
          <p15:clr>
            <a:srgbClr val="FDE53C"/>
          </p15:clr>
        </p15:guide>
        <p15:guide id="2" orient="horz" pos="3869" userDrawn="1">
          <p15:clr>
            <a:srgbClr val="FDE53C"/>
          </p15:clr>
        </p15:guide>
        <p15:guide id="3" pos="604" userDrawn="1">
          <p15:clr>
            <a:srgbClr val="FDE53C"/>
          </p15:clr>
        </p15:guide>
        <p15:guide id="4" pos="7079" userDrawn="1">
          <p15:clr>
            <a:srgbClr val="FDE53C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95C9626A-9F6F-4712-B3FF-03E6CC30A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580" y="1354582"/>
            <a:ext cx="6745290" cy="2077492"/>
          </a:xfrm>
        </p:spPr>
        <p:txBody>
          <a:bodyPr wrap="square" anchor="t" anchorCtr="0">
            <a:spAutoFit/>
          </a:bodyPr>
          <a:lstStyle/>
          <a:p>
            <a:pPr>
              <a:lnSpc>
                <a:spcPts val="5400"/>
              </a:lnSpc>
              <a:spcBef>
                <a:spcPts val="0"/>
              </a:spcBef>
            </a:pPr>
            <a:r>
              <a:rPr lang="en-GB" dirty="0" smtClean="0"/>
              <a:t>Approaching evaluation and evidence </a:t>
            </a:r>
            <a:endParaRPr lang="en-GB" sz="18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325819" y="5725173"/>
            <a:ext cx="5315578" cy="41626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3600"/>
              </a:lnSpc>
              <a:spcAft>
                <a:spcPts val="600"/>
              </a:spcAft>
            </a:pPr>
            <a:r>
              <a:rPr lang="en-GB" sz="2400" dirty="0" smtClean="0">
                <a:solidFill>
                  <a:schemeClr val="bg1"/>
                </a:solidFill>
              </a:rPr>
              <a:t>January 2019</a:t>
            </a:r>
          </a:p>
        </p:txBody>
      </p:sp>
    </p:spTree>
    <p:extLst>
      <p:ext uri="{BB962C8B-B14F-4D97-AF65-F5344CB8AC3E}">
        <p14:creationId xmlns:p14="http://schemas.microsoft.com/office/powerpoint/2010/main" val="21165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89" y="4867498"/>
            <a:ext cx="7675811" cy="85990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Regulating to eliminate inequalities across the lifecycle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Running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337" y="76691"/>
            <a:ext cx="10279063" cy="902958"/>
          </a:xfrm>
        </p:spPr>
        <p:txBody>
          <a:bodyPr/>
          <a:lstStyle/>
          <a:p>
            <a:r>
              <a:rPr lang="en-GB" dirty="0" smtClean="0"/>
              <a:t>The future of access and participation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88" y="979649"/>
            <a:ext cx="11555806" cy="5470246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We </a:t>
            </a:r>
            <a:r>
              <a:rPr lang="en-US" sz="2000" dirty="0">
                <a:solidFill>
                  <a:schemeClr val="tx1"/>
                </a:solidFill>
              </a:rPr>
              <a:t>are committed to achieving </a:t>
            </a:r>
            <a:r>
              <a:rPr lang="en-US" sz="2000" b="1" dirty="0" smtClean="0">
                <a:solidFill>
                  <a:schemeClr val="tx1"/>
                </a:solidFill>
              </a:rPr>
              <a:t>ambitious transformational change </a:t>
            </a:r>
          </a:p>
          <a:p>
            <a:pPr marL="342900" lvl="0" indent="-342900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Our ambitions are realistic </a:t>
            </a:r>
            <a:r>
              <a:rPr lang="en-US" sz="2000" dirty="0">
                <a:solidFill>
                  <a:schemeClr val="tx1"/>
                </a:solidFill>
              </a:rPr>
              <a:t>if </a:t>
            </a:r>
            <a:r>
              <a:rPr lang="en-US" sz="2000" dirty="0" smtClean="0">
                <a:solidFill>
                  <a:schemeClr val="tx1"/>
                </a:solidFill>
              </a:rPr>
              <a:t>providers </a:t>
            </a:r>
            <a:r>
              <a:rPr lang="en-US" sz="2000" b="1" dirty="0" smtClean="0">
                <a:solidFill>
                  <a:schemeClr val="tx1"/>
                </a:solidFill>
              </a:rPr>
              <a:t>make </a:t>
            </a:r>
            <a:r>
              <a:rPr lang="en-US" sz="2000" b="1" dirty="0">
                <a:solidFill>
                  <a:schemeClr val="tx1"/>
                </a:solidFill>
              </a:rPr>
              <a:t>equality a priority </a:t>
            </a:r>
            <a:r>
              <a:rPr lang="en-US" sz="2000" dirty="0">
                <a:solidFill>
                  <a:schemeClr val="tx1"/>
                </a:solidFill>
              </a:rPr>
              <a:t>and </a:t>
            </a:r>
            <a:r>
              <a:rPr lang="en-US" sz="2000" b="1" dirty="0">
                <a:solidFill>
                  <a:schemeClr val="tx1"/>
                </a:solidFill>
              </a:rPr>
              <a:t>take the </a:t>
            </a:r>
            <a:r>
              <a:rPr lang="en-US" sz="2000" b="1" dirty="0" smtClean="0">
                <a:solidFill>
                  <a:schemeClr val="tx1"/>
                </a:solidFill>
              </a:rPr>
              <a:t>actions</a:t>
            </a:r>
            <a:endParaRPr lang="en-US" sz="2000" b="1" dirty="0">
              <a:solidFill>
                <a:schemeClr val="tx1"/>
              </a:solidFill>
            </a:endParaRPr>
          </a:p>
          <a:p>
            <a:pPr marL="342900" lvl="0" indent="-342900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We will </a:t>
            </a:r>
            <a:r>
              <a:rPr lang="en-GB" sz="2000" dirty="0" smtClean="0">
                <a:solidFill>
                  <a:schemeClr val="tx1"/>
                </a:solidFill>
              </a:rPr>
              <a:t>ensure </a:t>
            </a:r>
            <a:r>
              <a:rPr lang="en-GB" sz="2000" dirty="0">
                <a:solidFill>
                  <a:schemeClr val="tx1"/>
                </a:solidFill>
              </a:rPr>
              <a:t>our access and participation regulation and funding are </a:t>
            </a:r>
            <a:r>
              <a:rPr lang="en-GB" sz="2000" b="1" dirty="0">
                <a:solidFill>
                  <a:schemeClr val="tx1"/>
                </a:solidFill>
              </a:rPr>
              <a:t>outcome-based, risk-based, underpinned by evidence and joined up </a:t>
            </a:r>
            <a:r>
              <a:rPr lang="en-GB" sz="2000" dirty="0">
                <a:solidFill>
                  <a:schemeClr val="tx1"/>
                </a:solidFill>
              </a:rPr>
              <a:t>with other OfS regulatory </a:t>
            </a:r>
            <a:r>
              <a:rPr lang="en-GB" sz="2000" dirty="0" smtClean="0">
                <a:solidFill>
                  <a:schemeClr val="tx1"/>
                </a:solidFill>
              </a:rPr>
              <a:t>activities</a:t>
            </a:r>
          </a:p>
          <a:p>
            <a:pPr marL="342900" lvl="0" indent="-342900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Our vision is to eliminate </a:t>
            </a:r>
            <a:r>
              <a:rPr lang="en-US" sz="2000" dirty="0">
                <a:solidFill>
                  <a:schemeClr val="tx1"/>
                </a:solidFill>
              </a:rPr>
              <a:t>the gaps in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  <a:endParaRPr lang="en-US" sz="2000" dirty="0">
              <a:solidFill>
                <a:schemeClr val="tx1"/>
              </a:solidFill>
            </a:endParaRPr>
          </a:p>
          <a:p>
            <a:pPr marL="1943100" lvl="3" indent="-342900"/>
            <a:r>
              <a:rPr lang="en-US" sz="2000" dirty="0"/>
              <a:t>entry rates at the most selective universities between the most and least represented groups</a:t>
            </a:r>
          </a:p>
          <a:p>
            <a:pPr marL="1943100" lvl="3" indent="-342900"/>
            <a:r>
              <a:rPr lang="en-US" sz="2000" dirty="0"/>
              <a:t>drop-out rates between the most and least represented groups</a:t>
            </a:r>
          </a:p>
          <a:p>
            <a:pPr marL="1943100" lvl="3" indent="-342900"/>
            <a:r>
              <a:rPr lang="en-US" sz="2000" dirty="0"/>
              <a:t>degree outcomes between white and black students</a:t>
            </a:r>
          </a:p>
          <a:p>
            <a:pPr marL="1943100" lvl="3" indent="-342900"/>
            <a:r>
              <a:rPr lang="en-US" sz="2000" dirty="0"/>
              <a:t>degree outcomes between disabled and non-disabled students.</a:t>
            </a:r>
          </a:p>
          <a:p>
            <a:pPr lvl="0">
              <a:spcBef>
                <a:spcPts val="3600"/>
              </a:spcBef>
            </a:pPr>
            <a:endParaRPr lang="en-GB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7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3064" y="121984"/>
            <a:ext cx="10279063" cy="902958"/>
          </a:xfrm>
        </p:spPr>
        <p:txBody>
          <a:bodyPr>
            <a:normAutofit/>
          </a:bodyPr>
          <a:lstStyle/>
          <a:p>
            <a:r>
              <a:rPr lang="en-GB" dirty="0" smtClean="0"/>
              <a:t>What we will do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3691" y="1024942"/>
            <a:ext cx="10610722" cy="4057421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Challenge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providers</a:t>
            </a:r>
            <a:r>
              <a:rPr lang="en-US" sz="2000" dirty="0" smtClean="0">
                <a:solidFill>
                  <a:schemeClr val="tx1"/>
                </a:solidFill>
              </a:rPr>
              <a:t> by focusing on the level of </a:t>
            </a:r>
            <a:r>
              <a:rPr lang="en-US" sz="2000" b="1" dirty="0" smtClean="0">
                <a:solidFill>
                  <a:schemeClr val="tx1"/>
                </a:solidFill>
              </a:rPr>
              <a:t>ambition</a:t>
            </a:r>
            <a:r>
              <a:rPr lang="en-US" sz="2000" dirty="0" smtClean="0">
                <a:solidFill>
                  <a:schemeClr val="tx1"/>
                </a:solidFill>
              </a:rPr>
              <a:t> they set, the </a:t>
            </a:r>
            <a:r>
              <a:rPr lang="en-US" sz="2000" b="1" dirty="0" smtClean="0">
                <a:solidFill>
                  <a:schemeClr val="tx1"/>
                </a:solidFill>
              </a:rPr>
              <a:t>credibility</a:t>
            </a:r>
            <a:r>
              <a:rPr lang="en-US" sz="2000" dirty="0" smtClean="0">
                <a:solidFill>
                  <a:schemeClr val="tx1"/>
                </a:solidFill>
              </a:rPr>
              <a:t> of their plans and the </a:t>
            </a:r>
            <a:r>
              <a:rPr lang="en-US" sz="2000" b="1" dirty="0" smtClean="0">
                <a:solidFill>
                  <a:schemeClr val="tx1"/>
                </a:solidFill>
              </a:rPr>
              <a:t>outcomes</a:t>
            </a:r>
            <a:r>
              <a:rPr lang="en-US" sz="2000" dirty="0" smtClean="0">
                <a:solidFill>
                  <a:schemeClr val="tx1"/>
                </a:solidFill>
              </a:rPr>
              <a:t> they achieve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We will be </a:t>
            </a:r>
            <a:r>
              <a:rPr lang="en-US" sz="2000" b="1" dirty="0" smtClean="0">
                <a:solidFill>
                  <a:schemeClr val="tx1"/>
                </a:solidFill>
              </a:rPr>
              <a:t>risk based </a:t>
            </a:r>
            <a:r>
              <a:rPr lang="en-US" sz="2000" dirty="0" smtClean="0">
                <a:solidFill>
                  <a:schemeClr val="tx1"/>
                </a:solidFill>
              </a:rPr>
              <a:t>and </a:t>
            </a:r>
            <a:r>
              <a:rPr lang="en-US" sz="2000" b="1" dirty="0" smtClean="0">
                <a:solidFill>
                  <a:schemeClr val="tx1"/>
                </a:solidFill>
              </a:rPr>
              <a:t>led by evidence </a:t>
            </a:r>
            <a:r>
              <a:rPr lang="en-US" sz="2000" dirty="0" smtClean="0">
                <a:solidFill>
                  <a:schemeClr val="tx1"/>
                </a:solidFill>
              </a:rPr>
              <a:t>- those </a:t>
            </a:r>
            <a:r>
              <a:rPr lang="en-US" sz="2000" dirty="0">
                <a:solidFill>
                  <a:schemeClr val="tx1"/>
                </a:solidFill>
              </a:rPr>
              <a:t>at risk of making insufficient progress </a:t>
            </a:r>
            <a:r>
              <a:rPr lang="en-US" sz="2000" dirty="0" smtClean="0">
                <a:solidFill>
                  <a:schemeClr val="tx1"/>
                </a:solidFill>
              </a:rPr>
              <a:t>will be under </a:t>
            </a:r>
            <a:r>
              <a:rPr lang="en-US" sz="2000" dirty="0">
                <a:solidFill>
                  <a:schemeClr val="tx1"/>
                </a:solidFill>
              </a:rPr>
              <a:t>greater scrutiny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</a:t>
            </a:r>
            <a:r>
              <a:rPr lang="en-US" sz="2000" dirty="0" smtClean="0">
                <a:solidFill>
                  <a:schemeClr val="tx1"/>
                </a:solidFill>
              </a:rPr>
              <a:t>here </a:t>
            </a:r>
            <a:r>
              <a:rPr lang="en-US" sz="2000" dirty="0">
                <a:solidFill>
                  <a:schemeClr val="tx1"/>
                </a:solidFill>
              </a:rPr>
              <a:t>will be </a:t>
            </a:r>
            <a:r>
              <a:rPr lang="en-US" sz="2000" b="1" dirty="0">
                <a:solidFill>
                  <a:schemeClr val="tx1"/>
                </a:solidFill>
              </a:rPr>
              <a:t>tougher requirements on evaluation</a:t>
            </a:r>
            <a:r>
              <a:rPr lang="en-US" sz="2000" dirty="0">
                <a:solidFill>
                  <a:schemeClr val="tx1"/>
                </a:solidFill>
              </a:rPr>
              <a:t> and </a:t>
            </a:r>
            <a:r>
              <a:rPr lang="en-US" sz="2000" b="1" dirty="0" smtClean="0">
                <a:solidFill>
                  <a:schemeClr val="tx1"/>
                </a:solidFill>
              </a:rPr>
              <a:t>targeted support </a:t>
            </a:r>
            <a:r>
              <a:rPr lang="en-US" sz="2000" dirty="0">
                <a:solidFill>
                  <a:schemeClr val="tx1"/>
                </a:solidFill>
              </a:rPr>
              <a:t>for this through </a:t>
            </a:r>
            <a:r>
              <a:rPr lang="en-US" sz="2000" dirty="0" smtClean="0">
                <a:solidFill>
                  <a:schemeClr val="tx1"/>
                </a:solidFill>
              </a:rPr>
              <a:t>the commissioning of the EIX 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Publish </a:t>
            </a:r>
            <a:r>
              <a:rPr lang="en-US" sz="2000" dirty="0">
                <a:solidFill>
                  <a:schemeClr val="tx1"/>
                </a:solidFill>
              </a:rPr>
              <a:t>an access and participation </a:t>
            </a:r>
            <a:r>
              <a:rPr lang="en-US" sz="2000" b="1" dirty="0">
                <a:solidFill>
                  <a:schemeClr val="tx1"/>
                </a:solidFill>
              </a:rPr>
              <a:t>dataset</a:t>
            </a:r>
            <a:r>
              <a:rPr lang="en-US" sz="2000" dirty="0">
                <a:solidFill>
                  <a:schemeClr val="tx1"/>
                </a:solidFill>
              </a:rPr>
              <a:t> which will show the make-up of student bodies across the sector as a whole and at each individual provider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We will </a:t>
            </a:r>
            <a:r>
              <a:rPr lang="en-US" sz="2000" b="1" dirty="0">
                <a:solidFill>
                  <a:schemeClr val="tx1"/>
                </a:solidFill>
              </a:rPr>
              <a:t>fund </a:t>
            </a:r>
            <a:r>
              <a:rPr lang="en-US" sz="2000" b="1" dirty="0" smtClean="0">
                <a:solidFill>
                  <a:schemeClr val="tx1"/>
                </a:solidFill>
              </a:rPr>
              <a:t>partnerships </a:t>
            </a:r>
            <a:r>
              <a:rPr lang="en-US" sz="2000" dirty="0" smtClean="0">
                <a:solidFill>
                  <a:schemeClr val="tx1"/>
                </a:solidFill>
              </a:rPr>
              <a:t>to </a:t>
            </a:r>
            <a:r>
              <a:rPr lang="en-US" sz="2000" dirty="0">
                <a:solidFill>
                  <a:schemeClr val="tx1"/>
                </a:solidFill>
              </a:rPr>
              <a:t>ensure that </a:t>
            </a:r>
            <a:r>
              <a:rPr lang="en-US" sz="2000" dirty="0" smtClean="0">
                <a:solidFill>
                  <a:schemeClr val="tx1"/>
                </a:solidFill>
              </a:rPr>
              <a:t>work is </a:t>
            </a:r>
            <a:r>
              <a:rPr lang="en-US" sz="2000" dirty="0">
                <a:solidFill>
                  <a:schemeClr val="tx1"/>
                </a:solidFill>
              </a:rPr>
              <a:t>joined up and targeted to meet local needs </a:t>
            </a:r>
            <a:endParaRPr lang="en-GB" sz="2000" b="1" dirty="0" smtClean="0">
              <a:solidFill>
                <a:schemeClr val="tx1"/>
              </a:solidFill>
            </a:endParaRPr>
          </a:p>
          <a:p>
            <a:pPr marL="1000125" lvl="5" indent="0">
              <a:buNone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3" indent="-285750"/>
            <a:endParaRPr lang="en-GB" sz="2000" b="1" dirty="0" smtClean="0"/>
          </a:p>
          <a:p>
            <a:pPr marL="1743075" lvl="6" indent="-285750"/>
            <a:endParaRPr lang="en-GB" sz="2000" dirty="0"/>
          </a:p>
          <a:p>
            <a:pPr marL="85725" lvl="3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869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3064" y="121984"/>
            <a:ext cx="10279063" cy="902958"/>
          </a:xfrm>
        </p:spPr>
        <p:txBody>
          <a:bodyPr>
            <a:normAutofit/>
          </a:bodyPr>
          <a:lstStyle/>
          <a:p>
            <a:r>
              <a:rPr lang="en-GB" dirty="0" smtClean="0"/>
              <a:t>Relation to evaluation and evidence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2512" y="948833"/>
            <a:ext cx="11585593" cy="5448141"/>
          </a:xfrm>
        </p:spPr>
        <p:txBody>
          <a:bodyPr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Using evidence and producing a </a:t>
            </a:r>
            <a:r>
              <a:rPr lang="en-GB" sz="2000" b="1" dirty="0" smtClean="0">
                <a:solidFill>
                  <a:schemeClr val="tx1"/>
                </a:solidFill>
              </a:rPr>
              <a:t>compelling evaluation strategy </a:t>
            </a:r>
            <a:r>
              <a:rPr lang="en-GB" sz="2000" dirty="0" smtClean="0">
                <a:solidFill>
                  <a:schemeClr val="tx1"/>
                </a:solidFill>
              </a:rPr>
              <a:t>will be essential to the creation of </a:t>
            </a:r>
            <a:r>
              <a:rPr lang="en-GB" sz="2000" b="1" dirty="0" smtClean="0">
                <a:solidFill>
                  <a:schemeClr val="tx1"/>
                </a:solidFill>
              </a:rPr>
              <a:t>credible access and participation plans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Our expectations and guidance will be </a:t>
            </a:r>
            <a:r>
              <a:rPr lang="en-GB" sz="2000" b="1" dirty="0" smtClean="0">
                <a:solidFill>
                  <a:schemeClr val="tx1"/>
                </a:solidFill>
              </a:rPr>
              <a:t>shaped by evidence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We will be providing </a:t>
            </a:r>
            <a:r>
              <a:rPr lang="en-GB" sz="2000" b="1" dirty="0" smtClean="0">
                <a:solidFill>
                  <a:schemeClr val="tx1"/>
                </a:solidFill>
              </a:rPr>
              <a:t>tools and resources, developed in partnership with the sector</a:t>
            </a:r>
            <a:r>
              <a:rPr lang="en-GB" sz="2000" dirty="0" smtClean="0">
                <a:solidFill>
                  <a:schemeClr val="tx1"/>
                </a:solidFill>
              </a:rPr>
              <a:t>. This includes the resources focusing on pre-16 outreach, financial support and evidence from funded programmes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The access and participation </a:t>
            </a:r>
            <a:r>
              <a:rPr lang="en-GB" sz="2000" b="1" dirty="0" smtClean="0">
                <a:solidFill>
                  <a:schemeClr val="tx1"/>
                </a:solidFill>
              </a:rPr>
              <a:t>dataset will be published </a:t>
            </a:r>
            <a:r>
              <a:rPr lang="en-GB" sz="2000" dirty="0" smtClean="0">
                <a:solidFill>
                  <a:schemeClr val="tx1"/>
                </a:solidFill>
              </a:rPr>
              <a:t>so that we can all see a picture of current performance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W</a:t>
            </a:r>
            <a:r>
              <a:rPr lang="en-GB" sz="2000" dirty="0" smtClean="0">
                <a:solidFill>
                  <a:schemeClr val="tx1"/>
                </a:solidFill>
              </a:rPr>
              <a:t>e are </a:t>
            </a:r>
            <a:r>
              <a:rPr lang="en-GB" sz="2000" b="1" dirty="0" smtClean="0">
                <a:solidFill>
                  <a:schemeClr val="tx1"/>
                </a:solidFill>
              </a:rPr>
              <a:t>expecting providers to reflect </a:t>
            </a:r>
            <a:r>
              <a:rPr lang="en-GB" sz="2000" dirty="0" smtClean="0">
                <a:solidFill>
                  <a:schemeClr val="tx1"/>
                </a:solidFill>
              </a:rPr>
              <a:t>on where they are now and where improvements must be made</a:t>
            </a:r>
          </a:p>
          <a:p>
            <a:pPr marL="342900" lvl="1" indent="-342900"/>
            <a:r>
              <a:rPr lang="en-GB" sz="2000" b="1" i="1" dirty="0" smtClean="0">
                <a:solidFill>
                  <a:schemeClr val="tx1"/>
                </a:solidFill>
              </a:rPr>
              <a:t>Evaluation self-assessment tool </a:t>
            </a:r>
            <a:r>
              <a:rPr lang="en-GB" sz="2000" dirty="0" smtClean="0">
                <a:solidFill>
                  <a:schemeClr val="tx1"/>
                </a:solidFill>
              </a:rPr>
              <a:t>– this multi-dimensional framework covers evaluation design, implementation, learning and strategic context. It forms the basis for our guidance and expectations relating to evidence and evaluation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1"/>
                </a:solidFill>
              </a:rPr>
              <a:t>We want to see more collective learning and skills sharing to identify, grow and share expertise across the diversity of the sector</a:t>
            </a:r>
          </a:p>
          <a:p>
            <a:pPr marL="1000125" lvl="5" indent="0">
              <a:buNone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3" indent="-285750"/>
            <a:endParaRPr lang="en-GB" sz="2000" b="1" dirty="0" smtClean="0"/>
          </a:p>
          <a:p>
            <a:pPr marL="1743075" lvl="6" indent="-285750"/>
            <a:endParaRPr lang="en-GB" sz="2000" dirty="0"/>
          </a:p>
          <a:p>
            <a:pPr marL="85725" lvl="3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3263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2193" y="-50184"/>
            <a:ext cx="10279063" cy="902958"/>
          </a:xfrm>
        </p:spPr>
        <p:txBody>
          <a:bodyPr>
            <a:normAutofit/>
          </a:bodyPr>
          <a:lstStyle/>
          <a:p>
            <a:r>
              <a:rPr lang="en-GB" sz="3200" dirty="0"/>
              <a:t>Reflective Questions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32193" y="684766"/>
            <a:ext cx="1166627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 </a:t>
            </a:r>
            <a:r>
              <a:rPr lang="en-GB" dirty="0" smtClean="0"/>
              <a:t>eliminate </a:t>
            </a:r>
            <a:r>
              <a:rPr lang="en-GB" dirty="0"/>
              <a:t>inequalities in higher education </a:t>
            </a:r>
            <a:r>
              <a:rPr lang="en-GB" dirty="0" smtClean="0"/>
              <a:t>we must all reflect upon </a:t>
            </a:r>
            <a:r>
              <a:rPr lang="en-GB" i="1" dirty="0" smtClean="0"/>
              <a:t>how</a:t>
            </a:r>
            <a:r>
              <a:rPr lang="en-GB" dirty="0" smtClean="0"/>
              <a:t> we are working to make this vision a reality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This is why the evidence we commission and publish often includes reflective questioning – whole institution approach framework, adult learner outreach, pre-16 outreach, financial support evaluation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What do we need to ask ourselves to make sure that we are committing to, developing and using evidence and evaluation to make change and improve?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077913" indent="-361950">
              <a:buFont typeface="Arial" panose="020B0604020202020204" pitchFamily="34" charset="0"/>
              <a:buChar char="•"/>
            </a:pPr>
            <a:r>
              <a:rPr lang="en-GB" i="1" dirty="0" smtClean="0"/>
              <a:t>What evidence do we have that there is a need to do something?</a:t>
            </a:r>
          </a:p>
          <a:p>
            <a:pPr marL="1077913" indent="-361950">
              <a:buFont typeface="Arial" panose="020B0604020202020204" pitchFamily="34" charset="0"/>
              <a:buChar char="•"/>
            </a:pPr>
            <a:r>
              <a:rPr lang="en-GB" i="1" dirty="0"/>
              <a:t>How will we know that what we are doing will address this need ?</a:t>
            </a:r>
          </a:p>
          <a:p>
            <a:pPr marL="1077913" indent="-361950">
              <a:buFont typeface="Arial" panose="020B0604020202020204" pitchFamily="34" charset="0"/>
              <a:buChar char="•"/>
            </a:pPr>
            <a:r>
              <a:rPr lang="en-GB" i="1" dirty="0" smtClean="0"/>
              <a:t>What </a:t>
            </a:r>
            <a:r>
              <a:rPr lang="en-GB" i="1" dirty="0"/>
              <a:t>will have changed, and for whom, as a </a:t>
            </a:r>
            <a:r>
              <a:rPr lang="en-GB" i="1" dirty="0" smtClean="0"/>
              <a:t>result?</a:t>
            </a:r>
            <a:endParaRPr lang="en-GB" i="1" dirty="0"/>
          </a:p>
          <a:p>
            <a:pPr marL="1077913" indent="-361950">
              <a:buFont typeface="Arial" panose="020B0604020202020204" pitchFamily="34" charset="0"/>
              <a:buChar char="•"/>
            </a:pPr>
            <a:r>
              <a:rPr lang="en-GB" i="1" dirty="0" smtClean="0"/>
              <a:t>Who are we listening to? Who are we not listening to or silencing in our decision making?</a:t>
            </a:r>
          </a:p>
          <a:p>
            <a:pPr marL="1077913" indent="-361950">
              <a:buFont typeface="Arial" panose="020B0604020202020204" pitchFamily="34" charset="0"/>
              <a:buChar char="•"/>
            </a:pPr>
            <a:r>
              <a:rPr lang="en-GB" i="1" dirty="0"/>
              <a:t>How are we utilising and nurturing expertise and </a:t>
            </a:r>
            <a:r>
              <a:rPr lang="en-GB" i="1" dirty="0" smtClean="0"/>
              <a:t>skills? </a:t>
            </a:r>
          </a:p>
          <a:p>
            <a:pPr marL="1077913" indent="-361950">
              <a:buFont typeface="Arial" panose="020B0604020202020204" pitchFamily="34" charset="0"/>
              <a:buChar char="•"/>
            </a:pPr>
            <a:r>
              <a:rPr lang="en-GB" i="1" dirty="0" smtClean="0"/>
              <a:t>What are we doing to make sure we learn from evaluation – and how are we enabling others to learn?</a:t>
            </a:r>
            <a:endParaRPr lang="en-GB" i="1" dirty="0"/>
          </a:p>
          <a:p>
            <a:pPr marL="1077913" indent="-361950">
              <a:buFont typeface="Arial" panose="020B0604020202020204" pitchFamily="34" charset="0"/>
              <a:buChar char="•"/>
            </a:pPr>
            <a:r>
              <a:rPr lang="en-GB" i="1" dirty="0" smtClean="0"/>
              <a:t>If we take our vision for eliminating inequality across the lifecycle seriously, </a:t>
            </a:r>
            <a:r>
              <a:rPr lang="en-GB" i="1" dirty="0"/>
              <a:t>h</a:t>
            </a:r>
            <a:r>
              <a:rPr lang="en-GB" i="1" dirty="0" smtClean="0"/>
              <a:t>ow </a:t>
            </a:r>
            <a:r>
              <a:rPr lang="en-GB" i="1" dirty="0"/>
              <a:t>willing are we to challenge ourselves and each other about different forms of privilege and oppressive </a:t>
            </a:r>
            <a:r>
              <a:rPr lang="en-GB" i="1" dirty="0" smtClean="0"/>
              <a:t>practice?</a:t>
            </a:r>
          </a:p>
          <a:p>
            <a:pPr marL="1077913" indent="-36195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[Questions adapted from those produced by Professor Chantal Davies and Professor Jaqueline Stevenson MBE for research undertaken </a:t>
            </a:r>
            <a:r>
              <a:rPr lang="en-GB" i="1" dirty="0" smtClean="0"/>
              <a:t>by </a:t>
            </a:r>
            <a:r>
              <a:rPr lang="en-GB" i="1" dirty="0"/>
              <a:t>The Runnymede Trust, Sheffield Hallam University and </a:t>
            </a:r>
            <a:r>
              <a:rPr lang="en-GB" i="1" dirty="0" err="1"/>
              <a:t>AdvanceHE</a:t>
            </a:r>
            <a:r>
              <a:rPr lang="en-GB" i="1" dirty="0"/>
              <a:t> </a:t>
            </a:r>
            <a:r>
              <a:rPr lang="en-GB" i="1" dirty="0" smtClean="0"/>
              <a:t>– </a:t>
            </a:r>
            <a:r>
              <a:rPr lang="en-GB" i="1" dirty="0"/>
              <a:t>to be </a:t>
            </a:r>
            <a:r>
              <a:rPr lang="en-GB" i="1" dirty="0" smtClean="0"/>
              <a:t>published 2019 </a:t>
            </a:r>
            <a:r>
              <a:rPr lang="en-GB" dirty="0" smtClean="0"/>
              <a:t>and bell hooks </a:t>
            </a:r>
            <a:r>
              <a:rPr lang="en-GB" i="1" dirty="0" smtClean="0"/>
              <a:t>Teaching Critical Thinking?: practical wisdom</a:t>
            </a:r>
            <a:r>
              <a:rPr lang="en-GB" dirty="0" smtClean="0"/>
              <a:t>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43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1031815" y="3420392"/>
            <a:ext cx="2897427" cy="7231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smtClean="0">
                <a:solidFill>
                  <a:schemeClr val="bg1"/>
                </a:solidFill>
              </a:rPr>
              <a:t>Thank you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53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7667" y="294558"/>
            <a:ext cx="7751433" cy="812647"/>
          </a:xfrm>
        </p:spPr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3CD3E0A-6457-434C-B7BB-6CA73599BF3A}"/>
              </a:ext>
            </a:extLst>
          </p:cNvPr>
          <p:cNvSpPr/>
          <p:nvPr/>
        </p:nvSpPr>
        <p:spPr>
          <a:xfrm>
            <a:off x="963261" y="935340"/>
            <a:ext cx="9332464" cy="1040043"/>
          </a:xfrm>
          <a:prstGeom prst="rect">
            <a:avLst/>
          </a:prstGeom>
          <a:noFill/>
          <a:ln>
            <a:noFill/>
          </a:ln>
        </p:spPr>
        <p:txBody>
          <a:bodyPr vert="horz" lIns="72009" tIns="72009" rIns="72009" bIns="72009" rtlCol="0" anchor="ctr">
            <a:noAutofit/>
          </a:bodyPr>
          <a:lstStyle/>
          <a:p>
            <a:pPr algn="ctr"/>
            <a:endParaRPr lang="en-GB" sz="1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chemeClr val="tx2"/>
              </a:solidFill>
            </a:endParaRPr>
          </a:p>
          <a:p>
            <a:pPr algn="ctr"/>
            <a:endParaRPr lang="en-GB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80238796"/>
              </p:ext>
            </p:extLst>
          </p:nvPr>
        </p:nvGraphicFramePr>
        <p:xfrm>
          <a:off x="118534" y="802405"/>
          <a:ext cx="11548533" cy="5166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757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30" y="3009941"/>
            <a:ext cx="7751433" cy="100437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Evidence and Impact Strategy</a:t>
            </a:r>
            <a:endParaRPr lang="en-GB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199" y="4504493"/>
            <a:ext cx="9057991" cy="1233520"/>
          </a:xfrm>
        </p:spPr>
        <p:txBody>
          <a:bodyPr>
            <a:noAutofit/>
          </a:bodyPr>
          <a:lstStyle/>
          <a:p>
            <a:r>
              <a:rPr lang="en-GB" sz="2400" b="1" i="1" dirty="0" smtClean="0"/>
              <a:t>Evidence and evaluation is used effectively by OfS </a:t>
            </a:r>
            <a:r>
              <a:rPr lang="en-GB" sz="2400" b="1" i="1" dirty="0"/>
              <a:t>and higher education </a:t>
            </a:r>
            <a:r>
              <a:rPr lang="en-GB" sz="2400" b="1" i="1" dirty="0" smtClean="0"/>
              <a:t>providers to drive improvements in access and participatio</a:t>
            </a:r>
            <a:r>
              <a:rPr lang="en-GB" sz="2400" b="1" i="1" dirty="0"/>
              <a:t>n</a:t>
            </a:r>
            <a:r>
              <a:rPr lang="en-GB" sz="2400" b="1" i="1" dirty="0" smtClean="0"/>
              <a:t> </a:t>
            </a:r>
            <a:endParaRPr lang="en-GB" sz="2400" i="1" dirty="0"/>
          </a:p>
          <a:p>
            <a:endParaRPr lang="en-GB" sz="2400" b="1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Running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93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0946" y="268472"/>
            <a:ext cx="10279063" cy="902958"/>
          </a:xfrm>
        </p:spPr>
        <p:txBody>
          <a:bodyPr>
            <a:normAutofit/>
          </a:bodyPr>
          <a:lstStyle/>
          <a:p>
            <a:r>
              <a:rPr lang="en-GB" dirty="0" smtClean="0"/>
              <a:t>The Strategy and HERA 2017</a:t>
            </a:r>
            <a:endParaRPr lang="en-GB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27892"/>
              </p:ext>
            </p:extLst>
          </p:nvPr>
        </p:nvGraphicFramePr>
        <p:xfrm>
          <a:off x="5252677" y="1135294"/>
          <a:ext cx="8304310" cy="491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290946" y="1135294"/>
            <a:ext cx="6675246" cy="5383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03523" indent="-303523" algn="l" defTabSz="428305" rtl="0" eaLnBrk="1" latinLnBrk="0" hangingPunct="1">
              <a:lnSpc>
                <a:spcPct val="100000"/>
              </a:lnSpc>
              <a:spcBef>
                <a:spcPts val="843"/>
              </a:spcBef>
              <a:buSzPct val="150000"/>
              <a:buFontTx/>
              <a:buBlip>
                <a:blip r:embed="rId8"/>
              </a:buBlip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95996" indent="-267691" algn="l" defTabSz="428305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70762" indent="-214152" algn="l" defTabSz="428305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99067" indent="-214152" algn="l" defTabSz="42830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27372" indent="-214152" algn="l" defTabSz="42830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355677" indent="-214152" algn="l" defTabSz="428305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3982" indent="-214152" algn="l" defTabSz="428305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2287" indent="-214152" algn="l" defTabSz="428305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0592" indent="-214152" algn="l" defTabSz="428305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Higher Education and Research Act 2017 and Ministerial Guidance gives the OfS responsibilities and powers to make sure that </a:t>
            </a:r>
            <a:r>
              <a:rPr lang="en-GB" sz="1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and evaluation are utilised effectively to drive improvements</a:t>
            </a: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access and participation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framework enables us to </a:t>
            </a:r>
            <a:r>
              <a:rPr lang="en-GB" sz="1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 debate and focus</a:t>
            </a:r>
            <a:endParaRPr lang="en-GB" sz="18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our influencing power, we can </a:t>
            </a:r>
            <a:r>
              <a:rPr lang="en-GB" sz="1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innovation </a:t>
            </a: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encourage dissemination about what works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OfS Strategy commits the OfS to being an </a:t>
            </a:r>
            <a:r>
              <a:rPr lang="en-GB" sz="1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intelligent regulator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OfS Business Plan states that </a:t>
            </a:r>
            <a:r>
              <a:rPr lang="en-GB" sz="1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“All </a:t>
            </a:r>
            <a:r>
              <a:rPr lang="en-GB" sz="1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and participation activity is underpinned by evidence and ‘what works</a:t>
            </a:r>
            <a:r>
              <a:rPr lang="en-GB" sz="1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’”</a:t>
            </a:r>
            <a:endParaRPr lang="en-GB" sz="1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and participation strategic funding and regulation sets expectations and enables providers to </a:t>
            </a:r>
            <a:r>
              <a:rPr lang="en-GB" sz="1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 and raise ambition</a:t>
            </a:r>
            <a:endParaRPr lang="en-GB" sz="18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52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4345" y="42988"/>
            <a:ext cx="10279063" cy="90295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Why this matters</a:t>
            </a:r>
            <a:endParaRPr lang="en-GB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Running footer</a:t>
            </a:r>
            <a:endParaRPr lang="en-GB" dirty="0"/>
          </a:p>
        </p:txBody>
      </p:sp>
      <p:sp>
        <p:nvSpPr>
          <p:cNvPr id="7" name="Content Placeholder 2"/>
          <p:cNvSpPr txBox="1">
            <a:spLocks noGrp="1"/>
          </p:cNvSpPr>
          <p:nvPr>
            <p:ph idx="1"/>
          </p:nvPr>
        </p:nvSpPr>
        <p:spPr>
          <a:xfrm>
            <a:off x="232469" y="847402"/>
            <a:ext cx="7128582" cy="5874073"/>
          </a:xfrm>
          <a:prstGeom prst="rect">
            <a:avLst/>
          </a:prstGeom>
        </p:spPr>
        <p:txBody>
          <a:bodyPr>
            <a:noAutofit/>
          </a:bodyPr>
          <a:lstStyle>
            <a:lvl1pPr marL="303523" indent="-303523" algn="l" defTabSz="428305" rtl="0" eaLnBrk="1" latinLnBrk="0" hangingPunct="1">
              <a:spcBef>
                <a:spcPts val="843"/>
              </a:spcBef>
              <a:buSzPct val="15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95996" indent="-267691" algn="l" defTabSz="428305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70762" indent="-214152" algn="l" defTabSz="428305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99067" indent="-214152" algn="l" defTabSz="428305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27372" indent="-214152" algn="l" defTabSz="428305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355677" indent="-214152" algn="l" defTabSz="428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3982" indent="-214152" algn="l" defTabSz="428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2287" indent="-214152" algn="l" defTabSz="428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0592" indent="-214152" algn="l" defTabSz="428305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 to </a:t>
            </a:r>
            <a:r>
              <a:rPr lang="en-GB" sz="2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eliminate inequalities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the whole student lifecycle </a:t>
            </a:r>
            <a:endParaRPr lang="en-GB" sz="2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 to 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with providers 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their partnerships so that investments have the 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greatest 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most positive impact 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and evaluation can facilitate 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co-creation 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engagement 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essential for 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sustaining transformational change</a:t>
            </a:r>
            <a:endParaRPr lang="en-GB" sz="2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that providers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can, and have committed, to 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evidence and evaluation effectively to 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 </a:t>
            </a:r>
            <a:r>
              <a:rPr lang="en-GB" sz="2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improvements. </a:t>
            </a:r>
            <a:r>
              <a:rPr lang="en-GB" sz="2000" b="1" u="sng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to see more of </a:t>
            </a:r>
            <a:r>
              <a:rPr lang="en-GB" sz="2000" b="1" u="sng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 action</a:t>
            </a:r>
            <a:endParaRPr lang="en-GB" sz="2000" u="sng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 </a:t>
            </a:r>
            <a:r>
              <a:rPr lang="en-GB" sz="2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is essential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knowing what is working and what is not working, and where </a:t>
            </a:r>
            <a:r>
              <a:rPr lang="en-GB" sz="2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efficiencies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be made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Everything we do is </a:t>
            </a:r>
            <a:r>
              <a:rPr lang="en-US" sz="2000" dirty="0"/>
              <a:t>an opportunity to </a:t>
            </a:r>
            <a:r>
              <a:rPr lang="en-US" sz="2000" b="1" dirty="0"/>
              <a:t>learn more about how to improve </a:t>
            </a:r>
            <a:r>
              <a:rPr lang="en-US" sz="2000" dirty="0"/>
              <a:t>the impact of access and participation </a:t>
            </a:r>
            <a:endParaRPr lang="en-GB" sz="2000" dirty="0"/>
          </a:p>
          <a:p>
            <a:pPr marL="0" indent="0">
              <a:buNone/>
            </a:pPr>
            <a:endParaRPr lang="en-GB" sz="20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1051" y="945946"/>
            <a:ext cx="4687652" cy="513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8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57" y="0"/>
            <a:ext cx="12192000" cy="825909"/>
          </a:xfrm>
        </p:spPr>
        <p:txBody>
          <a:bodyPr>
            <a:normAutofit/>
          </a:bodyPr>
          <a:lstStyle/>
          <a:p>
            <a:r>
              <a:rPr lang="en-GB" sz="2800" dirty="0"/>
              <a:t>E</a:t>
            </a:r>
            <a:r>
              <a:rPr lang="en-GB" sz="2800" dirty="0" smtClean="0"/>
              <a:t>vidence outcomes 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43197" y="6341360"/>
            <a:ext cx="7315200" cy="365125"/>
          </a:xfrm>
        </p:spPr>
        <p:txBody>
          <a:bodyPr/>
          <a:lstStyle/>
          <a:p>
            <a:r>
              <a:rPr lang="en-GB" dirty="0" smtClean="0"/>
              <a:t>Running footer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35299" y="1954767"/>
            <a:ext cx="36514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 have outlined a set of mirrored outcomes for providers and the </a:t>
            </a:r>
            <a:r>
              <a:rPr lang="en-GB" sz="2000" dirty="0" smtClean="0"/>
              <a:t>OfS.</a:t>
            </a:r>
          </a:p>
          <a:p>
            <a:endParaRPr lang="en-GB" sz="2000" dirty="0"/>
          </a:p>
          <a:p>
            <a:r>
              <a:rPr lang="en-GB" sz="2000" dirty="0" smtClean="0"/>
              <a:t>The </a:t>
            </a:r>
            <a:r>
              <a:rPr lang="en-GB" sz="2000" dirty="0"/>
              <a:t>change we need to see in providers is a change we need to see in ourselves as an intelligent regulator. </a:t>
            </a:r>
            <a:endParaRPr lang="en-GB" sz="2000" dirty="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44514839"/>
              </p:ext>
            </p:extLst>
          </p:nvPr>
        </p:nvGraphicFramePr>
        <p:xfrm>
          <a:off x="4436533" y="834377"/>
          <a:ext cx="7638627" cy="4864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812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31" y="23390"/>
            <a:ext cx="12192000" cy="825909"/>
          </a:xfrm>
        </p:spPr>
        <p:txBody>
          <a:bodyPr>
            <a:normAutofit/>
          </a:bodyPr>
          <a:lstStyle/>
          <a:p>
            <a:r>
              <a:rPr lang="en-GB" sz="2800" dirty="0" smtClean="0"/>
              <a:t>Detailed provider outcomes – </a:t>
            </a:r>
            <a:r>
              <a:rPr lang="en-GB" sz="2800" i="1" dirty="0" smtClean="0"/>
              <a:t>working words</a:t>
            </a:r>
            <a:endParaRPr lang="en-GB" sz="28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Running footer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76831" y="822779"/>
            <a:ext cx="11838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Question for you: how </a:t>
            </a:r>
            <a:r>
              <a:rPr lang="en-GB" sz="1600" i="1" dirty="0" smtClean="0"/>
              <a:t>can we </a:t>
            </a:r>
            <a:r>
              <a:rPr lang="en-GB" sz="1600" i="1" dirty="0"/>
              <a:t>make sure our language inspires and engages?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C9B99F2E-03AB-7B4C-AD19-E096C67300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843209"/>
              </p:ext>
            </p:extLst>
          </p:nvPr>
        </p:nvGraphicFramePr>
        <p:xfrm>
          <a:off x="124918" y="1249177"/>
          <a:ext cx="11890252" cy="5371477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086189">
                  <a:extLst>
                    <a:ext uri="{9D8B030D-6E8A-4147-A177-3AD203B41FA5}">
                      <a16:colId xmlns="" xmlns:a16="http://schemas.microsoft.com/office/drawing/2014/main" val="2874489366"/>
                    </a:ext>
                  </a:extLst>
                </a:gridCol>
                <a:gridCol w="7804063">
                  <a:extLst>
                    <a:ext uri="{9D8B030D-6E8A-4147-A177-3AD203B41FA5}">
                      <a16:colId xmlns="" xmlns:a16="http://schemas.microsoft.com/office/drawing/2014/main" val="2039894017"/>
                    </a:ext>
                  </a:extLst>
                </a:gridCol>
              </a:tblGrid>
              <a:tr h="394615">
                <a:tc gridSpan="2">
                  <a:txBody>
                    <a:bodyPr/>
                    <a:lstStyle/>
                    <a:p>
                      <a:pPr marL="0" marR="0" lvl="0" indent="0" algn="l" defTabSz="428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Providers </a:t>
                      </a:r>
                      <a:r>
                        <a:rPr lang="en-GB" sz="1400" baseline="0" dirty="0" smtClean="0"/>
                        <a:t>value and use </a:t>
                      </a:r>
                      <a:r>
                        <a:rPr lang="en-GB" sz="1400" dirty="0" smtClean="0"/>
                        <a:t>evidence </a:t>
                      </a:r>
                      <a:r>
                        <a:rPr lang="en-GB" sz="1400" dirty="0"/>
                        <a:t>and evaluation </a:t>
                      </a:r>
                      <a:r>
                        <a:rPr lang="en-GB" sz="1400" dirty="0" smtClean="0"/>
                        <a:t>to improve the </a:t>
                      </a:r>
                      <a:r>
                        <a:rPr lang="en-GB" sz="1400" u="none" baseline="0" dirty="0" smtClean="0"/>
                        <a:t>impact </a:t>
                      </a:r>
                      <a:r>
                        <a:rPr lang="en-GB" sz="1400" u="none" baseline="0" dirty="0"/>
                        <a:t>of </a:t>
                      </a:r>
                      <a:r>
                        <a:rPr lang="en-GB" sz="1400" u="none" baseline="0" dirty="0" smtClean="0"/>
                        <a:t>access and participation</a:t>
                      </a:r>
                      <a:endParaRPr lang="en-GB" sz="1400" b="1" u="none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97630461"/>
                  </a:ext>
                </a:extLst>
              </a:tr>
              <a:tr h="670847">
                <a:tc rowSpan="2">
                  <a:txBody>
                    <a:bodyPr/>
                    <a:lstStyle/>
                    <a:p>
                      <a:pPr marL="0" marR="0" lvl="0" indent="0" algn="l" defTabSz="428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Provider </a:t>
                      </a:r>
                      <a:r>
                        <a:rPr lang="en-US" sz="1400" kern="1200" dirty="0" smtClean="0"/>
                        <a:t>to evidence-informed strategy and </a:t>
                      </a:r>
                      <a:r>
                        <a:rPr lang="en-US" sz="1400" kern="1200" dirty="0" err="1" smtClean="0"/>
                        <a:t>programme</a:t>
                      </a:r>
                      <a:r>
                        <a:rPr lang="en-US" sz="1400" kern="1200" dirty="0" smtClean="0"/>
                        <a:t> design </a:t>
                      </a:r>
                      <a:r>
                        <a:rPr lang="en-US" sz="1400" kern="1200" dirty="0"/>
                        <a:t>and evaluation</a:t>
                      </a:r>
                      <a:endParaRPr lang="en-GB" sz="1400" b="1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28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/>
                        <a:t>Evidence is valued as a strategic priority and used to drive innovation and improvement </a:t>
                      </a:r>
                      <a:endParaRPr lang="en-US" sz="1400" b="0" kern="1200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70847">
                <a:tc vMerge="1">
                  <a:txBody>
                    <a:bodyPr/>
                    <a:lstStyle/>
                    <a:p>
                      <a:pPr marL="0" marR="0" lvl="0" indent="0" algn="l" defTabSz="428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28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/>
                        <a:t>Appropriate</a:t>
                      </a:r>
                      <a:r>
                        <a:rPr lang="en-US" sz="1400" kern="1200" baseline="0" dirty="0"/>
                        <a:t> </a:t>
                      </a:r>
                      <a:r>
                        <a:rPr lang="en-US" sz="1400" kern="1200" baseline="0" dirty="0" smtClean="0"/>
                        <a:t>resource and skills are dedicated to: staffing, budgets, co-creation and engagement, </a:t>
                      </a:r>
                      <a:r>
                        <a:rPr lang="en-GB" sz="1400" kern="1200" dirty="0" smtClean="0"/>
                        <a:t>understanding </a:t>
                      </a:r>
                      <a:r>
                        <a:rPr lang="en-GB" sz="1400" kern="1200" baseline="0" dirty="0" smtClean="0"/>
                        <a:t>and skills, knowledge exchange and publication</a:t>
                      </a:r>
                      <a:endParaRPr lang="en-US" sz="1400" b="0" kern="1200" dirty="0" smtClean="0">
                        <a:solidFill>
                          <a:schemeClr val="accent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70847">
                <a:tc rowSpan="3">
                  <a:txBody>
                    <a:bodyPr/>
                    <a:lstStyle/>
                    <a:p>
                      <a:pPr marL="0" marR="0" lvl="0" indent="0" algn="l" defTabSz="428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Provider uses research and evidence to inform design of their programmes</a:t>
                      </a:r>
                    </a:p>
                    <a:p>
                      <a:pPr marL="0" marR="0" lvl="0" indent="0" algn="l" defTabSz="428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 smtClean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28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Provider </a:t>
                      </a:r>
                      <a:r>
                        <a:rPr lang="en-GB" sz="1400" dirty="0"/>
                        <a:t>understands the gaps </a:t>
                      </a:r>
                      <a:r>
                        <a:rPr lang="en-GB" sz="1400" dirty="0" smtClean="0"/>
                        <a:t>in performance</a:t>
                      </a:r>
                      <a:r>
                        <a:rPr lang="en-GB" sz="1400" baseline="0" dirty="0" smtClean="0"/>
                        <a:t> and </a:t>
                      </a:r>
                      <a:r>
                        <a:rPr lang="en-GB" sz="1400" dirty="0" smtClean="0"/>
                        <a:t>makes evidenced </a:t>
                      </a:r>
                      <a:r>
                        <a:rPr lang="en-GB" sz="1400" dirty="0"/>
                        <a:t>decisions </a:t>
                      </a:r>
                      <a:r>
                        <a:rPr lang="en-GB" sz="1400" dirty="0" smtClean="0"/>
                        <a:t>about</a:t>
                      </a:r>
                      <a:r>
                        <a:rPr lang="en-GB" sz="1400" baseline="0" dirty="0" smtClean="0"/>
                        <a:t> how to close those gaps</a:t>
                      </a:r>
                      <a:endParaRPr lang="en-GB" sz="1400" b="0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99858252"/>
                  </a:ext>
                </a:extLst>
              </a:tr>
              <a:tr h="6708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28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Programmes, policies and investments are informed</a:t>
                      </a:r>
                      <a:r>
                        <a:rPr lang="en-GB" sz="1400" baseline="0" dirty="0" smtClean="0"/>
                        <a:t> by </a:t>
                      </a:r>
                      <a:r>
                        <a:rPr lang="en-GB" sz="1400" dirty="0" smtClean="0"/>
                        <a:t>research and evidence of what works</a:t>
                      </a:r>
                      <a:endParaRPr lang="en-GB" sz="1400" b="0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16779673"/>
                  </a:ext>
                </a:extLst>
              </a:tr>
              <a:tr h="9470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28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Provider chooses appropriate</a:t>
                      </a:r>
                      <a:r>
                        <a:rPr lang="en-GB" sz="1400" baseline="0" dirty="0" smtClean="0"/>
                        <a:t> and meaningful </a:t>
                      </a:r>
                      <a:r>
                        <a:rPr lang="en-GB" sz="1400" dirty="0" smtClean="0"/>
                        <a:t>outcomes for their programmes,</a:t>
                      </a:r>
                      <a:r>
                        <a:rPr lang="en-GB" sz="1400" baseline="0" dirty="0" smtClean="0"/>
                        <a:t> with a credible theory of change about how to get there</a:t>
                      </a:r>
                      <a:endParaRPr lang="en-GB" sz="1400" b="0" dirty="0" smtClean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0847">
                <a:tc rowSpan="2">
                  <a:txBody>
                    <a:bodyPr/>
                    <a:lstStyle/>
                    <a:p>
                      <a:pPr marL="0" marR="0" lvl="0" indent="0" algn="l" defTabSz="428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Provider </a:t>
                      </a:r>
                      <a:r>
                        <a:rPr lang="en-GB" sz="1400" dirty="0"/>
                        <a:t>uses evaluation to understand </a:t>
                      </a:r>
                      <a:r>
                        <a:rPr lang="en-GB" sz="1400" dirty="0" smtClean="0"/>
                        <a:t>impact and improve</a:t>
                      </a:r>
                      <a:endParaRPr lang="en-US" sz="1400" b="1" kern="1200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28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Provider designs and runs robust evaluations </a:t>
                      </a:r>
                      <a:r>
                        <a:rPr lang="en-GB" sz="1400" baseline="0" dirty="0" smtClean="0"/>
                        <a:t>appropriate </a:t>
                      </a:r>
                      <a:r>
                        <a:rPr lang="en-GB" sz="1400" baseline="0" dirty="0"/>
                        <a:t>to their </a:t>
                      </a:r>
                      <a:r>
                        <a:rPr lang="en-GB" sz="1400" baseline="0" dirty="0" smtClean="0"/>
                        <a:t>investment and activities</a:t>
                      </a:r>
                      <a:endParaRPr lang="en-GB" sz="1400" b="0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67945856"/>
                  </a:ext>
                </a:extLst>
              </a:tr>
              <a:tr h="675549">
                <a:tc vMerge="1">
                  <a:txBody>
                    <a:bodyPr/>
                    <a:lstStyle/>
                    <a:p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Provider interprets evaluation findings to </a:t>
                      </a:r>
                      <a:r>
                        <a:rPr lang="en-GB" sz="1400" dirty="0" smtClean="0"/>
                        <a:t>improve the design</a:t>
                      </a:r>
                      <a:r>
                        <a:rPr lang="en-GB" sz="1400" baseline="0" dirty="0" smtClean="0"/>
                        <a:t> of strategies, policies and</a:t>
                      </a:r>
                      <a:r>
                        <a:rPr lang="en-GB" sz="1400" dirty="0" smtClean="0"/>
                        <a:t> programmes</a:t>
                      </a:r>
                      <a:endParaRPr lang="en-GB" sz="1400" b="0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245572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5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9037" y="-68035"/>
            <a:ext cx="10279063" cy="902958"/>
          </a:xfrm>
        </p:spPr>
        <p:txBody>
          <a:bodyPr>
            <a:normAutofit/>
          </a:bodyPr>
          <a:lstStyle/>
          <a:p>
            <a:r>
              <a:rPr lang="en-GB" dirty="0" smtClean="0"/>
              <a:t>How we will work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49955" y="4312959"/>
            <a:ext cx="10810060" cy="1928508"/>
          </a:xfrm>
          <a:ln w="38100">
            <a:noFill/>
          </a:ln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tx1"/>
                </a:solidFill>
              </a:rPr>
              <a:t>Intelligent regulation </a:t>
            </a:r>
            <a:r>
              <a:rPr lang="en-GB" sz="1800" dirty="0">
                <a:solidFill>
                  <a:schemeClr val="tx1"/>
                </a:solidFill>
              </a:rPr>
              <a:t>to set expectations for providers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chemeClr val="tx1"/>
                </a:solidFill>
              </a:rPr>
              <a:t>Engage and support stakeholders </a:t>
            </a:r>
            <a:r>
              <a:rPr lang="en-GB" sz="1800" dirty="0" smtClean="0">
                <a:solidFill>
                  <a:schemeClr val="tx1"/>
                </a:solidFill>
              </a:rPr>
              <a:t>to meet </a:t>
            </a:r>
            <a:r>
              <a:rPr lang="en-GB" sz="1800" dirty="0">
                <a:solidFill>
                  <a:schemeClr val="tx1"/>
                </a:solidFill>
              </a:rPr>
              <a:t>these expectations </a:t>
            </a:r>
            <a:r>
              <a:rPr lang="en-GB" sz="1800" dirty="0" smtClean="0">
                <a:solidFill>
                  <a:schemeClr val="tx1"/>
                </a:solidFill>
              </a:rPr>
              <a:t>and embed change</a:t>
            </a:r>
            <a:endParaRPr lang="en-GB" sz="18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tx1"/>
                </a:solidFill>
              </a:rPr>
              <a:t>Strategic funding </a:t>
            </a:r>
            <a:r>
              <a:rPr lang="en-GB" sz="1800" dirty="0">
                <a:solidFill>
                  <a:schemeClr val="tx1"/>
                </a:solidFill>
              </a:rPr>
              <a:t>to drive innovation </a:t>
            </a:r>
            <a:r>
              <a:rPr lang="en-GB" sz="1800" dirty="0" smtClean="0">
                <a:solidFill>
                  <a:schemeClr val="tx1"/>
                </a:solidFill>
              </a:rPr>
              <a:t>and partnership</a:t>
            </a:r>
            <a:endParaRPr lang="en-GB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chemeClr val="tx1"/>
                </a:solidFill>
              </a:rPr>
              <a:t>Improvement within </a:t>
            </a:r>
            <a:r>
              <a:rPr lang="en-GB" sz="1800" b="1" dirty="0">
                <a:solidFill>
                  <a:schemeClr val="tx1"/>
                </a:solidFill>
              </a:rPr>
              <a:t>OfS </a:t>
            </a:r>
            <a:r>
              <a:rPr lang="en-GB" sz="1800" dirty="0">
                <a:solidFill>
                  <a:schemeClr val="tx1"/>
                </a:solidFill>
              </a:rPr>
              <a:t>to embed change across the organisation </a:t>
            </a:r>
            <a:endParaRPr lang="en-GB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082746789"/>
              </p:ext>
            </p:extLst>
          </p:nvPr>
        </p:nvGraphicFramePr>
        <p:xfrm>
          <a:off x="2270599" y="1128697"/>
          <a:ext cx="6954888" cy="2890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772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7059" y="-79243"/>
            <a:ext cx="10279063" cy="90295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Intelligent</a:t>
            </a:r>
            <a:r>
              <a:rPr lang="en-GB" dirty="0" smtClean="0"/>
              <a:t> regulation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3064" y="776666"/>
            <a:ext cx="11685614" cy="573650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The </a:t>
            </a:r>
            <a:r>
              <a:rPr lang="en-GB" sz="1800" dirty="0">
                <a:solidFill>
                  <a:schemeClr val="tx1"/>
                </a:solidFill>
              </a:rPr>
              <a:t>relationship between regulation, evidence and improvement can be characterised by</a:t>
            </a:r>
            <a:r>
              <a:rPr lang="en-GB" sz="1800" dirty="0" smtClean="0">
                <a:solidFill>
                  <a:schemeClr val="tx1"/>
                </a:solidFill>
              </a:rPr>
              <a:t>:</a:t>
            </a:r>
            <a:endParaRPr lang="en-GB" sz="1800" dirty="0">
              <a:solidFill>
                <a:schemeClr val="tx1"/>
              </a:solidFill>
            </a:endParaRPr>
          </a:p>
          <a:p>
            <a:pPr marL="1182688" lvl="0" indent="-285750" defTabSz="428305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sz="1800" dirty="0" smtClean="0">
              <a:solidFill>
                <a:schemeClr val="tx1"/>
              </a:solidFill>
            </a:endParaRPr>
          </a:p>
          <a:p>
            <a:pPr marL="1257300" lvl="0" indent="-360363" defTabSz="428305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Use </a:t>
            </a:r>
            <a:r>
              <a:rPr lang="en-GB" sz="1800" dirty="0">
                <a:solidFill>
                  <a:schemeClr val="tx1"/>
                </a:solidFill>
              </a:rPr>
              <a:t>of evidence to understand and challenge the </a:t>
            </a:r>
            <a:r>
              <a:rPr lang="en-GB" sz="1800" b="1" dirty="0">
                <a:solidFill>
                  <a:schemeClr val="tx1"/>
                </a:solidFill>
              </a:rPr>
              <a:t>credibility</a:t>
            </a:r>
            <a:r>
              <a:rPr lang="en-GB" sz="1800" dirty="0">
                <a:solidFill>
                  <a:schemeClr val="tx1"/>
                </a:solidFill>
              </a:rPr>
              <a:t> of A&amp;P plans </a:t>
            </a:r>
          </a:p>
          <a:p>
            <a:pPr marL="1257300" lvl="0" indent="-360363" defTabSz="428305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800" b="1" dirty="0">
                <a:solidFill>
                  <a:schemeClr val="tx1"/>
                </a:solidFill>
              </a:rPr>
              <a:t>Monitoring</a:t>
            </a:r>
            <a:r>
              <a:rPr lang="en-GB" sz="1800" dirty="0">
                <a:solidFill>
                  <a:schemeClr val="tx1"/>
                </a:solidFill>
              </a:rPr>
              <a:t> of plans to intervene where </a:t>
            </a:r>
            <a:r>
              <a:rPr lang="en-GB" sz="1800" dirty="0" smtClean="0">
                <a:solidFill>
                  <a:schemeClr val="tx1"/>
                </a:solidFill>
              </a:rPr>
              <a:t>credibility of evidence and evaluation is weak or high risk</a:t>
            </a:r>
            <a:endParaRPr lang="en-GB" sz="1800" dirty="0">
              <a:solidFill>
                <a:schemeClr val="tx1"/>
              </a:solidFill>
            </a:endParaRPr>
          </a:p>
          <a:p>
            <a:pPr marL="1257300" lvl="0" indent="-360363" defTabSz="428305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800" b="1" dirty="0">
                <a:solidFill>
                  <a:schemeClr val="tx1"/>
                </a:solidFill>
              </a:rPr>
              <a:t>Compliance</a:t>
            </a:r>
            <a:r>
              <a:rPr lang="en-GB" sz="1800" dirty="0">
                <a:solidFill>
                  <a:schemeClr val="tx1"/>
                </a:solidFill>
              </a:rPr>
              <a:t> with adoption and use </a:t>
            </a:r>
            <a:r>
              <a:rPr lang="en-GB" sz="1800" dirty="0" smtClean="0">
                <a:solidFill>
                  <a:schemeClr val="tx1"/>
                </a:solidFill>
              </a:rPr>
              <a:t>of compelling approaches and tools </a:t>
            </a:r>
            <a:endParaRPr lang="en-GB" sz="1800" dirty="0">
              <a:solidFill>
                <a:schemeClr val="tx1"/>
              </a:solidFill>
            </a:endParaRPr>
          </a:p>
          <a:p>
            <a:pPr marL="1257300" lvl="0" indent="-360363" defTabSz="428305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800" b="1" dirty="0">
                <a:solidFill>
                  <a:schemeClr val="tx1"/>
                </a:solidFill>
              </a:rPr>
              <a:t>Transparency</a:t>
            </a:r>
            <a:r>
              <a:rPr lang="en-GB" sz="1800" dirty="0">
                <a:solidFill>
                  <a:schemeClr val="tx1"/>
                </a:solidFill>
              </a:rPr>
              <a:t> requirements on strength of use of evidence and evaluation</a:t>
            </a:r>
          </a:p>
          <a:p>
            <a:pPr marL="1257300" lvl="0" indent="-360363" defTabSz="428305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good practice relating to evidence and evaluation </a:t>
            </a:r>
          </a:p>
          <a:p>
            <a:pPr marL="1239838" lvl="0" indent="-342900" defTabSz="428305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428305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part of the transformational change to access and participation regulation we will be: </a:t>
            </a:r>
            <a:endPara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2538" indent="-3556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Setting </a:t>
            </a:r>
            <a:r>
              <a:rPr lang="en-GB" sz="1800" b="1" dirty="0">
                <a:solidFill>
                  <a:schemeClr val="tx1"/>
                </a:solidFill>
              </a:rPr>
              <a:t>higher </a:t>
            </a:r>
            <a:r>
              <a:rPr lang="en-GB" sz="1800" b="1" dirty="0" smtClean="0">
                <a:solidFill>
                  <a:schemeClr val="tx1"/>
                </a:solidFill>
              </a:rPr>
              <a:t>expectations </a:t>
            </a:r>
            <a:r>
              <a:rPr lang="en-GB" sz="1800" dirty="0" smtClean="0">
                <a:solidFill>
                  <a:schemeClr val="tx1"/>
                </a:solidFill>
              </a:rPr>
              <a:t>for providers to develop and embed evaluation strategies within access and participation plans</a:t>
            </a:r>
          </a:p>
          <a:p>
            <a:pPr marL="1252538" indent="-3556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Enable providers to carry out </a:t>
            </a:r>
            <a:r>
              <a:rPr lang="en-GB" sz="1800" b="1" dirty="0" smtClean="0">
                <a:solidFill>
                  <a:schemeClr val="tx1"/>
                </a:solidFill>
              </a:rPr>
              <a:t>self-assessment </a:t>
            </a:r>
            <a:r>
              <a:rPr lang="en-GB" sz="1800" dirty="0" smtClean="0">
                <a:solidFill>
                  <a:schemeClr val="tx1"/>
                </a:solidFill>
              </a:rPr>
              <a:t>of their own evidence and evaluation landscape so that strategies can be focused and meaningful</a:t>
            </a:r>
          </a:p>
          <a:p>
            <a:pPr marL="1252538" indent="-3556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Giving </a:t>
            </a:r>
            <a:r>
              <a:rPr lang="en-GB" sz="1800" b="1" dirty="0" smtClean="0">
                <a:solidFill>
                  <a:schemeClr val="tx1"/>
                </a:solidFill>
              </a:rPr>
              <a:t>guidance and resources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to enable providers to demonstrate how the use of evidence and evaluation is improving understanding and impact through the regulatory </a:t>
            </a:r>
            <a:r>
              <a:rPr lang="en-GB" sz="1800" dirty="0" smtClean="0">
                <a:solidFill>
                  <a:schemeClr val="tx1"/>
                </a:solidFill>
              </a:rPr>
              <a:t>process</a:t>
            </a:r>
          </a:p>
          <a:p>
            <a:pPr marL="1252538" lvl="0" indent="-3556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Funding the </a:t>
            </a:r>
            <a:r>
              <a:rPr lang="en-GB" sz="1800" b="1" dirty="0" smtClean="0">
                <a:solidFill>
                  <a:schemeClr val="tx1"/>
                </a:solidFill>
              </a:rPr>
              <a:t>Evidence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  <a:r>
              <a:rPr lang="en-GB" sz="1800" b="1" dirty="0" smtClean="0">
                <a:solidFill>
                  <a:schemeClr val="tx1"/>
                </a:solidFill>
              </a:rPr>
              <a:t>and Impact Exchange </a:t>
            </a:r>
            <a:r>
              <a:rPr lang="en-GB" sz="1800" dirty="0" smtClean="0">
                <a:solidFill>
                  <a:schemeClr val="tx1"/>
                </a:solidFill>
              </a:rPr>
              <a:t>to facilitate systematic knowledge exchange, engagement and collective learning </a:t>
            </a:r>
            <a:endParaRPr lang="en-GB" sz="1800" dirty="0">
              <a:solidFill>
                <a:schemeClr val="tx1"/>
              </a:solidFill>
            </a:endParaRPr>
          </a:p>
          <a:p>
            <a:pPr marL="1252538" lvl="0" indent="-3556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Carrying out efficient and effective </a:t>
            </a:r>
            <a:r>
              <a:rPr lang="en-GB" sz="1800" b="1" dirty="0" smtClean="0">
                <a:solidFill>
                  <a:schemeClr val="tx1"/>
                </a:solidFill>
              </a:rPr>
              <a:t>monitoring and responding </a:t>
            </a:r>
            <a:r>
              <a:rPr lang="en-GB" sz="1800" dirty="0" smtClean="0">
                <a:solidFill>
                  <a:schemeClr val="tx1"/>
                </a:solidFill>
              </a:rPr>
              <a:t>to evaluation and research findings </a:t>
            </a:r>
            <a:endParaRPr lang="en-GB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428305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6938" lvl="0" defTabSz="428305">
              <a:spcBef>
                <a:spcPts val="0"/>
              </a:spcBef>
              <a:defRPr/>
            </a:pPr>
            <a:endParaRPr lang="en-GB" sz="18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b="1" u="sng" dirty="0" smtClean="0">
              <a:solidFill>
                <a:schemeClr val="tx1"/>
              </a:solidFill>
            </a:endParaRPr>
          </a:p>
          <a:p>
            <a:pPr lvl="3" indent="0">
              <a:buNone/>
            </a:pPr>
            <a:endParaRPr lang="en-GB" dirty="0" smtClean="0"/>
          </a:p>
          <a:p>
            <a:pPr marL="1743075" lvl="6" indent="-285750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3075" lvl="6" indent="-285750"/>
            <a:endParaRPr lang="en-GB" b="1" dirty="0" smtClean="0"/>
          </a:p>
          <a:p>
            <a:pPr marL="1743075" lvl="6" indent="-285750"/>
            <a:endParaRPr lang="en-GB" dirty="0"/>
          </a:p>
          <a:p>
            <a:pPr marL="85725" lvl="3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55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S">
      <a:dk1>
        <a:sysClr val="windowText" lastClr="000000"/>
      </a:dk1>
      <a:lt1>
        <a:sysClr val="window" lastClr="FFFFFF"/>
      </a:lt1>
      <a:dk2>
        <a:srgbClr val="002554"/>
      </a:dk2>
      <a:lt2>
        <a:srgbClr val="D7D2CB"/>
      </a:lt2>
      <a:accent1>
        <a:srgbClr val="002554"/>
      </a:accent1>
      <a:accent2>
        <a:srgbClr val="F1B434"/>
      </a:accent2>
      <a:accent3>
        <a:srgbClr val="002554"/>
      </a:accent3>
      <a:accent4>
        <a:srgbClr val="F1B434"/>
      </a:accent4>
      <a:accent5>
        <a:srgbClr val="DDECFF"/>
      </a:accent5>
      <a:accent6>
        <a:srgbClr val="D7D2CB"/>
      </a:accent6>
      <a:hlink>
        <a:srgbClr val="F1B434"/>
      </a:hlink>
      <a:folHlink>
        <a:srgbClr val="00255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s-powerpoint-templates [Read-Only]" id="{1F979292-EEFF-467F-905C-D9972F9E7872}" vid="{9EC8C4FB-0D7D-46D9-A8E1-62380814FB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 OfS PowerPoint template</Template>
  <TotalTime>6609</TotalTime>
  <Words>1550</Words>
  <Application>Microsoft Office PowerPoint</Application>
  <PresentationFormat>Widescreen</PresentationFormat>
  <Paragraphs>156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(Body)</vt:lpstr>
      <vt:lpstr>Calibri</vt:lpstr>
      <vt:lpstr>Office Theme</vt:lpstr>
      <vt:lpstr>Approaching evaluation and evidence </vt:lpstr>
      <vt:lpstr>Overview</vt:lpstr>
      <vt:lpstr>Evidence and Impact Strategy</vt:lpstr>
      <vt:lpstr>The Strategy and HERA 2017</vt:lpstr>
      <vt:lpstr>Why this matters</vt:lpstr>
      <vt:lpstr>Evidence outcomes </vt:lpstr>
      <vt:lpstr>Detailed provider outcomes – working words</vt:lpstr>
      <vt:lpstr>How we will work</vt:lpstr>
      <vt:lpstr>Intelligent regulation </vt:lpstr>
      <vt:lpstr>Regulating to eliminate inequalities across the lifecycle</vt:lpstr>
      <vt:lpstr>The future of access and participation</vt:lpstr>
      <vt:lpstr>What we will do</vt:lpstr>
      <vt:lpstr>Relation to evaluation and evidence </vt:lpstr>
      <vt:lpstr>Reflective Questions</vt:lpstr>
      <vt:lpstr>PowerPoint Presentation</vt:lpstr>
    </vt:vector>
  </TitlesOfParts>
  <Company>HEFCE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and participation review consultation</dc:title>
  <dc:creator>Elizabeth Garnham [7457]</dc:creator>
  <cp:lastModifiedBy>Alex Wardrop [7477]</cp:lastModifiedBy>
  <cp:revision>372</cp:revision>
  <cp:lastPrinted>2018-10-24T07:32:16Z</cp:lastPrinted>
  <dcterms:created xsi:type="dcterms:W3CDTF">2018-08-21T14:58:24Z</dcterms:created>
  <dcterms:modified xsi:type="dcterms:W3CDTF">2019-01-10T16:00:59Z</dcterms:modified>
</cp:coreProperties>
</file>