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316" r:id="rId2"/>
    <p:sldId id="307" r:id="rId3"/>
    <p:sldId id="336" r:id="rId4"/>
    <p:sldId id="312" r:id="rId5"/>
    <p:sldId id="315" r:id="rId6"/>
    <p:sldId id="313" r:id="rId7"/>
    <p:sldId id="348" r:id="rId8"/>
    <p:sldId id="314" r:id="rId9"/>
    <p:sldId id="333" r:id="rId10"/>
    <p:sldId id="340" r:id="rId11"/>
    <p:sldId id="341" r:id="rId12"/>
    <p:sldId id="342" r:id="rId13"/>
    <p:sldId id="334" r:id="rId14"/>
    <p:sldId id="325" r:id="rId15"/>
    <p:sldId id="335" r:id="rId16"/>
    <p:sldId id="344" r:id="rId17"/>
    <p:sldId id="343" r:id="rId18"/>
    <p:sldId id="345" r:id="rId19"/>
    <p:sldId id="310" r:id="rId20"/>
    <p:sldId id="304" r:id="rId21"/>
    <p:sldId id="317" r:id="rId22"/>
    <p:sldId id="338" r:id="rId23"/>
    <p:sldId id="347" r:id="rId24"/>
    <p:sldId id="339" r:id="rId25"/>
    <p:sldId id="324" r:id="rId26"/>
    <p:sldId id="326" r:id="rId2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D98"/>
    <a:srgbClr val="7143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4" autoAdjust="0"/>
    <p:restoredTop sz="60826" autoAdjust="0"/>
  </p:normalViewPr>
  <p:slideViewPr>
    <p:cSldViewPr snapToGrid="0">
      <p:cViewPr varScale="1">
        <p:scale>
          <a:sx n="49" d="100"/>
          <a:sy n="49" d="100"/>
        </p:scale>
        <p:origin x="884" y="2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A4064B7-5586-426B-A53F-DAAD7D8D5F79}" type="datetimeFigureOut">
              <a:rPr lang="en-GB" smtClean="0"/>
              <a:pPr/>
              <a:t>15/05/2019</a:t>
            </a:fld>
            <a:endParaRPr lang="en-GB"/>
          </a:p>
        </p:txBody>
      </p:sp>
      <p:sp>
        <p:nvSpPr>
          <p:cNvPr id="4" name="Footer Placeholder 3"/>
          <p:cNvSpPr>
            <a:spLocks noGrp="1"/>
          </p:cNvSpPr>
          <p:nvPr>
            <p:ph type="ftr" sz="quarter" idx="2"/>
          </p:nvPr>
        </p:nvSpPr>
        <p:spPr>
          <a:xfrm>
            <a:off x="3"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FBE6F397-93E8-4E2F-BDE6-A54CA359B74F}" type="slidenum">
              <a:rPr lang="en-GB" smtClean="0"/>
              <a:pPr/>
              <a:t>‹#›</a:t>
            </a:fld>
            <a:endParaRPr lang="en-GB"/>
          </a:p>
        </p:txBody>
      </p:sp>
    </p:spTree>
    <p:extLst>
      <p:ext uri="{BB962C8B-B14F-4D97-AF65-F5344CB8AC3E}">
        <p14:creationId xmlns:p14="http://schemas.microsoft.com/office/powerpoint/2010/main" val="8397479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468001D-90D8-45E2-82CC-AEBAA122F349}" type="datetimeFigureOut">
              <a:rPr lang="en-GB" smtClean="0"/>
              <a:pPr/>
              <a:t>15/05/2019</a:t>
            </a:fld>
            <a:endParaRPr lang="en-GB"/>
          </a:p>
        </p:txBody>
      </p:sp>
      <p:sp>
        <p:nvSpPr>
          <p:cNvPr id="4" name="Slide Image Placeholder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91"/>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91"/>
            <a:ext cx="2945659" cy="498055"/>
          </a:xfrm>
          <a:prstGeom prst="rect">
            <a:avLst/>
          </a:prstGeom>
        </p:spPr>
        <p:txBody>
          <a:bodyPr vert="horz" lIns="91440" tIns="45720" rIns="91440" bIns="45720" rtlCol="0" anchor="b"/>
          <a:lstStyle>
            <a:lvl1pPr algn="r">
              <a:defRPr sz="1200"/>
            </a:lvl1pPr>
          </a:lstStyle>
          <a:p>
            <a:fld id="{97232FCC-221A-4D42-B8CB-B5DF8ADB7AD2}" type="slidenum">
              <a:rPr lang="en-GB" smtClean="0"/>
              <a:pPr/>
              <a:t>‹#›</a:t>
            </a:fld>
            <a:endParaRPr lang="en-GB"/>
          </a:p>
        </p:txBody>
      </p:sp>
    </p:spTree>
    <p:extLst>
      <p:ext uri="{BB962C8B-B14F-4D97-AF65-F5344CB8AC3E}">
        <p14:creationId xmlns:p14="http://schemas.microsoft.com/office/powerpoint/2010/main" val="2810326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endParaRPr lang="en-GB" dirty="0"/>
          </a:p>
          <a:p>
            <a:endParaRPr lang="en-US" b="0" dirty="0"/>
          </a:p>
        </p:txBody>
      </p:sp>
      <p:sp>
        <p:nvSpPr>
          <p:cNvPr id="4" name="Slide Number Placeholder 3"/>
          <p:cNvSpPr>
            <a:spLocks noGrp="1"/>
          </p:cNvSpPr>
          <p:nvPr>
            <p:ph type="sldNum" sz="quarter" idx="10"/>
          </p:nvPr>
        </p:nvSpPr>
        <p:spPr/>
        <p:txBody>
          <a:bodyPr/>
          <a:lstStyle/>
          <a:p>
            <a:fld id="{812D4B38-C5C0-4663-9370-BAE403236BCB}" type="slidenum">
              <a:rPr lang="en-GB" smtClean="0"/>
              <a:pPr/>
              <a:t>3</a:t>
            </a:fld>
            <a:endParaRPr lang="en-GB"/>
          </a:p>
        </p:txBody>
      </p:sp>
    </p:spTree>
    <p:extLst>
      <p:ext uri="{BB962C8B-B14F-4D97-AF65-F5344CB8AC3E}">
        <p14:creationId xmlns:p14="http://schemas.microsoft.com/office/powerpoint/2010/main" val="3209424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12</a:t>
            </a:fld>
            <a:endParaRPr lang="en-GB"/>
          </a:p>
        </p:txBody>
      </p:sp>
    </p:spTree>
    <p:extLst>
      <p:ext uri="{BB962C8B-B14F-4D97-AF65-F5344CB8AC3E}">
        <p14:creationId xmlns:p14="http://schemas.microsoft.com/office/powerpoint/2010/main" val="1544530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sz="1200" dirty="0" err="1" smtClean="0"/>
              <a:t>Programmes</a:t>
            </a:r>
            <a:r>
              <a:rPr lang="en-US" sz="1200" dirty="0" smtClean="0"/>
              <a:t> are underpinned by evidence</a:t>
            </a:r>
          </a:p>
          <a:p>
            <a:pPr>
              <a:lnSpc>
                <a:spcPct val="150000"/>
              </a:lnSpc>
            </a:pPr>
            <a:r>
              <a:rPr lang="en-US" sz="1200" dirty="0" smtClean="0"/>
              <a:t>Evidence is used to inform decisions on the course of action</a:t>
            </a:r>
          </a:p>
          <a:p>
            <a:pPr>
              <a:lnSpc>
                <a:spcPct val="150000"/>
              </a:lnSpc>
            </a:pPr>
            <a:r>
              <a:rPr lang="en-US" sz="1200" dirty="0" smtClean="0"/>
              <a:t>You are clear and specific about what change you want to bring about</a:t>
            </a:r>
          </a:p>
          <a:p>
            <a:pPr>
              <a:lnSpc>
                <a:spcPct val="150000"/>
              </a:lnSpc>
            </a:pPr>
            <a:r>
              <a:rPr lang="en-US" sz="1200" dirty="0" smtClean="0"/>
              <a:t>You are clear on the rationale for chosen activities and how you deliver them </a:t>
            </a:r>
          </a:p>
          <a:p>
            <a:pPr>
              <a:lnSpc>
                <a:spcPct val="150000"/>
              </a:lnSpc>
            </a:pPr>
            <a:r>
              <a:rPr lang="en-US" sz="1200" dirty="0" smtClean="0"/>
              <a:t>You have developed a coherent description of what you are doing and why </a:t>
            </a:r>
          </a:p>
          <a:p>
            <a:pPr>
              <a:lnSpc>
                <a:spcPct val="150000"/>
              </a:lnSpc>
            </a:pPr>
            <a:r>
              <a:rPr lang="en-US" sz="1200" dirty="0" smtClean="0"/>
              <a:t>Your </a:t>
            </a:r>
            <a:r>
              <a:rPr lang="en-US" sz="1200" dirty="0" err="1" smtClean="0"/>
              <a:t>programme</a:t>
            </a:r>
            <a:r>
              <a:rPr lang="en-US" sz="1200" dirty="0" smtClean="0"/>
              <a:t> design has developed through developing your strategic thinking and depth of understanding (how the theory is</a:t>
            </a:r>
          </a:p>
          <a:p>
            <a:pPr>
              <a:lnSpc>
                <a:spcPct val="150000"/>
              </a:lnSpc>
            </a:pPr>
            <a:r>
              <a:rPr lang="en-US" sz="1200" dirty="0" smtClean="0"/>
              <a:t> presented externally is less important) </a:t>
            </a:r>
          </a:p>
          <a:p>
            <a:r>
              <a:rPr lang="en-GB" dirty="0" smtClean="0"/>
              <a:t>Develop a </a:t>
            </a:r>
            <a:r>
              <a:rPr lang="en-GB" b="1" dirty="0" smtClean="0"/>
              <a:t>logic chain</a:t>
            </a:r>
            <a:r>
              <a:rPr lang="en-GB" dirty="0" smtClean="0"/>
              <a:t> that describes your investment, activities, planned outputs and desired outcomes and impact</a:t>
            </a:r>
          </a:p>
          <a:p>
            <a:r>
              <a:rPr lang="en-GB" dirty="0" smtClean="0"/>
              <a:t>Undertake a </a:t>
            </a:r>
            <a:r>
              <a:rPr lang="en-GB" b="1" dirty="0" smtClean="0"/>
              <a:t>theory of change</a:t>
            </a:r>
            <a:r>
              <a:rPr lang="en-GB" dirty="0" smtClean="0"/>
              <a:t> process to map your outcomes and challenge your assumptions</a:t>
            </a:r>
          </a:p>
          <a:p>
            <a:r>
              <a:rPr lang="en-US" dirty="0" smtClean="0"/>
              <a:t>Ensure you understand what the </a:t>
            </a:r>
            <a:r>
              <a:rPr lang="en-US" b="1" dirty="0" smtClean="0"/>
              <a:t>existing evidence</a:t>
            </a:r>
            <a:r>
              <a:rPr lang="en-US" dirty="0" smtClean="0"/>
              <a:t> says about the likely results of different approaches and the implications for your </a:t>
            </a:r>
            <a:r>
              <a:rPr lang="en-US" dirty="0" err="1" smtClean="0"/>
              <a:t>programme</a:t>
            </a:r>
            <a:r>
              <a:rPr lang="en-US" dirty="0" smtClean="0"/>
              <a:t> design</a:t>
            </a:r>
          </a:p>
          <a:p>
            <a:r>
              <a:rPr lang="en-GB" dirty="0" smtClean="0"/>
              <a:t>Test the evidence you are drawing on to shape your decisions – is it rigorous, is it trustworthy?</a:t>
            </a:r>
          </a:p>
          <a:p>
            <a:r>
              <a:rPr lang="en-US" dirty="0" smtClean="0"/>
              <a:t>Remember it’s an iterative process: as you consider the existing evidence you should refine your ideas about the intervention you want to test, and as the </a:t>
            </a:r>
            <a:r>
              <a:rPr lang="en-US" dirty="0" err="1" smtClean="0"/>
              <a:t>programme</a:t>
            </a:r>
            <a:r>
              <a:rPr lang="en-US" dirty="0" smtClean="0"/>
              <a:t> design is developed you may need to search for more evidence relevant to the specific design features. </a:t>
            </a:r>
          </a:p>
          <a:p>
            <a:r>
              <a:rPr lang="en-US" dirty="0" smtClean="0"/>
              <a:t>You might need to work differently, change courses of action, let things go</a:t>
            </a:r>
            <a:endParaRPr lang="en-GB" dirty="0" smtClean="0"/>
          </a:p>
          <a:p>
            <a:pPr>
              <a:lnSpc>
                <a:spcPct val="150000"/>
              </a:lnSpc>
            </a:pPr>
            <a:endParaRPr lang="en-US" sz="1200" dirty="0" smtClean="0"/>
          </a:p>
        </p:txBody>
      </p:sp>
      <p:sp>
        <p:nvSpPr>
          <p:cNvPr id="4" name="Slide Number Placeholder 3"/>
          <p:cNvSpPr>
            <a:spLocks noGrp="1"/>
          </p:cNvSpPr>
          <p:nvPr>
            <p:ph type="sldNum" sz="quarter" idx="10"/>
          </p:nvPr>
        </p:nvSpPr>
        <p:spPr/>
        <p:txBody>
          <a:bodyPr/>
          <a:lstStyle/>
          <a:p>
            <a:fld id="{97232FCC-221A-4D42-B8CB-B5DF8ADB7AD2}" type="slidenum">
              <a:rPr lang="en-GB" smtClean="0"/>
              <a:pPr/>
              <a:t>13</a:t>
            </a:fld>
            <a:endParaRPr lang="en-GB"/>
          </a:p>
        </p:txBody>
      </p:sp>
    </p:spTree>
    <p:extLst>
      <p:ext uri="{BB962C8B-B14F-4D97-AF65-F5344CB8AC3E}">
        <p14:creationId xmlns:p14="http://schemas.microsoft.com/office/powerpoint/2010/main" val="36820268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7232FCC-221A-4D42-B8CB-B5DF8ADB7AD2}" type="slidenum">
              <a:rPr lang="en-GB" smtClean="0"/>
              <a:pPr/>
              <a:t>14</a:t>
            </a:fld>
            <a:endParaRPr lang="en-GB"/>
          </a:p>
        </p:txBody>
      </p:sp>
    </p:spTree>
    <p:extLst>
      <p:ext uri="{BB962C8B-B14F-4D97-AF65-F5344CB8AC3E}">
        <p14:creationId xmlns:p14="http://schemas.microsoft.com/office/powerpoint/2010/main" val="28528884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15</a:t>
            </a:fld>
            <a:endParaRPr lang="en-GB"/>
          </a:p>
        </p:txBody>
      </p:sp>
    </p:spTree>
    <p:extLst>
      <p:ext uri="{BB962C8B-B14F-4D97-AF65-F5344CB8AC3E}">
        <p14:creationId xmlns:p14="http://schemas.microsoft.com/office/powerpoint/2010/main" val="2040072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16</a:t>
            </a:fld>
            <a:endParaRPr lang="en-GB"/>
          </a:p>
        </p:txBody>
      </p:sp>
    </p:spTree>
    <p:extLst>
      <p:ext uri="{BB962C8B-B14F-4D97-AF65-F5344CB8AC3E}">
        <p14:creationId xmlns:p14="http://schemas.microsoft.com/office/powerpoint/2010/main" val="15445306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latin typeface="+mn-lt"/>
                <a:ea typeface="+mn-ea"/>
                <a:cs typeface="+mn-cs"/>
              </a:rPr>
              <a:t>Dimension 2: Designing your programmes</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Are your programmes underpinned by clear objectives for what you want to achieve?</a:t>
            </a:r>
          </a:p>
          <a:p>
            <a:r>
              <a:rPr lang="en-GB" sz="1200" kern="1200" dirty="0" smtClean="0">
                <a:solidFill>
                  <a:schemeClr val="tx1"/>
                </a:solidFill>
                <a:latin typeface="+mn-lt"/>
                <a:ea typeface="+mn-ea"/>
                <a:cs typeface="+mn-cs"/>
              </a:rPr>
              <a:t>The NERUPI Framework sets out clear Aims and Objectives/Learning Outcomes that provide the basis for additional learning outcomes tailored to specific interventions while retaining overall programme coherence.</a:t>
            </a:r>
          </a:p>
          <a:p>
            <a:r>
              <a:rPr lang="en-GB" sz="1200" kern="1200" dirty="0" smtClean="0">
                <a:solidFill>
                  <a:schemeClr val="tx1"/>
                </a:solidFill>
                <a:latin typeface="+mn-lt"/>
                <a:ea typeface="+mn-ea"/>
                <a:cs typeface="+mn-cs"/>
              </a:rPr>
              <a:t>Is your programme design informed by evidence?</a:t>
            </a:r>
          </a:p>
          <a:p>
            <a:r>
              <a:rPr lang="en-GB" sz="1200" kern="1200" dirty="0" smtClean="0">
                <a:solidFill>
                  <a:schemeClr val="tx1"/>
                </a:solidFill>
                <a:latin typeface="+mn-lt"/>
                <a:ea typeface="+mn-ea"/>
                <a:cs typeface="+mn-cs"/>
              </a:rPr>
              <a:t>The theoretically grounded, context specific aims and objectives in the NERUPI Framework provide a firm foundation for programme design.</a:t>
            </a:r>
          </a:p>
          <a:p>
            <a:r>
              <a:rPr lang="en-GB" sz="1200" kern="1200" dirty="0" smtClean="0">
                <a:solidFill>
                  <a:schemeClr val="tx1"/>
                </a:solidFill>
                <a:latin typeface="+mn-lt"/>
                <a:ea typeface="+mn-ea"/>
                <a:cs typeface="+mn-cs"/>
              </a:rPr>
              <a:t>Is there a clear and detailed specification of </a:t>
            </a:r>
            <a:r>
              <a:rPr lang="en-GB" sz="1200" kern="1200" dirty="0" err="1" smtClean="0">
                <a:solidFill>
                  <a:schemeClr val="tx1"/>
                </a:solidFill>
                <a:latin typeface="+mn-lt"/>
                <a:ea typeface="+mn-ea"/>
                <a:cs typeface="+mn-cs"/>
              </a:rPr>
              <a:t>thespecifc</a:t>
            </a:r>
            <a:r>
              <a:rPr lang="en-GB" sz="1200" kern="1200" dirty="0" smtClean="0">
                <a:solidFill>
                  <a:schemeClr val="tx1"/>
                </a:solidFill>
                <a:latin typeface="+mn-lt"/>
                <a:ea typeface="+mn-ea"/>
                <a:cs typeface="+mn-cs"/>
              </a:rPr>
              <a:t> activities </a:t>
            </a:r>
            <a:r>
              <a:rPr lang="en-GB" sz="1200" kern="1200" dirty="0" err="1" smtClean="0">
                <a:solidFill>
                  <a:schemeClr val="tx1"/>
                </a:solidFill>
                <a:latin typeface="+mn-lt"/>
                <a:ea typeface="+mn-ea"/>
                <a:cs typeface="+mn-cs"/>
              </a:rPr>
              <a:t>yur</a:t>
            </a:r>
            <a:r>
              <a:rPr lang="en-GB" sz="1200" kern="1200" dirty="0" smtClean="0">
                <a:solidFill>
                  <a:schemeClr val="tx1"/>
                </a:solidFill>
                <a:latin typeface="+mn-lt"/>
                <a:ea typeface="+mn-ea"/>
                <a:cs typeface="+mn-cs"/>
              </a:rPr>
              <a:t> programmes will deliver and why you are delivering them in this way in order to best meet your objectives?</a:t>
            </a:r>
          </a:p>
          <a:p>
            <a:r>
              <a:rPr lang="en-GB" sz="1200" kern="1200" dirty="0" smtClean="0">
                <a:solidFill>
                  <a:schemeClr val="tx1"/>
                </a:solidFill>
                <a:latin typeface="+mn-lt"/>
                <a:ea typeface="+mn-ea"/>
                <a:cs typeface="+mn-cs"/>
              </a:rPr>
              <a:t>Our programmes and activities have been mapped/developed against the </a:t>
            </a:r>
            <a:r>
              <a:rPr lang="en-GB" sz="1200" kern="1200" dirty="0" err="1" smtClean="0">
                <a:solidFill>
                  <a:schemeClr val="tx1"/>
                </a:solidFill>
                <a:latin typeface="+mn-lt"/>
                <a:ea typeface="+mn-ea"/>
                <a:cs typeface="+mn-cs"/>
              </a:rPr>
              <a:t>aism</a:t>
            </a:r>
            <a:r>
              <a:rPr lang="en-GB" sz="1200" kern="1200" dirty="0" smtClean="0">
                <a:solidFill>
                  <a:schemeClr val="tx1"/>
                </a:solidFill>
                <a:latin typeface="+mn-lt"/>
                <a:ea typeface="+mn-ea"/>
                <a:cs typeface="+mn-cs"/>
              </a:rPr>
              <a:t> and objectives in the NERUPI Framework which prides a coherent basis for assessing impact of individual activities and the programme as a whole</a:t>
            </a:r>
          </a:p>
          <a:p>
            <a:r>
              <a:rPr lang="en-GB" sz="1200" kern="1200" dirty="0" smtClean="0">
                <a:solidFill>
                  <a:schemeClr val="tx1"/>
                </a:solidFill>
                <a:latin typeface="+mn-lt"/>
                <a:ea typeface="+mn-ea"/>
                <a:cs typeface="+mn-cs"/>
              </a:rPr>
              <a:t>Are you clear on how you will measure all the outcomes and impact of your programmes?</a:t>
            </a:r>
          </a:p>
          <a:p>
            <a:r>
              <a:rPr lang="en-GB" sz="1200" kern="1200" dirty="0" smtClean="0">
                <a:solidFill>
                  <a:schemeClr val="tx1"/>
                </a:solidFill>
                <a:latin typeface="+mn-lt"/>
                <a:ea typeface="+mn-ea"/>
                <a:cs typeface="+mn-cs"/>
              </a:rPr>
              <a:t>The NERUPI Framework offers the flexibility to use a range of impact and outcomes and measures as appropriate for the intervention while providing overall programme coherence.</a:t>
            </a:r>
          </a:p>
          <a:p>
            <a:r>
              <a:rPr lang="en-GB" sz="1200" kern="1200" dirty="0" smtClean="0">
                <a:solidFill>
                  <a:schemeClr val="tx1"/>
                </a:solidFill>
                <a:latin typeface="+mn-lt"/>
                <a:ea typeface="+mn-ea"/>
                <a:cs typeface="+mn-cs"/>
              </a:rPr>
              <a:t>Is evaluation specified at the planning stage of your interventions?</a:t>
            </a:r>
          </a:p>
          <a:p>
            <a:r>
              <a:rPr lang="en-GB" sz="1200" kern="1200" dirty="0" smtClean="0">
                <a:solidFill>
                  <a:schemeClr val="tx1"/>
                </a:solidFill>
                <a:latin typeface="+mn-lt"/>
                <a:ea typeface="+mn-ea"/>
                <a:cs typeface="+mn-cs"/>
              </a:rPr>
              <a:t>The NERUPI Framework underpins the design of activities and the identification of appropriate data collection and outcome measures.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17</a:t>
            </a:fld>
            <a:endParaRPr lang="en-GB"/>
          </a:p>
        </p:txBody>
      </p:sp>
    </p:spTree>
    <p:extLst>
      <p:ext uri="{BB962C8B-B14F-4D97-AF65-F5344CB8AC3E}">
        <p14:creationId xmlns:p14="http://schemas.microsoft.com/office/powerpoint/2010/main" val="15445306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latin typeface="+mn-lt"/>
                <a:ea typeface="+mn-ea"/>
                <a:cs typeface="+mn-cs"/>
              </a:rPr>
              <a:t>Dimension 2: Designing your programmes</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Are your programmes underpinned by clear objectives for what you want to achieve?</a:t>
            </a:r>
          </a:p>
          <a:p>
            <a:r>
              <a:rPr lang="en-GB" sz="1200" kern="1200" dirty="0" smtClean="0">
                <a:solidFill>
                  <a:schemeClr val="tx1"/>
                </a:solidFill>
                <a:latin typeface="+mn-lt"/>
                <a:ea typeface="+mn-ea"/>
                <a:cs typeface="+mn-cs"/>
              </a:rPr>
              <a:t>The NERUPI Framework sets out clear Aims and Objectives/Learning Outcomes that provide the basis for additional learning outcomes tailored to specific interventions while retaining overall programme coherence.</a:t>
            </a:r>
          </a:p>
          <a:p>
            <a:r>
              <a:rPr lang="en-GB" sz="1200" kern="1200" dirty="0" smtClean="0">
                <a:solidFill>
                  <a:schemeClr val="tx1"/>
                </a:solidFill>
                <a:latin typeface="+mn-lt"/>
                <a:ea typeface="+mn-ea"/>
                <a:cs typeface="+mn-cs"/>
              </a:rPr>
              <a:t>Is your programme design informed by evidence?</a:t>
            </a:r>
          </a:p>
          <a:p>
            <a:r>
              <a:rPr lang="en-GB" sz="1200" kern="1200" dirty="0" smtClean="0">
                <a:solidFill>
                  <a:schemeClr val="tx1"/>
                </a:solidFill>
                <a:latin typeface="+mn-lt"/>
                <a:ea typeface="+mn-ea"/>
                <a:cs typeface="+mn-cs"/>
              </a:rPr>
              <a:t>The theoretically grounded, context specific aims and objectives in the NERUPI Framework provide a firm foundation for programme design.</a:t>
            </a:r>
          </a:p>
          <a:p>
            <a:r>
              <a:rPr lang="en-GB" sz="1200" kern="1200" dirty="0" smtClean="0">
                <a:solidFill>
                  <a:schemeClr val="tx1"/>
                </a:solidFill>
                <a:latin typeface="+mn-lt"/>
                <a:ea typeface="+mn-ea"/>
                <a:cs typeface="+mn-cs"/>
              </a:rPr>
              <a:t>Is there a clear and detailed specification of </a:t>
            </a:r>
            <a:r>
              <a:rPr lang="en-GB" sz="1200" kern="1200" dirty="0" err="1" smtClean="0">
                <a:solidFill>
                  <a:schemeClr val="tx1"/>
                </a:solidFill>
                <a:latin typeface="+mn-lt"/>
                <a:ea typeface="+mn-ea"/>
                <a:cs typeface="+mn-cs"/>
              </a:rPr>
              <a:t>thespecifc</a:t>
            </a:r>
            <a:r>
              <a:rPr lang="en-GB" sz="1200" kern="1200" dirty="0" smtClean="0">
                <a:solidFill>
                  <a:schemeClr val="tx1"/>
                </a:solidFill>
                <a:latin typeface="+mn-lt"/>
                <a:ea typeface="+mn-ea"/>
                <a:cs typeface="+mn-cs"/>
              </a:rPr>
              <a:t> activities </a:t>
            </a:r>
            <a:r>
              <a:rPr lang="en-GB" sz="1200" kern="1200" dirty="0" err="1" smtClean="0">
                <a:solidFill>
                  <a:schemeClr val="tx1"/>
                </a:solidFill>
                <a:latin typeface="+mn-lt"/>
                <a:ea typeface="+mn-ea"/>
                <a:cs typeface="+mn-cs"/>
              </a:rPr>
              <a:t>yur</a:t>
            </a:r>
            <a:r>
              <a:rPr lang="en-GB" sz="1200" kern="1200" dirty="0" smtClean="0">
                <a:solidFill>
                  <a:schemeClr val="tx1"/>
                </a:solidFill>
                <a:latin typeface="+mn-lt"/>
                <a:ea typeface="+mn-ea"/>
                <a:cs typeface="+mn-cs"/>
              </a:rPr>
              <a:t> programmes will deliver and why you are delivering them in this way in order to best meet your objectives?</a:t>
            </a:r>
          </a:p>
          <a:p>
            <a:r>
              <a:rPr lang="en-GB" sz="1200" kern="1200" dirty="0" smtClean="0">
                <a:solidFill>
                  <a:schemeClr val="tx1"/>
                </a:solidFill>
                <a:latin typeface="+mn-lt"/>
                <a:ea typeface="+mn-ea"/>
                <a:cs typeface="+mn-cs"/>
              </a:rPr>
              <a:t>Our programmes and activities have been mapped/developed against the </a:t>
            </a:r>
            <a:r>
              <a:rPr lang="en-GB" sz="1200" kern="1200" dirty="0" err="1" smtClean="0">
                <a:solidFill>
                  <a:schemeClr val="tx1"/>
                </a:solidFill>
                <a:latin typeface="+mn-lt"/>
                <a:ea typeface="+mn-ea"/>
                <a:cs typeface="+mn-cs"/>
              </a:rPr>
              <a:t>aism</a:t>
            </a:r>
            <a:r>
              <a:rPr lang="en-GB" sz="1200" kern="1200" dirty="0" smtClean="0">
                <a:solidFill>
                  <a:schemeClr val="tx1"/>
                </a:solidFill>
                <a:latin typeface="+mn-lt"/>
                <a:ea typeface="+mn-ea"/>
                <a:cs typeface="+mn-cs"/>
              </a:rPr>
              <a:t> and objectives in the NERUPI Framework which prides a coherent basis for assessing impact of individual activities and the programme as a whole</a:t>
            </a:r>
          </a:p>
          <a:p>
            <a:r>
              <a:rPr lang="en-GB" sz="1200" kern="1200" dirty="0" smtClean="0">
                <a:solidFill>
                  <a:schemeClr val="tx1"/>
                </a:solidFill>
                <a:latin typeface="+mn-lt"/>
                <a:ea typeface="+mn-ea"/>
                <a:cs typeface="+mn-cs"/>
              </a:rPr>
              <a:t>Are you clear on how you will measure all the outcomes and impact of your programmes?</a:t>
            </a:r>
          </a:p>
          <a:p>
            <a:r>
              <a:rPr lang="en-GB" sz="1200" kern="1200" dirty="0" smtClean="0">
                <a:solidFill>
                  <a:schemeClr val="tx1"/>
                </a:solidFill>
                <a:latin typeface="+mn-lt"/>
                <a:ea typeface="+mn-ea"/>
                <a:cs typeface="+mn-cs"/>
              </a:rPr>
              <a:t>The NERUPI Framework offers the flexibility to use a range of impact and outcomes and measures as appropriate for the intervention while providing overall programme coherence.</a:t>
            </a:r>
          </a:p>
          <a:p>
            <a:r>
              <a:rPr lang="en-GB" sz="1200" kern="1200" dirty="0" smtClean="0">
                <a:solidFill>
                  <a:schemeClr val="tx1"/>
                </a:solidFill>
                <a:latin typeface="+mn-lt"/>
                <a:ea typeface="+mn-ea"/>
                <a:cs typeface="+mn-cs"/>
              </a:rPr>
              <a:t>Is evaluation specified at the planning stage of your interventions?</a:t>
            </a:r>
          </a:p>
          <a:p>
            <a:r>
              <a:rPr lang="en-GB" sz="1200" kern="1200" dirty="0" smtClean="0">
                <a:solidFill>
                  <a:schemeClr val="tx1"/>
                </a:solidFill>
                <a:latin typeface="+mn-lt"/>
                <a:ea typeface="+mn-ea"/>
                <a:cs typeface="+mn-cs"/>
              </a:rPr>
              <a:t>The NERUPI Framework underpins the design of activities and the identification of appropriate data collection and outcome measures.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18</a:t>
            </a:fld>
            <a:endParaRPr lang="en-GB"/>
          </a:p>
        </p:txBody>
      </p:sp>
    </p:spTree>
    <p:extLst>
      <p:ext uri="{BB962C8B-B14F-4D97-AF65-F5344CB8AC3E}">
        <p14:creationId xmlns:p14="http://schemas.microsoft.com/office/powerpoint/2010/main" val="15445306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19</a:t>
            </a:fld>
            <a:endParaRPr lang="en-GB"/>
          </a:p>
        </p:txBody>
      </p:sp>
    </p:spTree>
    <p:extLst>
      <p:ext uri="{BB962C8B-B14F-4D97-AF65-F5344CB8AC3E}">
        <p14:creationId xmlns:p14="http://schemas.microsoft.com/office/powerpoint/2010/main" val="38186384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None/>
            </a:pPr>
            <a:endParaRPr lang="en-GB" b="1" dirty="0" smtClean="0"/>
          </a:p>
          <a:p>
            <a:pPr marL="0" lvl="0" indent="0">
              <a:buNone/>
            </a:pPr>
            <a:r>
              <a:rPr lang="en-GB" sz="2400" b="1" dirty="0" smtClean="0"/>
              <a:t>Making judgements: </a:t>
            </a:r>
            <a:endParaRPr lang="en-GB" sz="2400" dirty="0" smtClean="0"/>
          </a:p>
          <a:p>
            <a:pPr lvl="1"/>
            <a:r>
              <a:rPr lang="en-US" sz="2400" dirty="0" smtClean="0"/>
              <a:t>Proportionality of evaluation to spend</a:t>
            </a:r>
          </a:p>
          <a:p>
            <a:pPr lvl="1"/>
            <a:r>
              <a:rPr lang="en-US" sz="2400" dirty="0" smtClean="0"/>
              <a:t>Existing evidence base</a:t>
            </a:r>
          </a:p>
          <a:p>
            <a:pPr lvl="1"/>
            <a:r>
              <a:rPr lang="en-US" sz="2400" dirty="0" smtClean="0"/>
              <a:t>Utility of findings (e.g. what you want to prove from your evaluation)</a:t>
            </a:r>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21</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ED738A-F563-4A1B-B035-5F11ABDCA25E}" type="slidenum">
              <a:rPr lang="en-GB" smtClean="0"/>
              <a:pPr/>
              <a:t>22</a:t>
            </a:fld>
            <a:endParaRPr lang="en-GB"/>
          </a:p>
        </p:txBody>
      </p:sp>
    </p:spTree>
    <p:extLst>
      <p:ext uri="{BB962C8B-B14F-4D97-AF65-F5344CB8AC3E}">
        <p14:creationId xmlns:p14="http://schemas.microsoft.com/office/powerpoint/2010/main" val="582128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Page 9 of Using Standards</a:t>
            </a:r>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4</a:t>
            </a:fld>
            <a:endParaRPr lang="en-GB"/>
          </a:p>
        </p:txBody>
      </p:sp>
    </p:spTree>
    <p:extLst>
      <p:ext uri="{BB962C8B-B14F-4D97-AF65-F5344CB8AC3E}">
        <p14:creationId xmlns:p14="http://schemas.microsoft.com/office/powerpoint/2010/main" val="6445197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23</a:t>
            </a:fld>
            <a:endParaRPr lang="en-GB"/>
          </a:p>
        </p:txBody>
      </p:sp>
    </p:spTree>
    <p:extLst>
      <p:ext uri="{BB962C8B-B14F-4D97-AF65-F5344CB8AC3E}">
        <p14:creationId xmlns:p14="http://schemas.microsoft.com/office/powerpoint/2010/main" val="1544530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24</a:t>
            </a:fld>
            <a:endParaRPr lang="en-GB"/>
          </a:p>
        </p:txBody>
      </p:sp>
    </p:spTree>
    <p:extLst>
      <p:ext uri="{BB962C8B-B14F-4D97-AF65-F5344CB8AC3E}">
        <p14:creationId xmlns:p14="http://schemas.microsoft.com/office/powerpoint/2010/main" val="6882364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25</a:t>
            </a:fld>
            <a:endParaRPr lang="en-GB"/>
          </a:p>
        </p:txBody>
      </p:sp>
    </p:spTree>
    <p:extLst>
      <p:ext uri="{BB962C8B-B14F-4D97-AF65-F5344CB8AC3E}">
        <p14:creationId xmlns:p14="http://schemas.microsoft.com/office/powerpoint/2010/main" val="3810769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5</a:t>
            </a:fld>
            <a:endParaRPr lang="en-GB"/>
          </a:p>
        </p:txBody>
      </p:sp>
    </p:spTree>
    <p:extLst>
      <p:ext uri="{BB962C8B-B14F-4D97-AF65-F5344CB8AC3E}">
        <p14:creationId xmlns:p14="http://schemas.microsoft.com/office/powerpoint/2010/main" val="2307611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Learn </a:t>
            </a:r>
            <a:r>
              <a:rPr lang="en-GB" dirty="0" err="1" smtClean="0"/>
              <a:t>adn</a:t>
            </a:r>
            <a:r>
              <a:rPr lang="en-GB" dirty="0" smtClean="0"/>
              <a:t> reflect  page 45</a:t>
            </a:r>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6</a:t>
            </a:fld>
            <a:endParaRPr lang="en-GB"/>
          </a:p>
        </p:txBody>
      </p:sp>
    </p:spTree>
    <p:extLst>
      <p:ext uri="{BB962C8B-B14F-4D97-AF65-F5344CB8AC3E}">
        <p14:creationId xmlns:p14="http://schemas.microsoft.com/office/powerpoint/2010/main" val="688236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Evaluation is an integral part of the outreach planning and management</a:t>
            </a:r>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7</a:t>
            </a:fld>
            <a:endParaRPr lang="en-GB"/>
          </a:p>
        </p:txBody>
      </p:sp>
    </p:spTree>
    <p:extLst>
      <p:ext uri="{BB962C8B-B14F-4D97-AF65-F5344CB8AC3E}">
        <p14:creationId xmlns:p14="http://schemas.microsoft.com/office/powerpoint/2010/main" val="688236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Where</a:t>
            </a:r>
            <a:r>
              <a:rPr lang="en-GB" baseline="0" dirty="0" smtClean="0"/>
              <a:t> do you draw the line? Or how do you define the field? </a:t>
            </a:r>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8</a:t>
            </a:fld>
            <a:endParaRPr lang="en-GB"/>
          </a:p>
        </p:txBody>
      </p:sp>
    </p:spTree>
    <p:extLst>
      <p:ext uri="{BB962C8B-B14F-4D97-AF65-F5344CB8AC3E}">
        <p14:creationId xmlns:p14="http://schemas.microsoft.com/office/powerpoint/2010/main" val="2205781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How</a:t>
            </a:r>
            <a:r>
              <a:rPr lang="en-GB" baseline="0" dirty="0" smtClean="0"/>
              <a:t> and when do you involve wider communities (</a:t>
            </a:r>
            <a:r>
              <a:rPr lang="en-GB" baseline="0" dirty="0" err="1" smtClean="0"/>
              <a:t>i.e</a:t>
            </a:r>
            <a:r>
              <a:rPr lang="en-GB" baseline="0" dirty="0" smtClean="0"/>
              <a:t>) stake holders</a:t>
            </a:r>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9</a:t>
            </a:fld>
            <a:endParaRPr lang="en-GB"/>
          </a:p>
        </p:txBody>
      </p:sp>
    </p:spTree>
    <p:extLst>
      <p:ext uri="{BB962C8B-B14F-4D97-AF65-F5344CB8AC3E}">
        <p14:creationId xmlns:p14="http://schemas.microsoft.com/office/powerpoint/2010/main" val="15445306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10</a:t>
            </a:fld>
            <a:endParaRPr lang="en-GB"/>
          </a:p>
        </p:txBody>
      </p:sp>
    </p:spTree>
    <p:extLst>
      <p:ext uri="{BB962C8B-B14F-4D97-AF65-F5344CB8AC3E}">
        <p14:creationId xmlns:p14="http://schemas.microsoft.com/office/powerpoint/2010/main" val="1544530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7232FCC-221A-4D42-B8CB-B5DF8ADB7AD2}" type="slidenum">
              <a:rPr lang="en-GB" smtClean="0"/>
              <a:pPr/>
              <a:t>11</a:t>
            </a:fld>
            <a:endParaRPr lang="en-GB"/>
          </a:p>
        </p:txBody>
      </p:sp>
    </p:spTree>
    <p:extLst>
      <p:ext uri="{BB962C8B-B14F-4D97-AF65-F5344CB8AC3E}">
        <p14:creationId xmlns:p14="http://schemas.microsoft.com/office/powerpoint/2010/main" val="1544530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11800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2859390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747300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ody: Title and Tex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0C3E8B2-0774-CB40-83E6-424904F4EEAF}"/>
              </a:ext>
            </a:extLst>
          </p:cNvPr>
          <p:cNvSpPr>
            <a:spLocks noGrp="1"/>
          </p:cNvSpPr>
          <p:nvPr>
            <p:ph type="body" sz="quarter" idx="13"/>
          </p:nvPr>
        </p:nvSpPr>
        <p:spPr>
          <a:xfrm>
            <a:off x="838200" y="1982804"/>
            <a:ext cx="10515600" cy="4042611"/>
          </a:xfrm>
          <a:prstGeom prst="rect">
            <a:avLst/>
          </a:prstGeom>
        </p:spPr>
        <p:txBody>
          <a:bodyPr lIns="0" tIns="0" rIns="0" bIns="0"/>
          <a:lstStyle>
            <a:lvl1pPr>
              <a:lnSpc>
                <a:spcPts val="2640"/>
              </a:lnSpc>
              <a:defRPr sz="2200">
                <a:solidFill>
                  <a:srgbClr val="002554"/>
                </a:solidFill>
                <a:latin typeface="Arial" panose="020B0604020202020204" pitchFamily="34" charset="0"/>
                <a:cs typeface="Arial" panose="020B0604020202020204" pitchFamily="34" charset="0"/>
              </a:defRPr>
            </a:lvl1pPr>
            <a:lvl2pPr>
              <a:lnSpc>
                <a:spcPts val="2640"/>
              </a:lnSpc>
              <a:defRPr sz="2000">
                <a:solidFill>
                  <a:srgbClr val="002554"/>
                </a:solidFill>
                <a:latin typeface="Arial" panose="020B0604020202020204" pitchFamily="34" charset="0"/>
                <a:cs typeface="Arial" panose="020B0604020202020204" pitchFamily="34" charset="0"/>
              </a:defRPr>
            </a:lvl2pPr>
            <a:lvl3pPr>
              <a:lnSpc>
                <a:spcPts val="2640"/>
              </a:lnSpc>
              <a:defRPr sz="2000">
                <a:solidFill>
                  <a:srgbClr val="002554"/>
                </a:solidFill>
                <a:latin typeface="Arial" panose="020B0604020202020204" pitchFamily="34" charset="0"/>
                <a:cs typeface="Arial" panose="020B0604020202020204" pitchFamily="34" charset="0"/>
              </a:defRPr>
            </a:lvl3pPr>
            <a:lvl4pPr>
              <a:lnSpc>
                <a:spcPts val="2640"/>
              </a:lnSpc>
              <a:defRPr sz="2000">
                <a:solidFill>
                  <a:srgbClr val="002554"/>
                </a:solidFill>
                <a:latin typeface="Arial" panose="020B0604020202020204" pitchFamily="34" charset="0"/>
                <a:cs typeface="Arial" panose="020B0604020202020204" pitchFamily="34" charset="0"/>
              </a:defRPr>
            </a:lvl4pPr>
            <a:lvl5pPr>
              <a:lnSpc>
                <a:spcPts val="2640"/>
              </a:lnSpc>
              <a:defRPr sz="2000">
                <a:solidFill>
                  <a:srgbClr val="002554"/>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6">
            <a:extLst>
              <a:ext uri="{FF2B5EF4-FFF2-40B4-BE49-F238E27FC236}">
                <a16:creationId xmlns:a16="http://schemas.microsoft.com/office/drawing/2014/main" id="{E4947523-FA4E-3345-AA77-2D5DFA728E9A}"/>
              </a:ext>
            </a:extLst>
          </p:cNvPr>
          <p:cNvSpPr>
            <a:spLocks noGrp="1"/>
          </p:cNvSpPr>
          <p:nvPr>
            <p:ph type="title"/>
          </p:nvPr>
        </p:nvSpPr>
        <p:spPr>
          <a:xfrm>
            <a:off x="838200" y="555641"/>
            <a:ext cx="10515600" cy="1325563"/>
          </a:xfrm>
          <a:prstGeom prst="rect">
            <a:avLst/>
          </a:prstGeom>
        </p:spPr>
        <p:txBody>
          <a:bodyPr lIns="0" tIns="0" rIns="0" bIns="0"/>
          <a:lstStyle>
            <a:lvl1pPr>
              <a:defRPr sz="3600" b="1">
                <a:solidFill>
                  <a:srgbClr val="002554"/>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58914" y="6114912"/>
            <a:ext cx="1400269" cy="539016"/>
          </a:xfrm>
          <a:prstGeom prst="rect">
            <a:avLst/>
          </a:prstGeom>
        </p:spPr>
      </p:pic>
    </p:spTree>
    <p:extLst>
      <p:ext uri="{BB962C8B-B14F-4D97-AF65-F5344CB8AC3E}">
        <p14:creationId xmlns:p14="http://schemas.microsoft.com/office/powerpoint/2010/main" val="744804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2478343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140586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2463182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41846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3057207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3413318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1892297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27E836-4E7F-4D09-9AC1-FA5B45872FD4}" type="datetimeFigureOut">
              <a:rPr lang="en-GB" smtClean="0"/>
              <a:pPr/>
              <a:t>15/05/2019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E307CB-591E-4C3D-9940-373FC1D1233C}" type="slidenum">
              <a:rPr lang="en-GB" smtClean="0"/>
              <a:pPr/>
              <a:t>‹#›</a:t>
            </a:fld>
            <a:endParaRPr lang="en-GB"/>
          </a:p>
        </p:txBody>
      </p:sp>
    </p:spTree>
    <p:extLst>
      <p:ext uri="{BB962C8B-B14F-4D97-AF65-F5344CB8AC3E}">
        <p14:creationId xmlns:p14="http://schemas.microsoft.com/office/powerpoint/2010/main" val="2428416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27E836-4E7F-4D09-9AC1-FA5B45872FD4}" type="datetimeFigureOut">
              <a:rPr lang="en-GB" smtClean="0"/>
              <a:pPr/>
              <a:t>15/05/2019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307CB-591E-4C3D-9940-373FC1D1233C}" type="slidenum">
              <a:rPr lang="en-GB" smtClean="0"/>
              <a:pPr/>
              <a:t>‹#›</a:t>
            </a:fld>
            <a:endParaRPr lang="en-GB"/>
          </a:p>
        </p:txBody>
      </p:sp>
    </p:spTree>
    <p:extLst>
      <p:ext uri="{BB962C8B-B14F-4D97-AF65-F5344CB8AC3E}">
        <p14:creationId xmlns:p14="http://schemas.microsoft.com/office/powerpoint/2010/main" val="3741905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4303" y="1808378"/>
            <a:ext cx="10344419" cy="516835"/>
          </a:xfrm>
        </p:spPr>
        <p:txBody>
          <a:bodyPr>
            <a:normAutofit fontScale="55000" lnSpcReduction="20000"/>
          </a:bodyPr>
          <a:lstStyle/>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Content Placeholder 2"/>
          <p:cNvSpPr txBox="1">
            <a:spLocks/>
          </p:cNvSpPr>
          <p:nvPr/>
        </p:nvSpPr>
        <p:spPr>
          <a:xfrm>
            <a:off x="738774" y="1808377"/>
            <a:ext cx="6048106" cy="43999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4400" dirty="0">
              <a:solidFill>
                <a:srgbClr val="0070C0"/>
              </a:solidFill>
              <a:latin typeface="Gill Sans MT" panose="020B0502020104020203" pitchFamily="34" charset="0"/>
            </a:endParaRPr>
          </a:p>
          <a:p>
            <a:pPr marL="0" indent="0">
              <a:buFont typeface="Arial" panose="020B0604020202020204" pitchFamily="34" charset="0"/>
              <a:buNone/>
            </a:pPr>
            <a:r>
              <a:rPr lang="en-GB" sz="3600" b="1" dirty="0" smtClean="0">
                <a:solidFill>
                  <a:srgbClr val="007D98"/>
                </a:solidFill>
                <a:latin typeface="Gill Sans MT" panose="020B0502020104020203" pitchFamily="34" charset="0"/>
              </a:rPr>
              <a:t>NERUPI &amp; the OfS</a:t>
            </a:r>
          </a:p>
          <a:p>
            <a:pPr marL="0" indent="0">
              <a:buFont typeface="Arial" panose="020B0604020202020204" pitchFamily="34" charset="0"/>
              <a:buNone/>
            </a:pPr>
            <a:r>
              <a:rPr lang="en-GB" sz="3600" b="1" dirty="0" smtClean="0">
                <a:solidFill>
                  <a:srgbClr val="007D98"/>
                </a:solidFill>
                <a:latin typeface="Gill Sans MT" panose="020B0502020104020203" pitchFamily="34" charset="0"/>
              </a:rPr>
              <a:t>Evaluation Requirements &amp; Self Assessment tool</a:t>
            </a:r>
          </a:p>
          <a:p>
            <a:pPr marL="0" indent="0">
              <a:buFont typeface="Arial" panose="020B0604020202020204" pitchFamily="34" charset="0"/>
              <a:buNone/>
            </a:pPr>
            <a:endParaRPr lang="en-GB" sz="2400" b="1" dirty="0" smtClean="0">
              <a:solidFill>
                <a:srgbClr val="71438D"/>
              </a:solidFill>
              <a:latin typeface="Gill Sans MT" panose="020B0502020104020203" pitchFamily="34" charset="0"/>
            </a:endParaRPr>
          </a:p>
          <a:p>
            <a:pPr marL="0" indent="0">
              <a:buFont typeface="Arial" panose="020B0604020202020204" pitchFamily="34" charset="0"/>
              <a:buNone/>
            </a:pPr>
            <a:r>
              <a:rPr lang="en-GB" sz="2400" b="1" dirty="0" smtClean="0">
                <a:solidFill>
                  <a:srgbClr val="71438D"/>
                </a:solidFill>
                <a:latin typeface="Gill Sans MT" panose="020B0502020104020203" pitchFamily="34" charset="0"/>
              </a:rPr>
              <a:t>Wednesday 15 May 2019</a:t>
            </a:r>
          </a:p>
          <a:p>
            <a:pPr marL="0" indent="0">
              <a:buFont typeface="Arial" panose="020B0604020202020204" pitchFamily="34" charset="0"/>
              <a:buNone/>
            </a:pPr>
            <a:endParaRPr lang="en-GB" sz="2400" dirty="0" smtClean="0">
              <a:solidFill>
                <a:srgbClr val="002060"/>
              </a:solidFill>
              <a:latin typeface="Gill Sans MT" panose="020B0502020104020203" pitchFamily="34" charset="0"/>
            </a:endParaRPr>
          </a:p>
          <a:p>
            <a:pPr marL="0" indent="0">
              <a:buFont typeface="Arial" panose="020B0604020202020204" pitchFamily="34" charset="0"/>
              <a:buNone/>
            </a:pPr>
            <a:r>
              <a:rPr lang="en-GB" sz="2400" dirty="0" smtClean="0">
                <a:solidFill>
                  <a:srgbClr val="002060"/>
                </a:solidFill>
                <a:latin typeface="Gill Sans MT" panose="020B0502020104020203" pitchFamily="34" charset="0"/>
              </a:rPr>
              <a:t>Annette Hayton, NERUPI Convenor</a:t>
            </a:r>
          </a:p>
          <a:p>
            <a:pPr marL="0" indent="0">
              <a:buFont typeface="Arial" panose="020B0604020202020204" pitchFamily="34" charset="0"/>
              <a:buNone/>
            </a:pPr>
            <a:endParaRPr lang="en-GB" dirty="0" smtClean="0">
              <a:latin typeface="Gill Sans MT" panose="020B0502020104020203" pitchFamily="34" charset="0"/>
            </a:endParaRPr>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smtClean="0"/>
          </a:p>
          <a:p>
            <a:endParaRPr lang="en-GB" dirty="0" smtClean="0"/>
          </a:p>
          <a:p>
            <a:endParaRPr lang="en-GB" dirty="0" smtClean="0"/>
          </a:p>
          <a:p>
            <a:endParaRPr lang="en-GB" dirty="0" smtClean="0"/>
          </a:p>
          <a:p>
            <a:endParaRPr lang="en-GB" dirty="0" smtClean="0"/>
          </a:p>
          <a:p>
            <a:endParaRPr lang="en-GB" dirty="0"/>
          </a:p>
        </p:txBody>
      </p:sp>
      <p:pic>
        <p:nvPicPr>
          <p:cNvPr id="13" name="Picture 3" descr="29211-0149"/>
          <p:cNvPicPr>
            <a:picLocks noChangeAspect="1" noChangeArrowheads="1"/>
          </p:cNvPicPr>
          <p:nvPr/>
        </p:nvPicPr>
        <p:blipFill>
          <a:blip r:embed="rId2" cstate="print">
            <a:extLst>
              <a:ext uri="{28A0092B-C50C-407E-A947-70E740481C1C}">
                <a14:useLocalDpi xmlns:a14="http://schemas.microsoft.com/office/drawing/2010/main" val="0"/>
              </a:ext>
            </a:extLst>
          </a:blip>
          <a:srcRect l="37924" r="7144"/>
          <a:stretch>
            <a:fillRect/>
          </a:stretch>
        </p:blipFill>
        <p:spPr bwMode="auto">
          <a:xfrm>
            <a:off x="8333516" y="552013"/>
            <a:ext cx="3046964" cy="42123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4" name="Picture 4" descr="DSC_8858"/>
          <p:cNvPicPr>
            <a:picLocks noChangeAspect="1" noChangeArrowheads="1"/>
          </p:cNvPicPr>
          <p:nvPr/>
        </p:nvPicPr>
        <p:blipFill>
          <a:blip r:embed="rId3" cstate="print">
            <a:extLst>
              <a:ext uri="{28A0092B-C50C-407E-A947-70E740481C1C}">
                <a14:useLocalDpi xmlns:a14="http://schemas.microsoft.com/office/drawing/2010/main" val="0"/>
              </a:ext>
            </a:extLst>
          </a:blip>
          <a:srcRect l="13753" r="13753"/>
          <a:stretch>
            <a:fillRect/>
          </a:stretch>
        </p:blipFill>
        <p:spPr bwMode="auto">
          <a:xfrm>
            <a:off x="8333516" y="4772505"/>
            <a:ext cx="1605230" cy="143578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5" name="Picture 5" descr="BTEC residential 226"/>
          <p:cNvPicPr>
            <a:picLocks noChangeAspect="1" noChangeArrowheads="1"/>
          </p:cNvPicPr>
          <p:nvPr/>
        </p:nvPicPr>
        <p:blipFill>
          <a:blip r:embed="rId4" cstate="print">
            <a:extLst>
              <a:ext uri="{28A0092B-C50C-407E-A947-70E740481C1C}">
                <a14:useLocalDpi xmlns:a14="http://schemas.microsoft.com/office/drawing/2010/main" val="0"/>
              </a:ext>
            </a:extLst>
          </a:blip>
          <a:srcRect l="8603" r="24727"/>
          <a:stretch>
            <a:fillRect/>
          </a:stretch>
        </p:blipFill>
        <p:spPr bwMode="auto">
          <a:xfrm>
            <a:off x="9903339" y="4772505"/>
            <a:ext cx="1490558" cy="149055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6" name="Picture 6" descr="NERUPI Network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3667" y="556512"/>
            <a:ext cx="4299312" cy="125186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34456870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3579" y="0"/>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710560" y="265857"/>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1: Strategic Context</a:t>
            </a:r>
            <a:endParaRPr lang="en-GB" sz="4000" b="1" dirty="0">
              <a:solidFill>
                <a:srgbClr val="71438D"/>
              </a:solidFill>
              <a:latin typeface="Gill Sans MT" panose="020B0502020104020203" pitchFamily="34" charset="0"/>
            </a:endParaRPr>
          </a:p>
        </p:txBody>
      </p:sp>
      <p:graphicFrame>
        <p:nvGraphicFramePr>
          <p:cNvPr id="13" name="Table 12"/>
          <p:cNvGraphicFramePr>
            <a:graphicFrameLocks noGrp="1"/>
          </p:cNvGraphicFramePr>
          <p:nvPr/>
        </p:nvGraphicFramePr>
        <p:xfrm>
          <a:off x="674915" y="1021429"/>
          <a:ext cx="10211306" cy="4907280"/>
        </p:xfrm>
        <a:graphic>
          <a:graphicData uri="http://schemas.openxmlformats.org/drawingml/2006/table">
            <a:tbl>
              <a:tblPr/>
              <a:tblGrid>
                <a:gridCol w="3635828">
                  <a:extLst>
                    <a:ext uri="{9D8B030D-6E8A-4147-A177-3AD203B41FA5}">
                      <a16:colId xmlns:a16="http://schemas.microsoft.com/office/drawing/2014/main" val="20000"/>
                    </a:ext>
                  </a:extLst>
                </a:gridCol>
                <a:gridCol w="6575478">
                  <a:extLst>
                    <a:ext uri="{9D8B030D-6E8A-4147-A177-3AD203B41FA5}">
                      <a16:colId xmlns:a16="http://schemas.microsoft.com/office/drawing/2014/main" val="20001"/>
                    </a:ext>
                  </a:extLst>
                </a:gridCol>
              </a:tblGrid>
              <a:tr h="226823">
                <a:tc gridSpan="2">
                  <a:txBody>
                    <a:bodyPr/>
                    <a:lstStyle/>
                    <a:p>
                      <a:pPr>
                        <a:lnSpc>
                          <a:spcPct val="115000"/>
                        </a:lnSpc>
                        <a:spcAft>
                          <a:spcPts val="0"/>
                        </a:spcAft>
                      </a:pPr>
                      <a:r>
                        <a:rPr lang="en-GB" sz="2800" b="1" dirty="0">
                          <a:latin typeface="Gill Sans MT"/>
                          <a:ea typeface="Calibri"/>
                          <a:cs typeface="Times New Roman"/>
                        </a:rPr>
                        <a:t>Dimension 1: Strategic Context</a:t>
                      </a:r>
                      <a:endParaRPr lang="en-GB" sz="2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0000"/>
                  </a:ext>
                </a:extLst>
              </a:tr>
              <a:tr h="489261">
                <a:tc>
                  <a:txBody>
                    <a:bodyPr/>
                    <a:lstStyle/>
                    <a:p>
                      <a:pPr>
                        <a:lnSpc>
                          <a:spcPct val="115000"/>
                        </a:lnSpc>
                        <a:spcAft>
                          <a:spcPts val="0"/>
                        </a:spcAft>
                      </a:pPr>
                      <a:r>
                        <a:rPr lang="en-GB" sz="1800" dirty="0">
                          <a:latin typeface="Gill Sans MT"/>
                          <a:ea typeface="Calibri"/>
                          <a:cs typeface="Times New Roman"/>
                        </a:rPr>
                        <a:t>Are there opportunities for your widening participation team(s) t have conversations about evaluation  on a regular basis?</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latin typeface="Gill Sans MT"/>
                          <a:ea typeface="Calibri"/>
                          <a:cs typeface="Times New Roman"/>
                        </a:rPr>
                        <a:t>Evaluation is an integral part of planning and review of </a:t>
                      </a:r>
                      <a:r>
                        <a:rPr lang="en-GB" sz="1800">
                          <a:solidFill>
                            <a:srgbClr val="FF0000"/>
                          </a:solidFill>
                          <a:latin typeface="Gill Sans MT"/>
                          <a:ea typeface="Calibri"/>
                          <a:cs typeface="Times New Roman"/>
                        </a:rPr>
                        <a:t>interventions</a:t>
                      </a:r>
                      <a:r>
                        <a:rPr lang="en-GB" sz="1800">
                          <a:latin typeface="Gill Sans MT"/>
                          <a:ea typeface="Calibri"/>
                          <a:cs typeface="Times New Roman"/>
                        </a:rPr>
                        <a:t>. The NERUPI Framework provides a common language and a set of Aims and Objectives to underpin discussions e.g. at </a:t>
                      </a:r>
                      <a:r>
                        <a:rPr lang="en-GB" sz="1800">
                          <a:solidFill>
                            <a:srgbClr val="FF0000"/>
                          </a:solidFill>
                          <a:latin typeface="Gill Sans MT"/>
                          <a:ea typeface="Calibri"/>
                          <a:cs typeface="Times New Roman"/>
                        </a:rPr>
                        <a:t>outreach team meetings, staff development and planning and at the University's APP Advisory Group.</a:t>
                      </a:r>
                      <a:endParaRPr lang="en-GB" sz="180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3501">
                <a:tc>
                  <a:txBody>
                    <a:bodyPr/>
                    <a:lstStyle/>
                    <a:p>
                      <a:pPr>
                        <a:lnSpc>
                          <a:spcPct val="115000"/>
                        </a:lnSpc>
                        <a:spcAft>
                          <a:spcPts val="0"/>
                        </a:spcAft>
                      </a:pPr>
                      <a:r>
                        <a:rPr lang="en-GB" sz="1800" dirty="0">
                          <a:latin typeface="Gill Sans MT"/>
                          <a:ea typeface="Calibri"/>
                          <a:cs typeface="Times New Roman"/>
                        </a:rPr>
                        <a:t>Is there a mechanism for strategic overview of evaluation of access and participation programmes?</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latin typeface="Gill Sans MT"/>
                          <a:ea typeface="Calibri"/>
                          <a:cs typeface="Times New Roman"/>
                        </a:rPr>
                        <a:t>All interventions are aligned to the NERUPI Framework providing a firm foundation for the </a:t>
                      </a:r>
                      <a:r>
                        <a:rPr lang="en-GB" sz="1800">
                          <a:solidFill>
                            <a:srgbClr val="FF0000"/>
                          </a:solidFill>
                          <a:latin typeface="Gill Sans MT"/>
                          <a:ea typeface="Calibri"/>
                          <a:cs typeface="Times New Roman"/>
                        </a:rPr>
                        <a:t>????Group/Forum/ Academic Advisory Board to</a:t>
                      </a:r>
                      <a:r>
                        <a:rPr lang="en-GB" sz="1800">
                          <a:latin typeface="Gill Sans MT"/>
                          <a:ea typeface="Calibri"/>
                          <a:cs typeface="Times New Roman"/>
                        </a:rPr>
                        <a:t> consider and advise on the choice of evaluation method and assess  the impact of interventions.</a:t>
                      </a:r>
                      <a:endParaRPr lang="en-GB" sz="180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9261">
                <a:tc>
                  <a:txBody>
                    <a:bodyPr/>
                    <a:lstStyle/>
                    <a:p>
                      <a:pPr>
                        <a:lnSpc>
                          <a:spcPct val="115000"/>
                        </a:lnSpc>
                        <a:spcAft>
                          <a:spcPts val="0"/>
                        </a:spcAft>
                      </a:pPr>
                      <a:r>
                        <a:rPr lang="en-GB" sz="1800" dirty="0">
                          <a:latin typeface="Gill Sans MT"/>
                          <a:ea typeface="Calibri"/>
                          <a:cs typeface="Times New Roman"/>
                        </a:rPr>
                        <a:t>Are access and participation delivery staff and partners aware of the importance of evaluation?</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MT"/>
                          <a:ea typeface="Calibri"/>
                          <a:cs typeface="Times New Roman"/>
                        </a:rPr>
                        <a:t>The NERUPI Framework underpins the design and planning of interventions, ensuring that clear aims and objectives are embedded into planning process along with appropriate evaluation methods. Planning meetings / debriefs/discussions reviews etc et etc take place ???</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41808" y="375234"/>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558160" y="418256"/>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1: Strategic Context</a:t>
            </a:r>
            <a:endParaRPr lang="en-GB" sz="4000" b="1" dirty="0">
              <a:solidFill>
                <a:srgbClr val="71438D"/>
              </a:solidFill>
              <a:latin typeface="Gill Sans MT" panose="020B0502020104020203" pitchFamily="34" charset="0"/>
            </a:endParaRPr>
          </a:p>
        </p:txBody>
      </p:sp>
      <p:graphicFrame>
        <p:nvGraphicFramePr>
          <p:cNvPr id="13" name="Table 12"/>
          <p:cNvGraphicFramePr>
            <a:graphicFrameLocks noGrp="1"/>
          </p:cNvGraphicFramePr>
          <p:nvPr/>
        </p:nvGraphicFramePr>
        <p:xfrm>
          <a:off x="696685" y="1306285"/>
          <a:ext cx="10189029" cy="5367652"/>
        </p:xfrm>
        <a:graphic>
          <a:graphicData uri="http://schemas.openxmlformats.org/drawingml/2006/table">
            <a:tbl>
              <a:tblPr/>
              <a:tblGrid>
                <a:gridCol w="3539347">
                  <a:extLst>
                    <a:ext uri="{9D8B030D-6E8A-4147-A177-3AD203B41FA5}">
                      <a16:colId xmlns:a16="http://schemas.microsoft.com/office/drawing/2014/main" val="20000"/>
                    </a:ext>
                  </a:extLst>
                </a:gridCol>
                <a:gridCol w="6649682">
                  <a:extLst>
                    <a:ext uri="{9D8B030D-6E8A-4147-A177-3AD203B41FA5}">
                      <a16:colId xmlns:a16="http://schemas.microsoft.com/office/drawing/2014/main" val="20001"/>
                    </a:ext>
                  </a:extLst>
                </a:gridCol>
              </a:tblGrid>
              <a:tr h="380782">
                <a:tc gridSpan="2">
                  <a:txBody>
                    <a:bodyPr/>
                    <a:lstStyle/>
                    <a:p>
                      <a:pPr>
                        <a:lnSpc>
                          <a:spcPct val="115000"/>
                        </a:lnSpc>
                        <a:spcAft>
                          <a:spcPts val="0"/>
                        </a:spcAft>
                      </a:pPr>
                      <a:r>
                        <a:rPr lang="en-GB" sz="2400" b="1" dirty="0">
                          <a:latin typeface="Gill Sans MT"/>
                          <a:ea typeface="Calibri"/>
                          <a:cs typeface="Times New Roman"/>
                        </a:rPr>
                        <a:t>Dimension 1: Strategic Context</a:t>
                      </a:r>
                      <a:endParaRPr lang="en-GB" sz="24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0000"/>
                  </a:ext>
                </a:extLst>
              </a:tr>
              <a:tr h="1808910">
                <a:tc>
                  <a:txBody>
                    <a:bodyPr/>
                    <a:lstStyle/>
                    <a:p>
                      <a:pPr>
                        <a:lnSpc>
                          <a:spcPct val="115000"/>
                        </a:lnSpc>
                        <a:spcAft>
                          <a:spcPts val="0"/>
                        </a:spcAft>
                      </a:pPr>
                      <a:r>
                        <a:rPr lang="en-GB" sz="1800" dirty="0">
                          <a:latin typeface="Gill Sans MT"/>
                          <a:ea typeface="Calibri"/>
                          <a:cs typeface="Times New Roman"/>
                        </a:rPr>
                        <a:t>Are access and participation delivery staff and partners committed to facilitating robust data collection processes?</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MT"/>
                          <a:ea typeface="Calibri"/>
                          <a:cs typeface="Times New Roman"/>
                        </a:rPr>
                        <a:t>The NERUPI Framework provides a firm foundation for ensuring  that staff  and partners are aware of our key aims and objectives and our expectations regarding data collection which are integral to our programme.  FOR EXAMPLE We embed this into practice by e.g. using NERUPI as a basis for setting objectives when planning  interventions, presentations at partner school conferences</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99562">
                <a:tc>
                  <a:txBody>
                    <a:bodyPr/>
                    <a:lstStyle/>
                    <a:p>
                      <a:pPr>
                        <a:lnSpc>
                          <a:spcPct val="115000"/>
                        </a:lnSpc>
                        <a:spcAft>
                          <a:spcPts val="0"/>
                        </a:spcAft>
                      </a:pPr>
                      <a:r>
                        <a:rPr lang="en-GB" sz="1800" dirty="0">
                          <a:latin typeface="Gill Sans MT"/>
                          <a:ea typeface="Calibri"/>
                          <a:cs typeface="Times New Roman"/>
                        </a:rPr>
                        <a:t>Is there a whole institutional approach to widening participation?</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MT"/>
                          <a:ea typeface="Calibri"/>
                          <a:cs typeface="Times New Roman"/>
                        </a:rPr>
                        <a:t>The 6 flexible Levels within the NERUPI Framework extend across the student lifecycle setting out clear expectations for interventions, providing the basis for planning and delivery across the institution and clear aims and objectives to underpin evaluation</a:t>
                      </a:r>
                      <a:r>
                        <a:rPr lang="en-GB" sz="1800" dirty="0">
                          <a:solidFill>
                            <a:srgbClr val="FF0000"/>
                          </a:solidFill>
                          <a:latin typeface="Gill Sans MT"/>
                          <a:ea typeface="Calibri"/>
                          <a:cs typeface="Times New Roman"/>
                        </a:rPr>
                        <a:t>. </a:t>
                      </a:r>
                      <a:r>
                        <a:rPr lang="en-GB" sz="1800" dirty="0" smtClean="0">
                          <a:solidFill>
                            <a:srgbClr val="FF0000"/>
                          </a:solidFill>
                          <a:latin typeface="Gill Sans MT"/>
                          <a:ea typeface="Calibri"/>
                          <a:cs typeface="Times New Roman"/>
                        </a:rPr>
                        <a:t>FOR EXAMPLE </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92348">
                <a:tc>
                  <a:txBody>
                    <a:bodyPr/>
                    <a:lstStyle/>
                    <a:p>
                      <a:pPr>
                        <a:lnSpc>
                          <a:spcPct val="115000"/>
                        </a:lnSpc>
                        <a:spcAft>
                          <a:spcPts val="0"/>
                        </a:spcAft>
                      </a:pPr>
                      <a:r>
                        <a:rPr lang="en-GB" sz="1800" dirty="0">
                          <a:latin typeface="Gill Sans MT"/>
                          <a:ea typeface="Calibri"/>
                          <a:cs typeface="Times New Roman"/>
                        </a:rPr>
                        <a:t>Have you identified a skills base or expertise among professional service  staff for undertaking or commissioning evaluation of widening participation initiatives</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solidFill>
                            <a:srgbClr val="FF0000"/>
                          </a:solidFill>
                          <a:latin typeface="Gill Sans MT"/>
                          <a:ea typeface="Calibri"/>
                          <a:cs typeface="Times New Roman"/>
                        </a:rPr>
                        <a:t>FOR EXAMPLE A skills mapping process/recruitment process/commissioning process/CPD workshops/</a:t>
                      </a:r>
                      <a:r>
                        <a:rPr lang="en-GB" sz="1800" dirty="0">
                          <a:latin typeface="Gill Sans MT"/>
                          <a:ea typeface="Calibri"/>
                          <a:cs typeface="Times New Roman"/>
                        </a:rPr>
                        <a:t> have been developed based on the NERUPI Framework utilising both the theoretical and practical it provides to inform the above</a:t>
                      </a:r>
                      <a:endParaRPr lang="en-GB" sz="1800" dirty="0">
                        <a:latin typeface="Calibri"/>
                        <a:ea typeface="Calibri"/>
                        <a:cs typeface="Times New Roman"/>
                      </a:endParaRPr>
                    </a:p>
                  </a:txBody>
                  <a:tcPr marL="52507" marR="525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2437" y="35346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710559" y="548885"/>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1: Strategic Context</a:t>
            </a:r>
            <a:endParaRPr lang="en-GB" sz="4000" b="1" dirty="0">
              <a:solidFill>
                <a:srgbClr val="71438D"/>
              </a:solidFill>
              <a:latin typeface="Gill Sans MT" panose="020B0502020104020203" pitchFamily="34" charset="0"/>
            </a:endParaRPr>
          </a:p>
        </p:txBody>
      </p:sp>
      <p:graphicFrame>
        <p:nvGraphicFramePr>
          <p:cNvPr id="12" name="Table 11"/>
          <p:cNvGraphicFramePr>
            <a:graphicFrameLocks noGrp="1"/>
          </p:cNvGraphicFramePr>
          <p:nvPr/>
        </p:nvGraphicFramePr>
        <p:xfrm>
          <a:off x="769257" y="1318112"/>
          <a:ext cx="10181772" cy="5109153"/>
        </p:xfrm>
        <a:graphic>
          <a:graphicData uri="http://schemas.openxmlformats.org/drawingml/2006/table">
            <a:tbl>
              <a:tblPr/>
              <a:tblGrid>
                <a:gridCol w="4721001">
                  <a:extLst>
                    <a:ext uri="{9D8B030D-6E8A-4147-A177-3AD203B41FA5}">
                      <a16:colId xmlns:a16="http://schemas.microsoft.com/office/drawing/2014/main" val="20000"/>
                    </a:ext>
                  </a:extLst>
                </a:gridCol>
                <a:gridCol w="5460771">
                  <a:extLst>
                    <a:ext uri="{9D8B030D-6E8A-4147-A177-3AD203B41FA5}">
                      <a16:colId xmlns:a16="http://schemas.microsoft.com/office/drawing/2014/main" val="20001"/>
                    </a:ext>
                  </a:extLst>
                </a:gridCol>
              </a:tblGrid>
              <a:tr h="814783">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2400" b="1" dirty="0" smtClean="0">
                          <a:latin typeface="Gill Sans MT"/>
                          <a:ea typeface="Calibri"/>
                          <a:cs typeface="Times New Roman"/>
                        </a:rPr>
                        <a:t>Dimension 1: Strategic Context</a:t>
                      </a:r>
                      <a:endParaRPr lang="en-GB" sz="2400" dirty="0" smtClean="0">
                        <a:latin typeface="+mn-lt"/>
                        <a:ea typeface="Calibri"/>
                        <a:cs typeface="Times New Roman"/>
                      </a:endParaRPr>
                    </a:p>
                    <a:p>
                      <a:pPr>
                        <a:lnSpc>
                          <a:spcPct val="115000"/>
                        </a:lnSpc>
                        <a:spcAft>
                          <a:spcPts val="0"/>
                        </a:spcAft>
                      </a:pPr>
                      <a:endParaRPr lang="en-GB" sz="2400" dirty="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endParaRPr lang="en-GB" sz="1800" dirty="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94466">
                <a:tc>
                  <a:txBody>
                    <a:bodyPr/>
                    <a:lstStyle/>
                    <a:p>
                      <a:pPr>
                        <a:lnSpc>
                          <a:spcPct val="115000"/>
                        </a:lnSpc>
                        <a:spcAft>
                          <a:spcPts val="0"/>
                        </a:spcAft>
                      </a:pPr>
                      <a:r>
                        <a:rPr lang="en-GB" sz="1800" dirty="0">
                          <a:latin typeface="Gill Sans MT"/>
                          <a:ea typeface="Calibri"/>
                          <a:cs typeface="Times New Roman"/>
                        </a:rPr>
                        <a:t>Have you identified a skills base or expertise among academic staff for undertaking or commissioning evaluation of widening participation initiatives</a:t>
                      </a:r>
                      <a:endParaRPr lang="en-GB" sz="1800" dirty="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latin typeface="Gill Sans MT"/>
                          <a:ea typeface="Calibri"/>
                          <a:cs typeface="Times New Roman"/>
                        </a:rPr>
                        <a:t>The NERUPI Framework provides a clear set of theoretically grounded aims that enable academic staff to deploy their research expertise to meet national and institutional priorities</a:t>
                      </a:r>
                      <a:endParaRPr lang="en-GB" sz="180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59289">
                <a:tc>
                  <a:txBody>
                    <a:bodyPr/>
                    <a:lstStyle/>
                    <a:p>
                      <a:pPr>
                        <a:lnSpc>
                          <a:spcPct val="115000"/>
                        </a:lnSpc>
                        <a:spcAft>
                          <a:spcPts val="0"/>
                        </a:spcAft>
                      </a:pPr>
                      <a:r>
                        <a:rPr lang="en-GB" sz="1800">
                          <a:latin typeface="Gill Sans MT"/>
                          <a:ea typeface="Calibri"/>
                          <a:cs typeface="Times New Roman"/>
                        </a:rPr>
                        <a:t>Do you encourage access and participation staff members to engage in reflective practice?</a:t>
                      </a:r>
                      <a:endParaRPr lang="en-GB" sz="180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latin typeface="Gill Sans MT"/>
                          <a:ea typeface="Calibri"/>
                          <a:cs typeface="Times New Roman"/>
                        </a:rPr>
                        <a:t>The  NERUPI Framework is used as a basis for reflection on interventions allows staff to  assess how far aims and objectives have been met and providing a starting point for exploration of the related theory enabling staff to develop as reflective practitioners.</a:t>
                      </a:r>
                      <a:endParaRPr lang="en-GB" sz="180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14150">
                <a:tc>
                  <a:txBody>
                    <a:bodyPr/>
                    <a:lstStyle/>
                    <a:p>
                      <a:pPr>
                        <a:lnSpc>
                          <a:spcPct val="115000"/>
                        </a:lnSpc>
                        <a:spcAft>
                          <a:spcPts val="0"/>
                        </a:spcAft>
                      </a:pPr>
                      <a:r>
                        <a:rPr lang="en-GB" sz="1800">
                          <a:latin typeface="Gill Sans MT"/>
                          <a:ea typeface="Calibri"/>
                          <a:cs typeface="Times New Roman"/>
                        </a:rPr>
                        <a:t>Are there opportunities for access and participation staff members to enhance their evaluation skills and practice?</a:t>
                      </a:r>
                      <a:endParaRPr lang="en-GB" sz="180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MT"/>
                          <a:ea typeface="Calibri"/>
                          <a:cs typeface="Times New Roman"/>
                        </a:rPr>
                        <a:t>NERUPI provides opportunities for staff to attend NERUPI seminars engage with key theoretical concepts and relevant literature</a:t>
                      </a:r>
                      <a:endParaRPr lang="en-GB" sz="1800" dirty="0">
                        <a:latin typeface="Calibri"/>
                        <a:ea typeface="Calibri"/>
                        <a:cs typeface="Times New Roman"/>
                      </a:endParaRPr>
                    </a:p>
                  </a:txBody>
                  <a:tcPr marL="60113" marR="60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4070" y="5725068"/>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9" y="1587086"/>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838200" y="592428"/>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2: </a:t>
            </a:r>
            <a:r>
              <a:rPr lang="en-US" sz="4000" b="1" dirty="0" err="1" smtClean="0">
                <a:solidFill>
                  <a:srgbClr val="71438D"/>
                </a:solidFill>
                <a:latin typeface="Gill Sans MT" panose="020B0502020104020203" pitchFamily="34" charset="0"/>
                <a:cs typeface="Arial" pitchFamily="34" charset="0"/>
              </a:rPr>
              <a:t>Programme</a:t>
            </a:r>
            <a:r>
              <a:rPr lang="en-US" sz="4000" b="1" dirty="0" smtClean="0">
                <a:solidFill>
                  <a:srgbClr val="71438D"/>
                </a:solidFill>
                <a:latin typeface="Gill Sans MT" panose="020B0502020104020203" pitchFamily="34" charset="0"/>
                <a:cs typeface="Arial" pitchFamily="34" charset="0"/>
              </a:rPr>
              <a:t> Design</a:t>
            </a:r>
            <a:endParaRPr lang="en-GB" sz="4000" b="1" dirty="0">
              <a:solidFill>
                <a:srgbClr val="71438D"/>
              </a:solidFill>
              <a:latin typeface="Gill Sans MT" panose="020B0502020104020203" pitchFamily="34" charset="0"/>
            </a:endParaRPr>
          </a:p>
        </p:txBody>
      </p:sp>
      <p:graphicFrame>
        <p:nvGraphicFramePr>
          <p:cNvPr id="12" name="Content Placeholder 3"/>
          <p:cNvGraphicFramePr>
            <a:graphicFrameLocks/>
          </p:cNvGraphicFramePr>
          <p:nvPr>
            <p:extLst>
              <p:ext uri="{D42A27DB-BD31-4B8C-83A1-F6EECF244321}">
                <p14:modId xmlns:p14="http://schemas.microsoft.com/office/powerpoint/2010/main" val="828967705"/>
              </p:ext>
            </p:extLst>
          </p:nvPr>
        </p:nvGraphicFramePr>
        <p:xfrm>
          <a:off x="961890" y="1981057"/>
          <a:ext cx="9925853" cy="3490787"/>
        </p:xfrm>
        <a:graphic>
          <a:graphicData uri="http://schemas.openxmlformats.org/drawingml/2006/table">
            <a:tbl>
              <a:tblPr firstRow="1" firstCol="1" bandRow="1">
                <a:tableStyleId>{5C22544A-7EE6-4342-B048-85BDC9FD1C3A}</a:tableStyleId>
              </a:tblPr>
              <a:tblGrid>
                <a:gridCol w="1464471">
                  <a:extLst>
                    <a:ext uri="{9D8B030D-6E8A-4147-A177-3AD203B41FA5}">
                      <a16:colId xmlns:a16="http://schemas.microsoft.com/office/drawing/2014/main" val="20000"/>
                    </a:ext>
                  </a:extLst>
                </a:gridCol>
                <a:gridCol w="1708548">
                  <a:extLst>
                    <a:ext uri="{9D8B030D-6E8A-4147-A177-3AD203B41FA5}">
                      <a16:colId xmlns:a16="http://schemas.microsoft.com/office/drawing/2014/main" val="20001"/>
                    </a:ext>
                  </a:extLst>
                </a:gridCol>
                <a:gridCol w="1952626">
                  <a:extLst>
                    <a:ext uri="{9D8B030D-6E8A-4147-A177-3AD203B41FA5}">
                      <a16:colId xmlns:a16="http://schemas.microsoft.com/office/drawing/2014/main" val="20002"/>
                    </a:ext>
                  </a:extLst>
                </a:gridCol>
                <a:gridCol w="2196706">
                  <a:extLst>
                    <a:ext uri="{9D8B030D-6E8A-4147-A177-3AD203B41FA5}">
                      <a16:colId xmlns:a16="http://schemas.microsoft.com/office/drawing/2014/main" val="20003"/>
                    </a:ext>
                  </a:extLst>
                </a:gridCol>
                <a:gridCol w="2603502">
                  <a:extLst>
                    <a:ext uri="{9D8B030D-6E8A-4147-A177-3AD203B41FA5}">
                      <a16:colId xmlns:a16="http://schemas.microsoft.com/office/drawing/2014/main" val="20004"/>
                    </a:ext>
                  </a:extLst>
                </a:gridCol>
              </a:tblGrid>
              <a:tr h="537423">
                <a:tc gridSpan="2">
                  <a:txBody>
                    <a:bodyPr/>
                    <a:lstStyle/>
                    <a:p>
                      <a:pPr algn="ctr">
                        <a:lnSpc>
                          <a:spcPct val="115000"/>
                        </a:lnSpc>
                        <a:spcAft>
                          <a:spcPts val="0"/>
                        </a:spcAft>
                      </a:pPr>
                      <a:r>
                        <a:rPr lang="en-GB" sz="1600" dirty="0" smtClean="0">
                          <a:effectLst/>
                        </a:rPr>
                        <a:t>SOCIAL AND ACADEMIC CAPITAL</a:t>
                      </a:r>
                      <a:endParaRPr lang="en-GB" sz="1600" dirty="0">
                        <a:effectLst/>
                        <a:latin typeface="Calibri"/>
                        <a:ea typeface="Calibri"/>
                        <a:cs typeface="Times New Roman"/>
                      </a:endParaRPr>
                    </a:p>
                  </a:txBody>
                  <a:tcPr marL="68580" marR="68580" marT="0" marB="0">
                    <a:solidFill>
                      <a:srgbClr val="7030A0"/>
                    </a:solidFill>
                  </a:tcPr>
                </a:tc>
                <a:tc hMerge="1">
                  <a:txBody>
                    <a:bodyPr/>
                    <a:lstStyle/>
                    <a:p>
                      <a:endParaRPr lang="en-GB"/>
                    </a:p>
                  </a:txBody>
                  <a:tcPr/>
                </a:tc>
                <a:tc>
                  <a:txBody>
                    <a:bodyPr/>
                    <a:lstStyle/>
                    <a:p>
                      <a:pPr algn="ctr">
                        <a:lnSpc>
                          <a:spcPct val="115000"/>
                        </a:lnSpc>
                        <a:spcAft>
                          <a:spcPts val="0"/>
                        </a:spcAft>
                      </a:pPr>
                      <a:r>
                        <a:rPr lang="en-GB" sz="1600" b="1" dirty="0">
                          <a:solidFill>
                            <a:schemeClr val="bg1"/>
                          </a:solidFill>
                          <a:effectLst/>
                        </a:rPr>
                        <a:t>HABITUS</a:t>
                      </a:r>
                      <a:endParaRPr lang="en-GB" sz="1600" b="1" dirty="0">
                        <a:solidFill>
                          <a:schemeClr val="bg1"/>
                        </a:solidFill>
                        <a:effectLst/>
                        <a:latin typeface="Calibri"/>
                        <a:ea typeface="Calibri"/>
                        <a:cs typeface="Times New Roman"/>
                      </a:endParaRPr>
                    </a:p>
                  </a:txBody>
                  <a:tcPr marL="68580" marR="68580" marT="0" marB="0">
                    <a:solidFill>
                      <a:srgbClr val="7030A0"/>
                    </a:solidFill>
                  </a:tcPr>
                </a:tc>
                <a:tc>
                  <a:txBody>
                    <a:bodyPr/>
                    <a:lstStyle/>
                    <a:p>
                      <a:pPr algn="ctr">
                        <a:lnSpc>
                          <a:spcPct val="115000"/>
                        </a:lnSpc>
                        <a:spcAft>
                          <a:spcPts val="0"/>
                        </a:spcAft>
                      </a:pPr>
                      <a:r>
                        <a:rPr lang="en-GB" sz="1600" b="1" dirty="0" smtClean="0">
                          <a:solidFill>
                            <a:schemeClr val="bg1"/>
                          </a:solidFill>
                          <a:effectLst/>
                        </a:rPr>
                        <a:t>SKILLS </a:t>
                      </a:r>
                      <a:r>
                        <a:rPr lang="en-GB" sz="1600" b="1" baseline="0" dirty="0" smtClean="0">
                          <a:solidFill>
                            <a:schemeClr val="bg1"/>
                          </a:solidFill>
                          <a:effectLst/>
                        </a:rPr>
                        <a:t> </a:t>
                      </a:r>
                      <a:r>
                        <a:rPr lang="en-GB" sz="1600" b="1" dirty="0" smtClean="0">
                          <a:solidFill>
                            <a:schemeClr val="bg1"/>
                          </a:solidFill>
                          <a:effectLst/>
                        </a:rPr>
                        <a:t>CAPITAL</a:t>
                      </a:r>
                      <a:endParaRPr lang="en-GB" sz="1600" b="1" dirty="0">
                        <a:solidFill>
                          <a:schemeClr val="bg1"/>
                        </a:solidFill>
                        <a:effectLst/>
                        <a:latin typeface="Calibri"/>
                        <a:ea typeface="Calibri"/>
                        <a:cs typeface="Times New Roman"/>
                      </a:endParaRPr>
                    </a:p>
                  </a:txBody>
                  <a:tcPr marL="68580" marR="68580" marT="0" marB="0">
                    <a:solidFill>
                      <a:srgbClr val="7030A0"/>
                    </a:solidFill>
                  </a:tcPr>
                </a:tc>
                <a:tc>
                  <a:txBody>
                    <a:bodyPr/>
                    <a:lstStyle/>
                    <a:p>
                      <a:pPr algn="ctr">
                        <a:lnSpc>
                          <a:spcPct val="115000"/>
                        </a:lnSpc>
                        <a:spcAft>
                          <a:spcPts val="0"/>
                        </a:spcAft>
                      </a:pPr>
                      <a:r>
                        <a:rPr lang="en-GB" sz="1600" b="1" dirty="0">
                          <a:solidFill>
                            <a:schemeClr val="bg1"/>
                          </a:solidFill>
                          <a:effectLst/>
                        </a:rPr>
                        <a:t>INTELLECTUAL </a:t>
                      </a:r>
                      <a:r>
                        <a:rPr lang="en-GB" sz="1600" b="1" dirty="0" smtClean="0">
                          <a:solidFill>
                            <a:schemeClr val="bg1"/>
                          </a:solidFill>
                          <a:effectLst/>
                        </a:rPr>
                        <a:t>&amp; SUBJECT CAPITAL</a:t>
                      </a:r>
                      <a:endParaRPr lang="en-GB" sz="1600" b="1" dirty="0">
                        <a:solidFill>
                          <a:schemeClr val="bg1"/>
                        </a:solidFill>
                        <a:effectLst/>
                        <a:latin typeface="Calibri"/>
                        <a:ea typeface="Calibri"/>
                        <a:cs typeface="Times New Roman"/>
                      </a:endParaRPr>
                    </a:p>
                  </a:txBody>
                  <a:tcPr marL="68580" marR="68580" marT="0" marB="0">
                    <a:solidFill>
                      <a:srgbClr val="7030A0"/>
                    </a:solidFill>
                  </a:tcPr>
                </a:tc>
                <a:extLst>
                  <a:ext uri="{0D108BD9-81ED-4DB2-BD59-A6C34878D82A}">
                    <a16:rowId xmlns:a16="http://schemas.microsoft.com/office/drawing/2014/main" val="10000"/>
                  </a:ext>
                </a:extLst>
              </a:tr>
              <a:tr h="506929">
                <a:tc gridSpan="2">
                  <a:txBody>
                    <a:bodyPr/>
                    <a:lstStyle/>
                    <a:p>
                      <a:pPr algn="ctr">
                        <a:lnSpc>
                          <a:spcPct val="115000"/>
                        </a:lnSpc>
                        <a:spcAft>
                          <a:spcPts val="0"/>
                        </a:spcAft>
                      </a:pPr>
                      <a:r>
                        <a:rPr lang="en-GB" sz="1400" b="1" dirty="0">
                          <a:solidFill>
                            <a:schemeClr val="bg1"/>
                          </a:solidFill>
                          <a:effectLst/>
                        </a:rPr>
                        <a:t>PROGRESSION CURRICULUM</a:t>
                      </a:r>
                      <a:endParaRPr lang="en-GB" sz="1100" b="1" dirty="0">
                        <a:solidFill>
                          <a:schemeClr val="bg1"/>
                        </a:solidFill>
                        <a:effectLst/>
                        <a:latin typeface="Calibri"/>
                        <a:ea typeface="Calibri"/>
                        <a:cs typeface="Times New Roman"/>
                      </a:endParaRPr>
                    </a:p>
                  </a:txBody>
                  <a:tcPr marL="68580" marR="68580" marT="0" marB="0" anchor="ctr">
                    <a:solidFill>
                      <a:schemeClr val="accent1">
                        <a:lumMod val="75000"/>
                      </a:schemeClr>
                    </a:solidFill>
                  </a:tcPr>
                </a:tc>
                <a:tc hMerge="1">
                  <a:txBody>
                    <a:bodyPr/>
                    <a:lstStyle/>
                    <a:p>
                      <a:endParaRPr lang="en-GB"/>
                    </a:p>
                  </a:txBody>
                  <a:tcPr/>
                </a:tc>
                <a:tc>
                  <a:txBody>
                    <a:bodyPr/>
                    <a:lstStyle/>
                    <a:p>
                      <a:pPr algn="ctr">
                        <a:lnSpc>
                          <a:spcPct val="115000"/>
                        </a:lnSpc>
                        <a:spcAft>
                          <a:spcPts val="0"/>
                        </a:spcAft>
                      </a:pPr>
                      <a:r>
                        <a:rPr lang="en-GB" sz="1400" b="1" dirty="0">
                          <a:solidFill>
                            <a:schemeClr val="bg1"/>
                          </a:solidFill>
                          <a:effectLst/>
                        </a:rPr>
                        <a:t>STUDENT </a:t>
                      </a:r>
                      <a:r>
                        <a:rPr lang="en-GB" sz="1400" b="1" dirty="0" smtClean="0">
                          <a:solidFill>
                            <a:schemeClr val="bg1"/>
                          </a:solidFill>
                          <a:effectLst/>
                        </a:rPr>
                        <a:t>IDENTITIES</a:t>
                      </a:r>
                      <a:endParaRPr lang="en-GB" sz="1100" b="1" dirty="0">
                        <a:solidFill>
                          <a:schemeClr val="bg1"/>
                        </a:solidFill>
                        <a:effectLst/>
                        <a:latin typeface="Calibri"/>
                        <a:ea typeface="Calibri"/>
                        <a:cs typeface="Times New Roman"/>
                      </a:endParaRPr>
                    </a:p>
                  </a:txBody>
                  <a:tcPr marL="68580" marR="68580" marT="0" marB="0" anchor="ctr">
                    <a:solidFill>
                      <a:schemeClr val="accent1">
                        <a:lumMod val="75000"/>
                      </a:schemeClr>
                    </a:solidFill>
                  </a:tcPr>
                </a:tc>
                <a:tc>
                  <a:txBody>
                    <a:bodyPr/>
                    <a:lstStyle/>
                    <a:p>
                      <a:pPr algn="ctr">
                        <a:lnSpc>
                          <a:spcPct val="115000"/>
                        </a:lnSpc>
                        <a:spcAft>
                          <a:spcPts val="0"/>
                        </a:spcAft>
                      </a:pPr>
                      <a:r>
                        <a:rPr lang="en-GB" sz="1400" b="1" dirty="0" smtClean="0">
                          <a:solidFill>
                            <a:schemeClr val="bg1"/>
                          </a:solidFill>
                          <a:effectLst/>
                        </a:rPr>
                        <a:t>SKILLS CURRICULUM</a:t>
                      </a:r>
                      <a:endParaRPr lang="en-GB" sz="1100" b="1" dirty="0">
                        <a:solidFill>
                          <a:schemeClr val="bg1"/>
                        </a:solidFill>
                        <a:effectLst/>
                        <a:latin typeface="Calibri"/>
                        <a:ea typeface="Calibri"/>
                        <a:cs typeface="Times New Roman"/>
                      </a:endParaRPr>
                    </a:p>
                  </a:txBody>
                  <a:tcPr marL="68580" marR="68580" marT="0" marB="0" anchor="ctr">
                    <a:solidFill>
                      <a:schemeClr val="accent1">
                        <a:lumMod val="75000"/>
                      </a:schemeClr>
                    </a:solidFill>
                  </a:tcPr>
                </a:tc>
                <a:tc>
                  <a:txBody>
                    <a:bodyPr/>
                    <a:lstStyle/>
                    <a:p>
                      <a:pPr algn="ctr">
                        <a:lnSpc>
                          <a:spcPct val="115000"/>
                        </a:lnSpc>
                        <a:spcAft>
                          <a:spcPts val="0"/>
                        </a:spcAft>
                      </a:pPr>
                      <a:r>
                        <a:rPr lang="en-GB" sz="1400" b="1" dirty="0">
                          <a:solidFill>
                            <a:schemeClr val="bg1"/>
                          </a:solidFill>
                          <a:effectLst/>
                        </a:rPr>
                        <a:t>KNOWLEDGE CURRICULUM</a:t>
                      </a:r>
                      <a:endParaRPr lang="en-GB" sz="1100" b="1" dirty="0">
                        <a:solidFill>
                          <a:schemeClr val="bg1"/>
                        </a:solidFill>
                        <a:effectLst/>
                        <a:latin typeface="Calibri"/>
                        <a:ea typeface="Calibri"/>
                        <a:cs typeface="Times New Roman"/>
                      </a:endParaRPr>
                    </a:p>
                  </a:txBody>
                  <a:tcPr marL="68580" marR="68580" marT="0" marB="0" anchor="ctr">
                    <a:solidFill>
                      <a:schemeClr val="accent1">
                        <a:lumMod val="75000"/>
                      </a:schemeClr>
                    </a:solidFill>
                  </a:tcPr>
                </a:tc>
                <a:extLst>
                  <a:ext uri="{0D108BD9-81ED-4DB2-BD59-A6C34878D82A}">
                    <a16:rowId xmlns:a16="http://schemas.microsoft.com/office/drawing/2014/main" val="10001"/>
                  </a:ext>
                </a:extLst>
              </a:tr>
              <a:tr h="302878">
                <a:tc>
                  <a:txBody>
                    <a:bodyPr/>
                    <a:lstStyle/>
                    <a:p>
                      <a:pPr algn="ctr">
                        <a:lnSpc>
                          <a:spcPct val="115000"/>
                        </a:lnSpc>
                        <a:spcAft>
                          <a:spcPts val="0"/>
                        </a:spcAft>
                      </a:pPr>
                      <a:r>
                        <a:rPr lang="en-GB" sz="1400" b="1" dirty="0">
                          <a:solidFill>
                            <a:schemeClr val="tx1"/>
                          </a:solidFill>
                          <a:effectLst/>
                        </a:rPr>
                        <a:t>KNOW</a:t>
                      </a:r>
                      <a:endParaRPr lang="en-GB" sz="1100" b="1" dirty="0">
                        <a:solidFill>
                          <a:schemeClr val="tx1"/>
                        </a:solidFill>
                        <a:effectLst/>
                        <a:latin typeface="Calibri"/>
                        <a:ea typeface="Calibri"/>
                        <a:cs typeface="Times New Roman"/>
                      </a:endParaRPr>
                    </a:p>
                  </a:txBody>
                  <a:tcPr marL="68580" marR="68580" marT="0" marB="0" anchor="b">
                    <a:solidFill>
                      <a:schemeClr val="accent1">
                        <a:lumMod val="60000"/>
                        <a:lumOff val="40000"/>
                      </a:schemeClr>
                    </a:solidFill>
                  </a:tcPr>
                </a:tc>
                <a:tc>
                  <a:txBody>
                    <a:bodyPr/>
                    <a:lstStyle/>
                    <a:p>
                      <a:pPr algn="ctr">
                        <a:lnSpc>
                          <a:spcPct val="115000"/>
                        </a:lnSpc>
                        <a:spcAft>
                          <a:spcPts val="0"/>
                        </a:spcAft>
                      </a:pPr>
                      <a:r>
                        <a:rPr lang="en-GB" sz="1400" b="1" dirty="0">
                          <a:solidFill>
                            <a:schemeClr val="tx1"/>
                          </a:solidFill>
                          <a:effectLst/>
                        </a:rPr>
                        <a:t>CHOOSE</a:t>
                      </a:r>
                      <a:endParaRPr lang="en-GB" sz="1100" b="1" dirty="0">
                        <a:solidFill>
                          <a:schemeClr val="tx1"/>
                        </a:solidFill>
                        <a:effectLst/>
                        <a:latin typeface="Calibri"/>
                        <a:ea typeface="Calibri"/>
                        <a:cs typeface="Times New Roman"/>
                      </a:endParaRPr>
                    </a:p>
                  </a:txBody>
                  <a:tcPr marL="68580" marR="68580" marT="0" marB="0" anchor="b">
                    <a:solidFill>
                      <a:schemeClr val="accent1">
                        <a:lumMod val="60000"/>
                        <a:lumOff val="40000"/>
                      </a:schemeClr>
                    </a:solidFill>
                  </a:tcPr>
                </a:tc>
                <a:tc>
                  <a:txBody>
                    <a:bodyPr/>
                    <a:lstStyle/>
                    <a:p>
                      <a:pPr algn="ctr">
                        <a:lnSpc>
                          <a:spcPct val="115000"/>
                        </a:lnSpc>
                        <a:spcAft>
                          <a:spcPts val="0"/>
                        </a:spcAft>
                      </a:pPr>
                      <a:r>
                        <a:rPr lang="en-GB" sz="1400" b="1" dirty="0" smtClean="0">
                          <a:solidFill>
                            <a:schemeClr val="tx1"/>
                          </a:solidFill>
                          <a:effectLst/>
                        </a:rPr>
                        <a:t>BECOME</a:t>
                      </a:r>
                      <a:endParaRPr lang="en-GB" sz="1100" b="1" dirty="0">
                        <a:solidFill>
                          <a:schemeClr val="tx1"/>
                        </a:solidFill>
                        <a:effectLst/>
                        <a:latin typeface="Calibri"/>
                        <a:ea typeface="Calibri"/>
                        <a:cs typeface="Times New Roman"/>
                      </a:endParaRPr>
                    </a:p>
                  </a:txBody>
                  <a:tcPr marL="68580" marR="68580" marT="0" marB="0" anchor="b">
                    <a:solidFill>
                      <a:schemeClr val="accent1">
                        <a:lumMod val="60000"/>
                        <a:lumOff val="40000"/>
                      </a:schemeClr>
                    </a:solidFill>
                  </a:tcPr>
                </a:tc>
                <a:tc>
                  <a:txBody>
                    <a:bodyPr/>
                    <a:lstStyle/>
                    <a:p>
                      <a:pPr algn="ctr">
                        <a:lnSpc>
                          <a:spcPct val="115000"/>
                        </a:lnSpc>
                        <a:spcAft>
                          <a:spcPts val="0"/>
                        </a:spcAft>
                      </a:pPr>
                      <a:r>
                        <a:rPr lang="en-GB" sz="1400" b="1" dirty="0" smtClean="0">
                          <a:solidFill>
                            <a:schemeClr val="tx1"/>
                          </a:solidFill>
                          <a:effectLst/>
                        </a:rPr>
                        <a:t>PRACTISE</a:t>
                      </a:r>
                      <a:endParaRPr lang="en-GB" sz="1100" b="1" dirty="0">
                        <a:solidFill>
                          <a:schemeClr val="tx1"/>
                        </a:solidFill>
                        <a:effectLst/>
                        <a:latin typeface="Calibri"/>
                        <a:ea typeface="Calibri"/>
                        <a:cs typeface="Times New Roman"/>
                      </a:endParaRPr>
                    </a:p>
                  </a:txBody>
                  <a:tcPr marL="68580" marR="68580" marT="0" marB="0" anchor="b">
                    <a:solidFill>
                      <a:schemeClr val="accent1">
                        <a:lumMod val="60000"/>
                        <a:lumOff val="40000"/>
                      </a:schemeClr>
                    </a:solidFill>
                  </a:tcPr>
                </a:tc>
                <a:tc>
                  <a:txBody>
                    <a:bodyPr/>
                    <a:lstStyle/>
                    <a:p>
                      <a:pPr algn="ctr">
                        <a:lnSpc>
                          <a:spcPct val="115000"/>
                        </a:lnSpc>
                        <a:spcAft>
                          <a:spcPts val="0"/>
                        </a:spcAft>
                      </a:pPr>
                      <a:r>
                        <a:rPr lang="en-GB" sz="1600" b="1" dirty="0" smtClean="0">
                          <a:solidFill>
                            <a:schemeClr val="tx1"/>
                          </a:solidFill>
                          <a:effectLst/>
                          <a:latin typeface="Calibri"/>
                          <a:ea typeface="Calibri"/>
                          <a:cs typeface="Times New Roman"/>
                        </a:rPr>
                        <a:t>UNDERSTAND</a:t>
                      </a:r>
                      <a:endParaRPr lang="en-GB" sz="1600" b="1" dirty="0">
                        <a:solidFill>
                          <a:schemeClr val="tx1"/>
                        </a:solidFill>
                        <a:effectLst/>
                        <a:latin typeface="Calibri"/>
                        <a:ea typeface="Calibri"/>
                        <a:cs typeface="Times New Roman"/>
                      </a:endParaRPr>
                    </a:p>
                  </a:txBody>
                  <a:tcPr marL="68580" marR="68580" marT="0" marB="0" anchor="b">
                    <a:solidFill>
                      <a:schemeClr val="accent1">
                        <a:lumMod val="60000"/>
                        <a:lumOff val="40000"/>
                      </a:schemeClr>
                    </a:solidFill>
                  </a:tcPr>
                </a:tc>
                <a:extLst>
                  <a:ext uri="{0D108BD9-81ED-4DB2-BD59-A6C34878D82A}">
                    <a16:rowId xmlns:a16="http://schemas.microsoft.com/office/drawing/2014/main" val="10002"/>
                  </a:ext>
                </a:extLst>
              </a:tr>
              <a:tr h="2120148">
                <a:tc>
                  <a:txBody>
                    <a:bodyPr/>
                    <a:lstStyle/>
                    <a:p>
                      <a:pPr algn="l">
                        <a:lnSpc>
                          <a:spcPct val="115000"/>
                        </a:lnSpc>
                        <a:spcAft>
                          <a:spcPts val="0"/>
                        </a:spcAft>
                      </a:pPr>
                      <a:r>
                        <a:rPr lang="en-GB" sz="1600" b="0" dirty="0">
                          <a:solidFill>
                            <a:schemeClr val="tx1"/>
                          </a:solidFill>
                          <a:effectLst/>
                        </a:rPr>
                        <a:t>Develop students' knowledge and awareness of the benefits of higher education</a:t>
                      </a:r>
                      <a:endParaRPr lang="en-GB" sz="1600" b="0" dirty="0">
                        <a:solidFill>
                          <a:schemeClr val="tx1"/>
                        </a:solidFill>
                        <a:effectLst/>
                        <a:latin typeface="Calibri"/>
                        <a:ea typeface="Calibri"/>
                        <a:cs typeface="Times New Roman"/>
                      </a:endParaRPr>
                    </a:p>
                  </a:txBody>
                  <a:tcPr marL="68580" marR="68580" marT="0" marB="0">
                    <a:solidFill>
                      <a:schemeClr val="accent1">
                        <a:lumMod val="60000"/>
                        <a:lumOff val="40000"/>
                      </a:schemeClr>
                    </a:solidFill>
                  </a:tcPr>
                </a:tc>
                <a:tc>
                  <a:txBody>
                    <a:bodyPr/>
                    <a:lstStyle/>
                    <a:p>
                      <a:pPr algn="l">
                        <a:lnSpc>
                          <a:spcPct val="115000"/>
                        </a:lnSpc>
                        <a:spcAft>
                          <a:spcPts val="0"/>
                        </a:spcAft>
                      </a:pPr>
                      <a:r>
                        <a:rPr lang="en-GB" sz="1600" dirty="0">
                          <a:effectLst/>
                        </a:rPr>
                        <a:t>Develop students' capacity to navigate Higher Education sector and make informed choices</a:t>
                      </a:r>
                      <a:endParaRPr lang="en-GB" sz="1600" dirty="0">
                        <a:effectLst/>
                        <a:latin typeface="Calibri"/>
                        <a:ea typeface="Calibri"/>
                        <a:cs typeface="Times New Roman"/>
                      </a:endParaRPr>
                    </a:p>
                  </a:txBody>
                  <a:tcPr marL="68580" marR="68580" marT="0" marB="0">
                    <a:solidFill>
                      <a:schemeClr val="accent1">
                        <a:lumMod val="60000"/>
                        <a:lumOff val="40000"/>
                      </a:schemeClr>
                    </a:solidFill>
                  </a:tcPr>
                </a:tc>
                <a:tc>
                  <a:txBody>
                    <a:bodyPr/>
                    <a:lstStyle/>
                    <a:p>
                      <a:pPr algn="l">
                        <a:lnSpc>
                          <a:spcPct val="115000"/>
                        </a:lnSpc>
                        <a:spcAft>
                          <a:spcPts val="0"/>
                        </a:spcAft>
                      </a:pPr>
                      <a:r>
                        <a:rPr lang="en-GB" sz="1600" dirty="0">
                          <a:effectLst/>
                        </a:rPr>
                        <a:t>Develop students' confidence and resilience to negotiate the challenges of university life</a:t>
                      </a:r>
                      <a:endParaRPr lang="en-GB" sz="1600" dirty="0">
                        <a:effectLst/>
                        <a:latin typeface="Calibri"/>
                        <a:ea typeface="Calibri"/>
                        <a:cs typeface="Times New Roman"/>
                      </a:endParaRPr>
                    </a:p>
                  </a:txBody>
                  <a:tcPr marL="68580" marR="68580" marT="0" marB="0">
                    <a:solidFill>
                      <a:schemeClr val="accent1">
                        <a:lumMod val="60000"/>
                        <a:lumOff val="40000"/>
                      </a:schemeClr>
                    </a:solidFill>
                  </a:tcPr>
                </a:tc>
                <a:tc>
                  <a:txBody>
                    <a:bodyPr/>
                    <a:lstStyle/>
                    <a:p>
                      <a:pPr algn="l">
                        <a:lnSpc>
                          <a:spcPct val="115000"/>
                        </a:lnSpc>
                        <a:spcAft>
                          <a:spcPts val="0"/>
                        </a:spcAft>
                      </a:pPr>
                      <a:r>
                        <a:rPr lang="en-GB" sz="1600" dirty="0">
                          <a:effectLst/>
                        </a:rPr>
                        <a:t>Develop students' study skills and capacity for academic attainment</a:t>
                      </a:r>
                      <a:endParaRPr lang="en-GB" sz="1600" dirty="0">
                        <a:effectLst/>
                        <a:latin typeface="Calibri"/>
                        <a:ea typeface="Calibri"/>
                        <a:cs typeface="Times New Roman"/>
                      </a:endParaRPr>
                    </a:p>
                  </a:txBody>
                  <a:tcPr marL="68580" marR="68580" marT="0" marB="0">
                    <a:solidFill>
                      <a:schemeClr val="accent1">
                        <a:lumMod val="60000"/>
                        <a:lumOff val="40000"/>
                      </a:schemeClr>
                    </a:solidFill>
                  </a:tcPr>
                </a:tc>
                <a:tc>
                  <a:txBody>
                    <a:bodyPr/>
                    <a:lstStyle/>
                    <a:p>
                      <a:pPr algn="l">
                        <a:lnSpc>
                          <a:spcPct val="115000"/>
                        </a:lnSpc>
                        <a:spcAft>
                          <a:spcPts val="0"/>
                        </a:spcAft>
                      </a:pPr>
                      <a:r>
                        <a:rPr lang="en-GB" sz="1600" dirty="0">
                          <a:effectLst/>
                        </a:rPr>
                        <a:t>Develop students' understanding by contextualising subject knowledge</a:t>
                      </a:r>
                      <a:endParaRPr lang="en-GB" sz="1600" dirty="0">
                        <a:effectLst/>
                        <a:latin typeface="Calibri"/>
                        <a:ea typeface="Calibri"/>
                        <a:cs typeface="Times New Roman"/>
                      </a:endParaRPr>
                    </a:p>
                  </a:txBody>
                  <a:tcPr marL="68580" marR="68580" marT="0" marB="0">
                    <a:solidFill>
                      <a:schemeClr val="accent1">
                        <a:lumMod val="60000"/>
                        <a:lumOff val="4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868571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8" y="1333084"/>
            <a:ext cx="6523894" cy="4692577"/>
          </a:xfrm>
        </p:spPr>
        <p:txBody>
          <a:bodyPr>
            <a:normAutofit fontScale="85000" lnSpcReduction="20000"/>
          </a:bodyPr>
          <a:lstStyle/>
          <a:p>
            <a:endParaRPr lang="en-GB" dirty="0" smtClean="0"/>
          </a:p>
          <a:p>
            <a:pPr marL="0" indent="0">
              <a:buNone/>
            </a:pPr>
            <a:r>
              <a:rPr lang="en-GB" sz="3600" dirty="0">
                <a:solidFill>
                  <a:srgbClr val="007D98"/>
                </a:solidFill>
                <a:latin typeface="Gill Sans MT" panose="020B0502020104020203" pitchFamily="34" charset="0"/>
              </a:rPr>
              <a:t>Sen and Walker’s concepts </a:t>
            </a:r>
            <a:r>
              <a:rPr lang="en-GB" sz="3600" dirty="0" smtClean="0">
                <a:solidFill>
                  <a:srgbClr val="007D98"/>
                </a:solidFill>
                <a:latin typeface="Gill Sans MT" panose="020B0502020104020203" pitchFamily="34" charset="0"/>
              </a:rPr>
              <a:t>of </a:t>
            </a:r>
            <a:r>
              <a:rPr lang="en-GB" sz="3600" dirty="0">
                <a:solidFill>
                  <a:srgbClr val="007D98"/>
                </a:solidFill>
                <a:latin typeface="Gill Sans MT" panose="020B0502020104020203" pitchFamily="34" charset="0"/>
              </a:rPr>
              <a:t>capability </a:t>
            </a:r>
            <a:endParaRPr lang="en-GB" sz="3600" dirty="0" smtClean="0">
              <a:solidFill>
                <a:srgbClr val="007D98"/>
              </a:solidFill>
              <a:latin typeface="Gill Sans MT" panose="020B0502020104020203" pitchFamily="34" charset="0"/>
            </a:endParaRPr>
          </a:p>
          <a:p>
            <a:pPr marL="0" indent="0">
              <a:buNone/>
            </a:pPr>
            <a:r>
              <a:rPr lang="en-GB" sz="3600" dirty="0" err="1" smtClean="0">
                <a:solidFill>
                  <a:srgbClr val="7030A0"/>
                </a:solidFill>
                <a:latin typeface="Gill Sans MT" panose="020B0502020104020203" pitchFamily="34" charset="0"/>
              </a:rPr>
              <a:t>Bourdieu</a:t>
            </a:r>
            <a:r>
              <a:rPr lang="en-GB" sz="3600" dirty="0" smtClean="0">
                <a:solidFill>
                  <a:srgbClr val="7030A0"/>
                </a:solidFill>
                <a:latin typeface="Gill Sans MT" panose="020B0502020104020203" pitchFamily="34" charset="0"/>
              </a:rPr>
              <a:t> – capitals, </a:t>
            </a:r>
            <a:r>
              <a:rPr lang="en-GB" sz="3600" dirty="0" err="1" smtClean="0">
                <a:solidFill>
                  <a:srgbClr val="7030A0"/>
                </a:solidFill>
                <a:latin typeface="Gill Sans MT" panose="020B0502020104020203" pitchFamily="34" charset="0"/>
              </a:rPr>
              <a:t>habitus</a:t>
            </a:r>
            <a:r>
              <a:rPr lang="en-GB" sz="3600" dirty="0" smtClean="0">
                <a:solidFill>
                  <a:srgbClr val="7030A0"/>
                </a:solidFill>
                <a:latin typeface="Gill Sans MT" panose="020B0502020104020203" pitchFamily="34" charset="0"/>
              </a:rPr>
              <a:t> &amp; field</a:t>
            </a:r>
            <a:endParaRPr lang="en-GB" sz="3600" dirty="0">
              <a:solidFill>
                <a:srgbClr val="7030A0"/>
              </a:solidFill>
              <a:latin typeface="Gill Sans MT" panose="020B0502020104020203" pitchFamily="34" charset="0"/>
            </a:endParaRPr>
          </a:p>
          <a:p>
            <a:pPr marL="0" indent="0">
              <a:buNone/>
            </a:pPr>
            <a:r>
              <a:rPr lang="en-GB" sz="3600" dirty="0" smtClean="0">
                <a:solidFill>
                  <a:srgbClr val="007D98"/>
                </a:solidFill>
                <a:latin typeface="Gill Sans MT" panose="020B0502020104020203" pitchFamily="34" charset="0"/>
              </a:rPr>
              <a:t>Paulo Freire on Praxis</a:t>
            </a:r>
          </a:p>
          <a:p>
            <a:pPr marL="0" indent="0">
              <a:buNone/>
            </a:pPr>
            <a:r>
              <a:rPr lang="en-GB" sz="3600" dirty="0" smtClean="0">
                <a:solidFill>
                  <a:srgbClr val="7030A0"/>
                </a:solidFill>
                <a:latin typeface="Gill Sans MT" panose="020B0502020104020203" pitchFamily="34" charset="0"/>
              </a:rPr>
              <a:t>Nancy Fraser on social justice</a:t>
            </a:r>
          </a:p>
          <a:p>
            <a:pPr marL="0" indent="0">
              <a:buNone/>
            </a:pPr>
            <a:r>
              <a:rPr lang="en-GB" sz="3600" dirty="0" err="1" smtClean="0">
                <a:solidFill>
                  <a:srgbClr val="007D98"/>
                </a:solidFill>
                <a:latin typeface="Gill Sans MT" panose="020B0502020104020203" pitchFamily="34" charset="0"/>
              </a:rPr>
              <a:t>Yosso</a:t>
            </a:r>
            <a:r>
              <a:rPr lang="en-GB" sz="3600" dirty="0" smtClean="0">
                <a:solidFill>
                  <a:srgbClr val="007D98"/>
                </a:solidFill>
                <a:latin typeface="Gill Sans MT" panose="020B0502020104020203" pitchFamily="34" charset="0"/>
              </a:rPr>
              <a:t> cultural </a:t>
            </a:r>
            <a:r>
              <a:rPr lang="en-GB" sz="3600" dirty="0" err="1" smtClean="0">
                <a:solidFill>
                  <a:srgbClr val="007D98"/>
                </a:solidFill>
                <a:latin typeface="Gill Sans MT" panose="020B0502020104020203" pitchFamily="34" charset="0"/>
              </a:rPr>
              <a:t>wealths</a:t>
            </a:r>
            <a:endParaRPr lang="en-GB" sz="3600" dirty="0" smtClean="0">
              <a:solidFill>
                <a:srgbClr val="007D98"/>
              </a:solidFill>
              <a:latin typeface="Gill Sans MT" panose="020B0502020104020203" pitchFamily="34" charset="0"/>
            </a:endParaRPr>
          </a:p>
          <a:p>
            <a:pPr marL="0" indent="0">
              <a:buNone/>
            </a:pPr>
            <a:r>
              <a:rPr lang="en-GB" sz="3600" dirty="0" smtClean="0">
                <a:solidFill>
                  <a:srgbClr val="7030A0"/>
                </a:solidFill>
                <a:latin typeface="Gill Sans MT" panose="020B0502020104020203" pitchFamily="34" charset="0"/>
              </a:rPr>
              <a:t>Identities and possible/future selves </a:t>
            </a:r>
          </a:p>
          <a:p>
            <a:pPr marL="0" indent="0">
              <a:buNone/>
            </a:pPr>
            <a:r>
              <a:rPr lang="en-GB" sz="3600" dirty="0" smtClean="0">
                <a:solidFill>
                  <a:srgbClr val="007D98"/>
                </a:solidFill>
                <a:latin typeface="Gill Sans MT" panose="020B0502020104020203" pitchFamily="34" charset="0"/>
              </a:rPr>
              <a:t>Young and </a:t>
            </a:r>
            <a:r>
              <a:rPr lang="en-GB" sz="3600" dirty="0" err="1" smtClean="0">
                <a:solidFill>
                  <a:srgbClr val="007D98"/>
                </a:solidFill>
                <a:latin typeface="Gill Sans MT" panose="020B0502020104020203" pitchFamily="34" charset="0"/>
              </a:rPr>
              <a:t>Maton’s</a:t>
            </a:r>
            <a:r>
              <a:rPr lang="en-GB" sz="3600" dirty="0" smtClean="0">
                <a:solidFill>
                  <a:srgbClr val="007D98"/>
                </a:solidFill>
                <a:latin typeface="Gill Sans MT" panose="020B0502020104020203" pitchFamily="34" charset="0"/>
              </a:rPr>
              <a:t> concepts of knowledge</a:t>
            </a:r>
          </a:p>
          <a:p>
            <a:pPr marL="0" indent="0">
              <a:buNone/>
            </a:pPr>
            <a:r>
              <a:rPr lang="en-GB" sz="3600" dirty="0" smtClean="0">
                <a:solidFill>
                  <a:srgbClr val="7030A0"/>
                </a:solidFill>
                <a:latin typeface="Gill Sans MT" panose="020B0502020104020203" pitchFamily="34" charset="0"/>
              </a:rPr>
              <a:t>Critical </a:t>
            </a:r>
            <a:r>
              <a:rPr lang="en-GB" sz="3600" dirty="0">
                <a:solidFill>
                  <a:srgbClr val="7030A0"/>
                </a:solidFill>
                <a:latin typeface="Gill Sans MT" panose="020B0502020104020203" pitchFamily="34" charset="0"/>
              </a:rPr>
              <a:t>pedagogies</a:t>
            </a:r>
          </a:p>
          <a:p>
            <a:pPr marL="0" indent="0">
              <a:buNone/>
            </a:pPr>
            <a:endParaRPr lang="en-GB" sz="3600" dirty="0">
              <a:solidFill>
                <a:schemeClr val="accent5">
                  <a:lumMod val="75000"/>
                </a:schemeClr>
              </a:solidFill>
              <a:latin typeface="Gill Sans MT" panose="020B0502020104020203" pitchFamily="34" charset="0"/>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93095" y="571554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8" y="1333086"/>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667017" y="258760"/>
            <a:ext cx="10515600" cy="830997"/>
          </a:xfrm>
          <a:prstGeom prst="rect">
            <a:avLst/>
          </a:prstGeom>
          <a:noFill/>
        </p:spPr>
        <p:txBody>
          <a:bodyPr wrap="square" rtlCol="0">
            <a:spAutoFit/>
          </a:bodyPr>
          <a:lstStyle/>
          <a:p>
            <a:r>
              <a:rPr lang="en-US" sz="4800" b="1" dirty="0" smtClean="0">
                <a:solidFill>
                  <a:srgbClr val="71438D"/>
                </a:solidFill>
                <a:latin typeface="Gill Sans MT" pitchFamily="34" charset="0"/>
                <a:cs typeface="Arial" pitchFamily="34" charset="0"/>
              </a:rPr>
              <a:t>NERUPI Key theoretical influences </a:t>
            </a:r>
            <a:endParaRPr lang="en-GB" sz="4800" b="1" dirty="0">
              <a:solidFill>
                <a:srgbClr val="71438D"/>
              </a:solidFill>
              <a:latin typeface="Gill Sans MT" pitchFamily="34" charset="0"/>
            </a:endParaRPr>
          </a:p>
        </p:txBody>
      </p:sp>
      <p:pic>
        <p:nvPicPr>
          <p:cNvPr id="2050" name="Picture 2"/>
          <p:cNvPicPr>
            <a:picLocks noChangeAspect="1" noChangeArrowheads="1"/>
          </p:cNvPicPr>
          <p:nvPr/>
        </p:nvPicPr>
        <p:blipFill>
          <a:blip r:embed="rId4" cstate="print"/>
          <a:srcRect/>
          <a:stretch>
            <a:fillRect/>
          </a:stretch>
        </p:blipFill>
        <p:spPr bwMode="auto">
          <a:xfrm>
            <a:off x="8021781" y="1663498"/>
            <a:ext cx="3191263" cy="3689898"/>
          </a:xfrm>
          <a:prstGeom prst="rect">
            <a:avLst/>
          </a:prstGeom>
          <a:noFill/>
          <a:ln w="9525">
            <a:noFill/>
            <a:miter lim="800000"/>
            <a:headEnd/>
            <a:tailEnd/>
          </a:ln>
        </p:spPr>
      </p:pic>
    </p:spTree>
    <p:extLst>
      <p:ext uri="{BB962C8B-B14F-4D97-AF65-F5344CB8AC3E}">
        <p14:creationId xmlns:p14="http://schemas.microsoft.com/office/powerpoint/2010/main" val="29232222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4070" y="5725068"/>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239396" y="425906"/>
            <a:ext cx="11048713"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2: </a:t>
            </a:r>
            <a:r>
              <a:rPr lang="en-US" sz="4000" b="1" dirty="0" err="1" smtClean="0">
                <a:solidFill>
                  <a:srgbClr val="71438D"/>
                </a:solidFill>
                <a:latin typeface="Gill Sans MT" panose="020B0502020104020203" pitchFamily="34" charset="0"/>
                <a:cs typeface="Arial" pitchFamily="34" charset="0"/>
              </a:rPr>
              <a:t>Programme</a:t>
            </a:r>
            <a:r>
              <a:rPr lang="en-US" sz="4000" b="1" dirty="0" smtClean="0">
                <a:solidFill>
                  <a:srgbClr val="71438D"/>
                </a:solidFill>
                <a:latin typeface="Gill Sans MT" panose="020B0502020104020203" pitchFamily="34" charset="0"/>
                <a:cs typeface="Arial" pitchFamily="34" charset="0"/>
              </a:rPr>
              <a:t> Design</a:t>
            </a:r>
            <a:endParaRPr lang="en-GB" sz="4000" b="1" dirty="0">
              <a:solidFill>
                <a:srgbClr val="71438D"/>
              </a:solidFill>
              <a:latin typeface="Gill Sans MT" panose="020B0502020104020203" pitchFamily="34" charset="0"/>
            </a:endParaRPr>
          </a:p>
        </p:txBody>
      </p:sp>
      <p:pic>
        <p:nvPicPr>
          <p:cNvPr id="2" name="Picture 1"/>
          <p:cNvPicPr>
            <a:picLocks noChangeAspect="1"/>
          </p:cNvPicPr>
          <p:nvPr/>
        </p:nvPicPr>
        <p:blipFill>
          <a:blip r:embed="rId4" cstate="print"/>
          <a:stretch>
            <a:fillRect/>
          </a:stretch>
        </p:blipFill>
        <p:spPr>
          <a:xfrm>
            <a:off x="0" y="1074308"/>
            <a:ext cx="11560315" cy="9002110"/>
          </a:xfrm>
          <a:prstGeom prst="rect">
            <a:avLst/>
          </a:prstGeom>
        </p:spPr>
      </p:pic>
    </p:spTree>
    <p:extLst>
      <p:ext uri="{BB962C8B-B14F-4D97-AF65-F5344CB8AC3E}">
        <p14:creationId xmlns:p14="http://schemas.microsoft.com/office/powerpoint/2010/main" val="35470784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2437" y="35346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710559" y="548885"/>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2: </a:t>
            </a:r>
            <a:r>
              <a:rPr lang="en-US" sz="4000" b="1" dirty="0" err="1" smtClean="0">
                <a:solidFill>
                  <a:srgbClr val="71438D"/>
                </a:solidFill>
                <a:latin typeface="Gill Sans MT" panose="020B0502020104020203" pitchFamily="34" charset="0"/>
                <a:cs typeface="Arial" pitchFamily="34" charset="0"/>
              </a:rPr>
              <a:t>Programme</a:t>
            </a:r>
            <a:r>
              <a:rPr lang="en-US" sz="4000" b="1" dirty="0" smtClean="0">
                <a:solidFill>
                  <a:srgbClr val="71438D"/>
                </a:solidFill>
                <a:latin typeface="Gill Sans MT" panose="020B0502020104020203" pitchFamily="34" charset="0"/>
                <a:cs typeface="Arial" pitchFamily="34" charset="0"/>
              </a:rPr>
              <a:t> Design</a:t>
            </a:r>
            <a:endParaRPr lang="en-GB" sz="4000" b="1" dirty="0">
              <a:solidFill>
                <a:srgbClr val="71438D"/>
              </a:solidFill>
              <a:latin typeface="Gill Sans MT" panose="020B0502020104020203" pitchFamily="34" charset="0"/>
            </a:endParaRPr>
          </a:p>
        </p:txBody>
      </p:sp>
      <p:graphicFrame>
        <p:nvGraphicFramePr>
          <p:cNvPr id="9" name="Table 8"/>
          <p:cNvGraphicFramePr>
            <a:graphicFrameLocks noGrp="1"/>
          </p:cNvGraphicFramePr>
          <p:nvPr/>
        </p:nvGraphicFramePr>
        <p:xfrm>
          <a:off x="903071" y="1497888"/>
          <a:ext cx="10069729" cy="4521708"/>
        </p:xfrm>
        <a:graphic>
          <a:graphicData uri="http://schemas.openxmlformats.org/drawingml/2006/table">
            <a:tbl>
              <a:tblPr/>
              <a:tblGrid>
                <a:gridCol w="3908414">
                  <a:extLst>
                    <a:ext uri="{9D8B030D-6E8A-4147-A177-3AD203B41FA5}">
                      <a16:colId xmlns:a16="http://schemas.microsoft.com/office/drawing/2014/main" val="20000"/>
                    </a:ext>
                  </a:extLst>
                </a:gridCol>
                <a:gridCol w="6161315">
                  <a:extLst>
                    <a:ext uri="{9D8B030D-6E8A-4147-A177-3AD203B41FA5}">
                      <a16:colId xmlns:a16="http://schemas.microsoft.com/office/drawing/2014/main" val="20001"/>
                    </a:ext>
                  </a:extLst>
                </a:gridCol>
              </a:tblGrid>
              <a:tr h="264944">
                <a:tc gridSpan="2">
                  <a:txBody>
                    <a:bodyPr/>
                    <a:lstStyle/>
                    <a:p>
                      <a:pPr>
                        <a:lnSpc>
                          <a:spcPct val="115000"/>
                        </a:lnSpc>
                        <a:spcAft>
                          <a:spcPts val="0"/>
                        </a:spcAft>
                      </a:pPr>
                      <a:r>
                        <a:rPr lang="en-GB" sz="2400" b="1" dirty="0">
                          <a:latin typeface="Gill Sans MT" pitchFamily="34" charset="0"/>
                          <a:ea typeface="Calibri"/>
                          <a:cs typeface="Times New Roman"/>
                        </a:rPr>
                        <a:t>Dimension 2: Designing your programmes</a:t>
                      </a:r>
                      <a:endParaRPr lang="en-GB" sz="2400" dirty="0">
                        <a:latin typeface="Gill Sans MT" pitchFamily="34" charset="0"/>
                        <a:ea typeface="Calibri"/>
                        <a:cs typeface="Times New Roman"/>
                      </a:endParaRP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0000"/>
                  </a:ext>
                </a:extLst>
              </a:tr>
              <a:tr h="950849">
                <a:tc>
                  <a:txBody>
                    <a:bodyPr/>
                    <a:lstStyle/>
                    <a:p>
                      <a:pPr>
                        <a:lnSpc>
                          <a:spcPct val="115000"/>
                        </a:lnSpc>
                        <a:spcAft>
                          <a:spcPts val="0"/>
                        </a:spcAft>
                      </a:pPr>
                      <a:r>
                        <a:rPr lang="en-GB" sz="1800" dirty="0">
                          <a:latin typeface="Gill Sans"/>
                          <a:ea typeface="Calibri"/>
                          <a:cs typeface="Times New Roman"/>
                        </a:rPr>
                        <a:t>Are your programmes underpinned by clear objectives for what you want to achieve?</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latin typeface="Gill Sans"/>
                          <a:ea typeface="Calibri"/>
                          <a:cs typeface="Times New Roman"/>
                        </a:rPr>
                        <a:t>The NERUPI Framework sets out clear Aims and Objectives/Learning Outcomes that provide the basis for additional learning outcomes tailored to specific interventions while retaining overall programme coherence.</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11591">
                <a:tc>
                  <a:txBody>
                    <a:bodyPr/>
                    <a:lstStyle/>
                    <a:p>
                      <a:pPr>
                        <a:lnSpc>
                          <a:spcPct val="115000"/>
                        </a:lnSpc>
                        <a:spcAft>
                          <a:spcPts val="0"/>
                        </a:spcAft>
                      </a:pPr>
                      <a:r>
                        <a:rPr lang="en-GB" sz="1800" dirty="0">
                          <a:latin typeface="Gill Sans"/>
                          <a:ea typeface="Calibri"/>
                          <a:cs typeface="Times New Roman"/>
                        </a:rPr>
                        <a:t>Is your programme design informed by evidence?</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latin typeface="Gill Sans"/>
                          <a:ea typeface="Calibri"/>
                          <a:cs typeface="Times New Roman"/>
                        </a:rPr>
                        <a:t>The theoretically grounded, context specific aims and objectives in the NERUPI Framework provide a firm foundation for programme design.</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50849">
                <a:tc>
                  <a:txBody>
                    <a:bodyPr/>
                    <a:lstStyle/>
                    <a:p>
                      <a:pPr>
                        <a:lnSpc>
                          <a:spcPct val="115000"/>
                        </a:lnSpc>
                        <a:spcAft>
                          <a:spcPts val="0"/>
                        </a:spcAft>
                      </a:pPr>
                      <a:r>
                        <a:rPr lang="en-GB" sz="1800" dirty="0">
                          <a:latin typeface="Gill Sans"/>
                          <a:ea typeface="Calibri"/>
                          <a:cs typeface="Times New Roman"/>
                        </a:rPr>
                        <a:t>Is there a clear and detailed specification of </a:t>
                      </a:r>
                      <a:r>
                        <a:rPr lang="en-GB" sz="1800" dirty="0" smtClean="0">
                          <a:latin typeface="Gill Sans"/>
                          <a:ea typeface="Calibri"/>
                          <a:cs typeface="Times New Roman"/>
                        </a:rPr>
                        <a:t> the specific </a:t>
                      </a:r>
                      <a:r>
                        <a:rPr lang="en-GB" sz="1800" dirty="0">
                          <a:latin typeface="Gill Sans"/>
                          <a:ea typeface="Calibri"/>
                          <a:cs typeface="Times New Roman"/>
                        </a:rPr>
                        <a:t>activities </a:t>
                      </a:r>
                      <a:r>
                        <a:rPr lang="en-GB" sz="1800" dirty="0" smtClean="0">
                          <a:latin typeface="Gill Sans"/>
                          <a:ea typeface="Calibri"/>
                          <a:cs typeface="Times New Roman"/>
                        </a:rPr>
                        <a:t>your </a:t>
                      </a:r>
                      <a:r>
                        <a:rPr lang="en-GB" sz="1800" dirty="0">
                          <a:latin typeface="Gill Sans"/>
                          <a:ea typeface="Calibri"/>
                          <a:cs typeface="Times New Roman"/>
                        </a:rPr>
                        <a:t>programmes will deliver and why you are delivering them in this way in order to best meet your objectives?</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Our programmes and activities have been mapped/developed against the </a:t>
                      </a:r>
                      <a:r>
                        <a:rPr lang="en-GB" sz="1800" dirty="0" smtClean="0">
                          <a:latin typeface="Gill Sans"/>
                          <a:ea typeface="Calibri"/>
                          <a:cs typeface="Times New Roman"/>
                        </a:rPr>
                        <a:t>aims objectives </a:t>
                      </a:r>
                      <a:r>
                        <a:rPr lang="en-GB" sz="1800" dirty="0">
                          <a:latin typeface="Gill Sans"/>
                          <a:ea typeface="Calibri"/>
                          <a:cs typeface="Times New Roman"/>
                        </a:rPr>
                        <a:t>in the NERUPI Framework which prides a coherent basis for assessing impact of individual activities and the programme as a whole</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2437" y="35346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710559" y="548885"/>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2: </a:t>
            </a:r>
            <a:r>
              <a:rPr lang="en-US" sz="4000" b="1" dirty="0" err="1" smtClean="0">
                <a:solidFill>
                  <a:srgbClr val="71438D"/>
                </a:solidFill>
                <a:latin typeface="Gill Sans MT" panose="020B0502020104020203" pitchFamily="34" charset="0"/>
                <a:cs typeface="Arial" pitchFamily="34" charset="0"/>
              </a:rPr>
              <a:t>Programme</a:t>
            </a:r>
            <a:r>
              <a:rPr lang="en-US" sz="4000" b="1" dirty="0" smtClean="0">
                <a:solidFill>
                  <a:srgbClr val="71438D"/>
                </a:solidFill>
                <a:latin typeface="Gill Sans MT" panose="020B0502020104020203" pitchFamily="34" charset="0"/>
                <a:cs typeface="Arial" pitchFamily="34" charset="0"/>
              </a:rPr>
              <a:t> Design</a:t>
            </a:r>
            <a:endParaRPr lang="en-GB" sz="4000" b="1" dirty="0">
              <a:solidFill>
                <a:srgbClr val="71438D"/>
              </a:solidFill>
              <a:latin typeface="Gill Sans MT" panose="020B0502020104020203" pitchFamily="34" charset="0"/>
            </a:endParaRPr>
          </a:p>
        </p:txBody>
      </p:sp>
      <p:graphicFrame>
        <p:nvGraphicFramePr>
          <p:cNvPr id="9" name="Table 8"/>
          <p:cNvGraphicFramePr>
            <a:graphicFrameLocks noGrp="1"/>
          </p:cNvGraphicFramePr>
          <p:nvPr/>
        </p:nvGraphicFramePr>
        <p:xfrm>
          <a:off x="903071" y="1497888"/>
          <a:ext cx="10069729" cy="2628900"/>
        </p:xfrm>
        <a:graphic>
          <a:graphicData uri="http://schemas.openxmlformats.org/drawingml/2006/table">
            <a:tbl>
              <a:tblPr/>
              <a:tblGrid>
                <a:gridCol w="3908414">
                  <a:extLst>
                    <a:ext uri="{9D8B030D-6E8A-4147-A177-3AD203B41FA5}">
                      <a16:colId xmlns:a16="http://schemas.microsoft.com/office/drawing/2014/main" val="20000"/>
                    </a:ext>
                  </a:extLst>
                </a:gridCol>
                <a:gridCol w="6161315">
                  <a:extLst>
                    <a:ext uri="{9D8B030D-6E8A-4147-A177-3AD203B41FA5}">
                      <a16:colId xmlns:a16="http://schemas.microsoft.com/office/drawing/2014/main" val="20001"/>
                    </a:ext>
                  </a:extLst>
                </a:gridCol>
              </a:tblGrid>
              <a:tr h="264944">
                <a:tc gridSpan="2">
                  <a:txBody>
                    <a:bodyPr/>
                    <a:lstStyle/>
                    <a:p>
                      <a:pPr>
                        <a:lnSpc>
                          <a:spcPct val="115000"/>
                        </a:lnSpc>
                        <a:spcAft>
                          <a:spcPts val="0"/>
                        </a:spcAft>
                      </a:pPr>
                      <a:r>
                        <a:rPr lang="en-GB" sz="2400" b="1" dirty="0">
                          <a:latin typeface="Gill Sans MT" pitchFamily="34" charset="0"/>
                          <a:ea typeface="Calibri"/>
                          <a:cs typeface="Times New Roman"/>
                        </a:rPr>
                        <a:t>Dimension 2: Designing your programmes</a:t>
                      </a:r>
                      <a:endParaRPr lang="en-GB" sz="2400" dirty="0">
                        <a:latin typeface="Gill Sans MT" pitchFamily="34" charset="0"/>
                        <a:ea typeface="Calibri"/>
                        <a:cs typeface="Times New Roman"/>
                      </a:endParaRP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0000"/>
                  </a:ext>
                </a:extLst>
              </a:tr>
              <a:tr h="831458">
                <a:tc>
                  <a:txBody>
                    <a:bodyPr/>
                    <a:lstStyle/>
                    <a:p>
                      <a:pPr>
                        <a:lnSpc>
                          <a:spcPct val="115000"/>
                        </a:lnSpc>
                        <a:spcAft>
                          <a:spcPts val="0"/>
                        </a:spcAft>
                      </a:pPr>
                      <a:r>
                        <a:rPr lang="en-GB" sz="1800" dirty="0">
                          <a:latin typeface="Gill Sans"/>
                          <a:ea typeface="Calibri"/>
                          <a:cs typeface="Times New Roman"/>
                        </a:rPr>
                        <a:t>Are you clear on how you will measure all the outcomes and impact of your programmes?</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The NERUPI Framework offers the flexibility to use a range of impact and outcomes and measures as appropriate for the intervention while providing overall programme coherence.</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38117">
                <a:tc>
                  <a:txBody>
                    <a:bodyPr/>
                    <a:lstStyle/>
                    <a:p>
                      <a:pPr>
                        <a:lnSpc>
                          <a:spcPct val="115000"/>
                        </a:lnSpc>
                        <a:spcAft>
                          <a:spcPts val="0"/>
                        </a:spcAft>
                      </a:pPr>
                      <a:r>
                        <a:rPr lang="en-GB" sz="1800">
                          <a:latin typeface="Gill Sans"/>
                          <a:ea typeface="Calibri"/>
                          <a:cs typeface="Times New Roman"/>
                        </a:rPr>
                        <a:t>Is evaluation specified at the planning stage of your interventions?</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The NERUPI Framework underpins the design of activities and the identification of appropriate data collection and outcome measures.</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2437" y="35346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710559" y="548885"/>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2: </a:t>
            </a:r>
            <a:r>
              <a:rPr lang="en-US" sz="4000" b="1" dirty="0" err="1" smtClean="0">
                <a:solidFill>
                  <a:srgbClr val="71438D"/>
                </a:solidFill>
                <a:latin typeface="Gill Sans MT" panose="020B0502020104020203" pitchFamily="34" charset="0"/>
                <a:cs typeface="Arial" pitchFamily="34" charset="0"/>
              </a:rPr>
              <a:t>Programme</a:t>
            </a:r>
            <a:r>
              <a:rPr lang="en-US" sz="4000" b="1" dirty="0" smtClean="0">
                <a:solidFill>
                  <a:srgbClr val="71438D"/>
                </a:solidFill>
                <a:latin typeface="Gill Sans MT" panose="020B0502020104020203" pitchFamily="34" charset="0"/>
                <a:cs typeface="Arial" pitchFamily="34" charset="0"/>
              </a:rPr>
              <a:t> Design</a:t>
            </a:r>
            <a:endParaRPr lang="en-GB" sz="4000" b="1" dirty="0">
              <a:solidFill>
                <a:srgbClr val="71438D"/>
              </a:solidFill>
              <a:latin typeface="Gill Sans MT" panose="020B0502020104020203" pitchFamily="34" charset="0"/>
            </a:endParaRPr>
          </a:p>
        </p:txBody>
      </p:sp>
      <p:graphicFrame>
        <p:nvGraphicFramePr>
          <p:cNvPr id="9" name="Table 8"/>
          <p:cNvGraphicFramePr>
            <a:graphicFrameLocks noGrp="1"/>
          </p:cNvGraphicFramePr>
          <p:nvPr/>
        </p:nvGraphicFramePr>
        <p:xfrm>
          <a:off x="903071" y="1497888"/>
          <a:ext cx="10069729" cy="3204972"/>
        </p:xfrm>
        <a:graphic>
          <a:graphicData uri="http://schemas.openxmlformats.org/drawingml/2006/table">
            <a:tbl>
              <a:tblPr/>
              <a:tblGrid>
                <a:gridCol w="3908414">
                  <a:extLst>
                    <a:ext uri="{9D8B030D-6E8A-4147-A177-3AD203B41FA5}">
                      <a16:colId xmlns:a16="http://schemas.microsoft.com/office/drawing/2014/main" val="20000"/>
                    </a:ext>
                  </a:extLst>
                </a:gridCol>
                <a:gridCol w="6161315">
                  <a:extLst>
                    <a:ext uri="{9D8B030D-6E8A-4147-A177-3AD203B41FA5}">
                      <a16:colId xmlns:a16="http://schemas.microsoft.com/office/drawing/2014/main" val="20001"/>
                    </a:ext>
                  </a:extLst>
                </a:gridCol>
              </a:tblGrid>
              <a:tr h="264944">
                <a:tc gridSpan="2">
                  <a:txBody>
                    <a:bodyPr/>
                    <a:lstStyle/>
                    <a:p>
                      <a:r>
                        <a:rPr lang="en-GB" sz="2400" b="1" kern="1200" dirty="0" smtClean="0">
                          <a:solidFill>
                            <a:schemeClr val="tx1"/>
                          </a:solidFill>
                          <a:latin typeface="+mn-lt"/>
                          <a:ea typeface="+mn-ea"/>
                          <a:cs typeface="+mn-cs"/>
                        </a:rPr>
                        <a:t>Dimension 3: Designing your interventions</a:t>
                      </a:r>
                      <a:endParaRPr lang="en-GB" sz="2400" kern="1200" dirty="0" smtClean="0">
                        <a:solidFill>
                          <a:schemeClr val="tx1"/>
                        </a:solidFill>
                        <a:latin typeface="+mn-lt"/>
                        <a:ea typeface="+mn-ea"/>
                        <a:cs typeface="+mn-cs"/>
                      </a:endParaRP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0000"/>
                  </a:ext>
                </a:extLst>
              </a:tr>
              <a:tr h="831458">
                <a:tc>
                  <a:txBody>
                    <a:bodyPr/>
                    <a:lstStyle/>
                    <a:p>
                      <a:pPr>
                        <a:lnSpc>
                          <a:spcPct val="115000"/>
                        </a:lnSpc>
                        <a:spcAft>
                          <a:spcPts val="0"/>
                        </a:spcAft>
                      </a:pPr>
                      <a:endParaRPr lang="en-GB" sz="1800" dirty="0">
                        <a:latin typeface="Gill Sans"/>
                        <a:ea typeface="Calibri"/>
                        <a:cs typeface="Times New Roman"/>
                      </a:endParaRP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800" kern="1200" dirty="0" smtClean="0">
                          <a:solidFill>
                            <a:schemeClr val="tx1"/>
                          </a:solidFill>
                          <a:latin typeface="+mn-lt"/>
                          <a:ea typeface="+mn-ea"/>
                          <a:cs typeface="+mn-cs"/>
                        </a:rPr>
                        <a:t>By defining a set of </a:t>
                      </a:r>
                      <a:r>
                        <a:rPr lang="en-GB" sz="1800" kern="1200" dirty="0" err="1" smtClean="0">
                          <a:solidFill>
                            <a:schemeClr val="tx1"/>
                          </a:solidFill>
                          <a:latin typeface="+mn-lt"/>
                          <a:ea typeface="+mn-ea"/>
                          <a:cs typeface="+mn-cs"/>
                        </a:rPr>
                        <a:t>capabiliities</a:t>
                      </a:r>
                      <a:r>
                        <a:rPr lang="en-GB" sz="1800" kern="1200" dirty="0" smtClean="0">
                          <a:solidFill>
                            <a:schemeClr val="tx1"/>
                          </a:solidFill>
                          <a:latin typeface="+mn-lt"/>
                          <a:ea typeface="+mn-ea"/>
                          <a:cs typeface="+mn-cs"/>
                        </a:rPr>
                        <a:t> required at 6 levels for successful progression to and through higher education the NERUPI Framework incorporates a theory of change that is most closely aligned to an action research approach to continuous improvement.</a:t>
                      </a:r>
                      <a:endParaRPr lang="en-GB" sz="1800" kern="1200" smtClean="0">
                        <a:solidFill>
                          <a:schemeClr val="tx1"/>
                        </a:solidFill>
                        <a:latin typeface="+mn-lt"/>
                        <a:ea typeface="+mn-ea"/>
                        <a:cs typeface="+mn-cs"/>
                      </a:endParaRPr>
                    </a:p>
                    <a:p>
                      <a:pPr>
                        <a:lnSpc>
                          <a:spcPct val="115000"/>
                        </a:lnSpc>
                        <a:spcAft>
                          <a:spcPts val="0"/>
                        </a:spcAft>
                      </a:pPr>
                      <a:endParaRPr lang="en-GB" sz="1800" dirty="0">
                        <a:latin typeface="Gill Sans"/>
                        <a:ea typeface="Calibri"/>
                        <a:cs typeface="Times New Roman"/>
                      </a:endParaRP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38117">
                <a:tc>
                  <a:txBody>
                    <a:bodyPr/>
                    <a:lstStyle/>
                    <a:p>
                      <a:pPr>
                        <a:lnSpc>
                          <a:spcPct val="115000"/>
                        </a:lnSpc>
                        <a:spcAft>
                          <a:spcPts val="0"/>
                        </a:spcAft>
                      </a:pPr>
                      <a:r>
                        <a:rPr lang="en-GB" sz="1800">
                          <a:latin typeface="Gill Sans"/>
                          <a:ea typeface="Calibri"/>
                          <a:cs typeface="Times New Roman"/>
                        </a:rPr>
                        <a:t>Is evaluation specified at the planning stage of your interventions?</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The NERUPI Framework underpins the design of activities and the identification of appropriate data collection and outcome measures.</a:t>
                      </a:r>
                    </a:p>
                  </a:txBody>
                  <a:tcPr marL="61209" marR="612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93095" y="571554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713703" y="1320509"/>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reeform 5"/>
          <p:cNvSpPr>
            <a:spLocks/>
          </p:cNvSpPr>
          <p:nvPr/>
        </p:nvSpPr>
        <p:spPr bwMode="auto">
          <a:xfrm>
            <a:off x="2798359" y="1484313"/>
            <a:ext cx="2495550" cy="3001962"/>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solidFill>
            <a:srgbClr val="007D98"/>
          </a:solidFill>
          <a:ln w="28575">
            <a:solidFill>
              <a:schemeClr val="tx1">
                <a:lumMod val="50000"/>
                <a:lumOff val="50000"/>
              </a:schemeClr>
            </a:solidFill>
            <a:prstDash val="solid"/>
            <a:round/>
            <a:headEnd/>
            <a:tailEnd/>
          </a:ln>
        </p:spPr>
        <p:txBody>
          <a:bodyPr bIns="540000" anchor="ctr"/>
          <a:lstStyle/>
          <a:p>
            <a:pPr algn="ctr" eaLnBrk="1" hangingPunct="1">
              <a:defRPr/>
            </a:pPr>
            <a:r>
              <a:rPr lang="en-US" sz="2400" dirty="0" smtClean="0">
                <a:solidFill>
                  <a:schemeClr val="bg1"/>
                </a:solidFill>
                <a:cs typeface="Arial" charset="0"/>
              </a:rPr>
              <a:t>Targeting &amp;</a:t>
            </a:r>
          </a:p>
          <a:p>
            <a:pPr algn="ctr" eaLnBrk="1" hangingPunct="1">
              <a:defRPr/>
            </a:pPr>
            <a:r>
              <a:rPr lang="en-US" sz="2400" dirty="0" smtClean="0">
                <a:solidFill>
                  <a:schemeClr val="bg1"/>
                </a:solidFill>
                <a:cs typeface="Arial" charset="0"/>
              </a:rPr>
              <a:t>Monitoring</a:t>
            </a:r>
            <a:endParaRPr lang="en-GB" sz="2400" dirty="0">
              <a:solidFill>
                <a:schemeClr val="bg1"/>
              </a:solidFill>
              <a:cs typeface="Arial" charset="0"/>
            </a:endParaRPr>
          </a:p>
        </p:txBody>
      </p:sp>
      <p:sp>
        <p:nvSpPr>
          <p:cNvPr id="16" name="Freeform 6"/>
          <p:cNvSpPr>
            <a:spLocks/>
          </p:cNvSpPr>
          <p:nvPr/>
        </p:nvSpPr>
        <p:spPr bwMode="auto">
          <a:xfrm>
            <a:off x="2798359" y="3989388"/>
            <a:ext cx="3001963" cy="2495550"/>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solidFill>
            <a:srgbClr val="71438D"/>
          </a:solidFill>
          <a:ln w="28575">
            <a:solidFill>
              <a:schemeClr val="tx1">
                <a:lumMod val="50000"/>
                <a:lumOff val="50000"/>
              </a:schemeClr>
            </a:solidFill>
            <a:prstDash val="solid"/>
            <a:round/>
            <a:headEnd/>
            <a:tailEnd/>
          </a:ln>
        </p:spPr>
        <p:txBody>
          <a:bodyPr rIns="468000" anchor="ctr" anchorCtr="1"/>
          <a:lstStyle/>
          <a:p>
            <a:pPr eaLnBrk="1" hangingPunct="1">
              <a:defRPr/>
            </a:pPr>
            <a:r>
              <a:rPr lang="en-US" sz="2400" dirty="0" smtClean="0">
                <a:solidFill>
                  <a:schemeClr val="bg1"/>
                </a:solidFill>
                <a:cs typeface="Arial" charset="0"/>
              </a:rPr>
              <a:t>Process Evaluation</a:t>
            </a:r>
            <a:endParaRPr lang="en-GB" sz="2400" dirty="0">
              <a:solidFill>
                <a:schemeClr val="bg1"/>
              </a:solidFill>
              <a:cs typeface="Arial" charset="0"/>
            </a:endParaRPr>
          </a:p>
        </p:txBody>
      </p:sp>
      <p:sp>
        <p:nvSpPr>
          <p:cNvPr id="17" name="Freeform 7"/>
          <p:cNvSpPr>
            <a:spLocks/>
          </p:cNvSpPr>
          <p:nvPr/>
        </p:nvSpPr>
        <p:spPr bwMode="auto">
          <a:xfrm>
            <a:off x="4797022" y="1484313"/>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solidFill>
            <a:srgbClr val="71438D"/>
          </a:solidFill>
          <a:ln w="28575">
            <a:solidFill>
              <a:schemeClr val="tx1">
                <a:lumMod val="50000"/>
                <a:lumOff val="50000"/>
              </a:schemeClr>
            </a:solidFill>
            <a:prstDash val="solid"/>
            <a:round/>
            <a:headEnd/>
            <a:tailEnd/>
          </a:ln>
        </p:spPr>
        <p:txBody>
          <a:bodyPr lIns="468000" anchor="ctr"/>
          <a:lstStyle/>
          <a:p>
            <a:pPr algn="ctr">
              <a:defRPr/>
            </a:pPr>
            <a:r>
              <a:rPr lang="en-US" sz="2400" dirty="0" smtClean="0">
                <a:solidFill>
                  <a:schemeClr val="bg1"/>
                </a:solidFill>
                <a:cs typeface="Arial" charset="0"/>
              </a:rPr>
              <a:t>Tracking &amp; Statistical data</a:t>
            </a:r>
            <a:endParaRPr lang="en-GB" sz="2400" dirty="0">
              <a:solidFill>
                <a:schemeClr val="bg1"/>
              </a:solidFill>
              <a:cs typeface="Arial" charset="0"/>
            </a:endParaRPr>
          </a:p>
        </p:txBody>
      </p:sp>
      <p:sp>
        <p:nvSpPr>
          <p:cNvPr id="18" name="Freeform 8"/>
          <p:cNvSpPr>
            <a:spLocks/>
          </p:cNvSpPr>
          <p:nvPr/>
        </p:nvSpPr>
        <p:spPr bwMode="auto">
          <a:xfrm>
            <a:off x="5305022" y="3484563"/>
            <a:ext cx="2497137"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solidFill>
            <a:srgbClr val="007D98"/>
          </a:solidFill>
          <a:ln w="28575">
            <a:solidFill>
              <a:schemeClr val="tx1">
                <a:lumMod val="50000"/>
                <a:lumOff val="50000"/>
              </a:schemeClr>
            </a:solidFill>
            <a:prstDash val="solid"/>
            <a:round/>
            <a:headEnd/>
            <a:tailEnd/>
          </a:ln>
        </p:spPr>
        <p:txBody>
          <a:bodyPr tIns="468000" anchor="ctr" anchorCtr="1"/>
          <a:lstStyle/>
          <a:p>
            <a:pPr algn="ctr" eaLnBrk="1" hangingPunct="1">
              <a:defRPr/>
            </a:pPr>
            <a:r>
              <a:rPr lang="en-US" sz="2400" dirty="0" smtClean="0">
                <a:solidFill>
                  <a:schemeClr val="bg1"/>
                </a:solidFill>
                <a:cs typeface="Arial" charset="0"/>
              </a:rPr>
              <a:t>Impact of interventions</a:t>
            </a:r>
            <a:endParaRPr lang="en-GB" sz="2400" dirty="0">
              <a:solidFill>
                <a:schemeClr val="bg1"/>
              </a:solidFill>
              <a:cs typeface="Arial" charset="0"/>
            </a:endParaRPr>
          </a:p>
        </p:txBody>
      </p:sp>
      <p:sp>
        <p:nvSpPr>
          <p:cNvPr id="13" name="TextBox 12"/>
          <p:cNvSpPr txBox="1"/>
          <p:nvPr/>
        </p:nvSpPr>
        <p:spPr>
          <a:xfrm>
            <a:off x="645459" y="537882"/>
            <a:ext cx="10515600" cy="615553"/>
          </a:xfrm>
          <a:prstGeom prst="rect">
            <a:avLst/>
          </a:prstGeom>
          <a:noFill/>
        </p:spPr>
        <p:txBody>
          <a:bodyPr wrap="square" rtlCol="0">
            <a:spAutoFit/>
          </a:bodyPr>
          <a:lstStyle/>
          <a:p>
            <a:r>
              <a:rPr lang="en-US" sz="3400" b="1" dirty="0" smtClean="0">
                <a:solidFill>
                  <a:srgbClr val="71438D"/>
                </a:solidFill>
                <a:latin typeface="Gill Sans MT" panose="020B0502020104020203" pitchFamily="34" charset="0"/>
                <a:cs typeface="Arial" pitchFamily="34" charset="0"/>
              </a:rPr>
              <a:t>3: Designing Impact Evaluation – mixed methods</a:t>
            </a:r>
            <a:endParaRPr lang="en-GB" sz="3400" dirty="0">
              <a:solidFill>
                <a:srgbClr val="71438D"/>
              </a:solidFill>
              <a:latin typeface="Gill Sans MT" panose="020B0502020104020203" pitchFamily="34" charset="0"/>
            </a:endParaRPr>
          </a:p>
        </p:txBody>
      </p:sp>
    </p:spTree>
    <p:extLst>
      <p:ext uri="{BB962C8B-B14F-4D97-AF65-F5344CB8AC3E}">
        <p14:creationId xmlns:p14="http://schemas.microsoft.com/office/powerpoint/2010/main" val="806578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3123" y="1750748"/>
            <a:ext cx="10515600" cy="4351338"/>
          </a:xfrm>
        </p:spPr>
        <p:txBody>
          <a:bodyPr>
            <a:normAutofit/>
          </a:bodyPr>
          <a:lstStyle/>
          <a:p>
            <a:endParaRPr lang="en-GB" dirty="0" smtClean="0">
              <a:solidFill>
                <a:schemeClr val="accent5">
                  <a:lumMod val="75000"/>
                </a:schemeClr>
              </a:solidFill>
            </a:endParaRPr>
          </a:p>
          <a:p>
            <a:pPr marL="0" indent="0">
              <a:buNone/>
              <a:defRPr/>
            </a:pPr>
            <a:r>
              <a:rPr lang="en-GB" dirty="0">
                <a:solidFill>
                  <a:schemeClr val="accent5">
                    <a:lumMod val="75000"/>
                  </a:schemeClr>
                </a:solidFill>
                <a:latin typeface="Gill Sans MT" panose="020B0502020104020203" pitchFamily="34" charset="0"/>
              </a:rPr>
              <a:t>Designed to maximise the impact of Widening Participation interventions providing:</a:t>
            </a:r>
          </a:p>
          <a:p>
            <a:pPr>
              <a:defRPr/>
            </a:pPr>
            <a:r>
              <a:rPr lang="en-GB" dirty="0">
                <a:solidFill>
                  <a:schemeClr val="accent5">
                    <a:lumMod val="75000"/>
                  </a:schemeClr>
                </a:solidFill>
                <a:latin typeface="Gill Sans MT" panose="020B0502020104020203" pitchFamily="34" charset="0"/>
              </a:rPr>
              <a:t>a robust theoretical and evidence-based rationale for the types of intervention that are designed and delivered</a:t>
            </a:r>
          </a:p>
          <a:p>
            <a:pPr>
              <a:defRPr/>
            </a:pPr>
            <a:r>
              <a:rPr lang="en-GB" dirty="0">
                <a:solidFill>
                  <a:schemeClr val="accent5">
                    <a:lumMod val="75000"/>
                  </a:schemeClr>
                </a:solidFill>
                <a:latin typeface="Gill Sans MT" panose="020B0502020104020203" pitchFamily="34" charset="0"/>
              </a:rPr>
              <a:t>clear aims and learning outcomes for interventions, which enable more strategic and reflexive design and delivery </a:t>
            </a:r>
          </a:p>
          <a:p>
            <a:pPr>
              <a:defRPr/>
            </a:pPr>
            <a:r>
              <a:rPr lang="en-GB" dirty="0">
                <a:solidFill>
                  <a:schemeClr val="accent5">
                    <a:lumMod val="75000"/>
                  </a:schemeClr>
                </a:solidFill>
                <a:latin typeface="Gill Sans MT" panose="020B0502020104020203" pitchFamily="34" charset="0"/>
              </a:rPr>
              <a:t>an integrated evaluation process across multiple interventions to improve data quality, effectiveness and impact</a:t>
            </a:r>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9" y="1587086"/>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838200" y="592428"/>
            <a:ext cx="10515600" cy="830997"/>
          </a:xfrm>
          <a:prstGeom prst="rect">
            <a:avLst/>
          </a:prstGeom>
          <a:noFill/>
        </p:spPr>
        <p:txBody>
          <a:bodyPr wrap="square" rtlCol="0">
            <a:spAutoFit/>
          </a:bodyPr>
          <a:lstStyle/>
          <a:p>
            <a:r>
              <a:rPr lang="en-US" sz="4800" dirty="0" smtClean="0">
                <a:solidFill>
                  <a:schemeClr val="accent1">
                    <a:lumMod val="50000"/>
                  </a:schemeClr>
                </a:solidFill>
                <a:latin typeface="Gill Sans MT" panose="020B0502020104020203" pitchFamily="34" charset="0"/>
                <a:cs typeface="Arial" pitchFamily="34" charset="0"/>
              </a:rPr>
              <a:t>The NERUPI Framework</a:t>
            </a:r>
            <a:endParaRPr lang="en-GB" sz="4800" dirty="0">
              <a:solidFill>
                <a:srgbClr val="71438D"/>
              </a:solidFill>
              <a:latin typeface="Gill Sans MT" panose="020B0502020104020203" pitchFamily="34" charset="0"/>
            </a:endParaRPr>
          </a:p>
        </p:txBody>
      </p:sp>
      <p:pic>
        <p:nvPicPr>
          <p:cNvPr id="15362" name="Picture 2" descr="NERUPI Network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56379" y="5727436"/>
            <a:ext cx="2573338" cy="7493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42334845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8" y="1117918"/>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667017" y="258760"/>
            <a:ext cx="10515600" cy="830997"/>
          </a:xfrm>
          <a:prstGeom prst="rect">
            <a:avLst/>
          </a:prstGeom>
          <a:noFill/>
        </p:spPr>
        <p:txBody>
          <a:bodyPr wrap="square" rtlCol="0">
            <a:spAutoFit/>
          </a:bodyPr>
          <a:lstStyle/>
          <a:p>
            <a:r>
              <a:rPr lang="en-US" sz="4800" b="1" dirty="0" smtClean="0">
                <a:solidFill>
                  <a:srgbClr val="71438D"/>
                </a:solidFill>
                <a:latin typeface="Gill Sans MT" panose="020B0502020104020203" pitchFamily="34" charset="0"/>
                <a:cs typeface="Arial" pitchFamily="34" charset="0"/>
              </a:rPr>
              <a:t>3: Designing Impact Evaluation</a:t>
            </a:r>
            <a:endParaRPr lang="en-GB" sz="4800" dirty="0">
              <a:solidFill>
                <a:srgbClr val="71438D"/>
              </a:solidFill>
              <a:latin typeface="Gill Sans MT" panose="020B0502020104020203" pitchFamily="34"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468831461"/>
              </p:ext>
            </p:extLst>
          </p:nvPr>
        </p:nvGraphicFramePr>
        <p:xfrm>
          <a:off x="838198" y="1233516"/>
          <a:ext cx="10248902" cy="5486400"/>
        </p:xfrm>
        <a:graphic>
          <a:graphicData uri="http://schemas.openxmlformats.org/drawingml/2006/table">
            <a:tbl>
              <a:tblPr firstRow="1" firstCol="1" bandRow="1">
                <a:tableStyleId>{5C22544A-7EE6-4342-B048-85BDC9FD1C3A}</a:tableStyleId>
              </a:tblPr>
              <a:tblGrid>
                <a:gridCol w="769146">
                  <a:extLst>
                    <a:ext uri="{9D8B030D-6E8A-4147-A177-3AD203B41FA5}">
                      <a16:colId xmlns:a16="http://schemas.microsoft.com/office/drawing/2014/main" val="20000"/>
                    </a:ext>
                  </a:extLst>
                </a:gridCol>
                <a:gridCol w="1246706">
                  <a:extLst>
                    <a:ext uri="{9D8B030D-6E8A-4147-A177-3AD203B41FA5}">
                      <a16:colId xmlns:a16="http://schemas.microsoft.com/office/drawing/2014/main" val="20001"/>
                    </a:ext>
                  </a:extLst>
                </a:gridCol>
                <a:gridCol w="2530750">
                  <a:extLst>
                    <a:ext uri="{9D8B030D-6E8A-4147-A177-3AD203B41FA5}">
                      <a16:colId xmlns:a16="http://schemas.microsoft.com/office/drawing/2014/main" val="20002"/>
                    </a:ext>
                  </a:extLst>
                </a:gridCol>
                <a:gridCol w="2844800">
                  <a:extLst>
                    <a:ext uri="{9D8B030D-6E8A-4147-A177-3AD203B41FA5}">
                      <a16:colId xmlns:a16="http://schemas.microsoft.com/office/drawing/2014/main" val="20003"/>
                    </a:ext>
                  </a:extLst>
                </a:gridCol>
                <a:gridCol w="2857500">
                  <a:extLst>
                    <a:ext uri="{9D8B030D-6E8A-4147-A177-3AD203B41FA5}">
                      <a16:colId xmlns:a16="http://schemas.microsoft.com/office/drawing/2014/main" val="20004"/>
                    </a:ext>
                  </a:extLst>
                </a:gridCol>
              </a:tblGrid>
              <a:tr h="773664">
                <a:tc>
                  <a:txBody>
                    <a:bodyPr/>
                    <a:lstStyle/>
                    <a:p>
                      <a:pPr>
                        <a:spcAft>
                          <a:spcPts val="0"/>
                        </a:spcAft>
                      </a:pPr>
                      <a:r>
                        <a:rPr lang="en-GB" sz="1800" dirty="0">
                          <a:effectLst/>
                        </a:rPr>
                        <a:t>Aim 1</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spcAft>
                          <a:spcPts val="0"/>
                        </a:spcAft>
                      </a:pPr>
                      <a:r>
                        <a:rPr lang="en-GB" sz="1800" dirty="0">
                          <a:effectLst/>
                        </a:rPr>
                        <a:t>Develop students' knowledge and awareness of the benefits of higher education and graduate employment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Intervention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Evaluation</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method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31552">
                <a:tc>
                  <a:txBody>
                    <a:bodyPr/>
                    <a:lstStyle/>
                    <a:p>
                      <a:pPr>
                        <a:spcAft>
                          <a:spcPts val="0"/>
                        </a:spcAft>
                      </a:pPr>
                      <a:r>
                        <a:rPr lang="en-GB" sz="1800">
                          <a:effectLst/>
                        </a:rPr>
                        <a:t>Level 2 (age 14–16)</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a:effectLst/>
                        </a:rPr>
                        <a:t>Top-level objective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a:effectLst/>
                        </a:rPr>
                        <a:t>Explore academic, social, economic and personal benefits of progressing to higher education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b="1" dirty="0" smtClean="0">
                          <a:effectLst/>
                          <a:latin typeface="Calibri" panose="020F0502020204030204" pitchFamily="34" charset="0"/>
                          <a:ea typeface="Calibri" panose="020F0502020204030204" pitchFamily="34" charset="0"/>
                          <a:cs typeface="Times New Roman" panose="02020603050405020304" pitchFamily="18" charset="0"/>
                        </a:rPr>
                        <a:t>Year</a:t>
                      </a:r>
                      <a:r>
                        <a:rPr lang="en-GB" sz="1800" b="1" baseline="0" dirty="0" smtClean="0">
                          <a:effectLst/>
                          <a:latin typeface="Calibri" panose="020F0502020204030204" pitchFamily="34" charset="0"/>
                          <a:ea typeface="Calibri" panose="020F0502020204030204" pitchFamily="34" charset="0"/>
                          <a:cs typeface="Times New Roman" panose="02020603050405020304" pitchFamily="18" charset="0"/>
                        </a:rPr>
                        <a:t> 10 university visit linked to wider Gatsby-based careers programme</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Identify</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targeting criteria &amp; characteristics of school/students </a:t>
                      </a:r>
                    </a:p>
                    <a:p>
                      <a:pPr>
                        <a:spcAft>
                          <a:spcPts val="0"/>
                        </a:spcAft>
                      </a:pP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Pre-event quiz?</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289440">
                <a:tc>
                  <a:txBody>
                    <a:bodyPr/>
                    <a:lstStyle/>
                    <a:p>
                      <a:pPr>
                        <a:spcAft>
                          <a:spcPts val="0"/>
                        </a:spcAft>
                      </a:pPr>
                      <a:r>
                        <a:rPr lang="en-GB" sz="1800">
                          <a:effectLst/>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a:effectLst/>
                        </a:rPr>
                        <a:t>Objectives or learning outcomes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a:effectLst/>
                        </a:rPr>
                        <a:t>Understand economic benefits of higher education and career opportunities for graduates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Graduate</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‘job search’ activity to identify qualification required and average salary – web-based group work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Observation, quality of presentation</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of results and quiz results, capacity to undertake own job search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289440">
                <a:tc>
                  <a:txBody>
                    <a:bodyPr/>
                    <a:lstStyle/>
                    <a:p>
                      <a:pPr>
                        <a:spcAft>
                          <a:spcPts val="0"/>
                        </a:spcAft>
                      </a:pPr>
                      <a:r>
                        <a:rPr lang="en-GB" sz="1800">
                          <a:effectLst/>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a:effectLst/>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a:effectLst/>
                        </a:rPr>
                        <a:t>Explore benefits of higher education in terms of personal development and cultural enrichment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Student</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ambassador presentations on student life</a:t>
                      </a:r>
                    </a:p>
                    <a:p>
                      <a:pPr>
                        <a:spcAft>
                          <a:spcPts val="0"/>
                        </a:spcAft>
                      </a:pP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Individual or pair work reflecting on interests in worksheet/online form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Observation</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Results of worksheet/ online form Innovative feedback e.g. Poster/Aims of another student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773664">
                <a:tc>
                  <a:txBody>
                    <a:bodyPr/>
                    <a:lstStyle/>
                    <a:p>
                      <a:pPr>
                        <a:spcAft>
                          <a:spcPts val="0"/>
                        </a:spcAft>
                      </a:pPr>
                      <a:r>
                        <a:rPr lang="en-GB" sz="1800">
                          <a:effectLst/>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a:effectLst/>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a:effectLst/>
                        </a:rPr>
                        <a:t>Discover study and research opportunities </a:t>
                      </a:r>
                      <a:r>
                        <a:rPr lang="en-GB" sz="1800" dirty="0" smtClean="0">
                          <a:effectLst/>
                        </a:rPr>
                        <a:t>at</a:t>
                      </a:r>
                      <a:r>
                        <a:rPr lang="en-GB" sz="1800" baseline="0" dirty="0" smtClean="0">
                          <a:effectLst/>
                        </a:rPr>
                        <a:t> the HEI/in the area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Introduction to courses at the HEI and related</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career opportunities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Link to</a:t>
                      </a:r>
                      <a:r>
                        <a:rPr lang="en-GB" sz="1800" baseline="0" dirty="0" smtClean="0">
                          <a:effectLst/>
                          <a:latin typeface="Calibri" panose="020F0502020204030204" pitchFamily="34" charset="0"/>
                          <a:ea typeface="Calibri" panose="020F0502020204030204" pitchFamily="34" charset="0"/>
                          <a:cs typeface="Times New Roman" panose="02020603050405020304" pitchFamily="18" charset="0"/>
                        </a:rPr>
                        <a:t> ‘job search’ activity and use quiz to identify knowledge gains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585157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498805" y="4966387"/>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3" name="Content Placeholder 5"/>
          <p:cNvGraphicFramePr>
            <a:graphicFrameLocks/>
          </p:cNvGraphicFramePr>
          <p:nvPr>
            <p:extLst>
              <p:ext uri="{D42A27DB-BD31-4B8C-83A1-F6EECF244321}">
                <p14:modId xmlns:p14="http://schemas.microsoft.com/office/powerpoint/2010/main" val="2931524745"/>
              </p:ext>
            </p:extLst>
          </p:nvPr>
        </p:nvGraphicFramePr>
        <p:xfrm>
          <a:off x="395416" y="1170061"/>
          <a:ext cx="10680758" cy="5297553"/>
        </p:xfrm>
        <a:graphic>
          <a:graphicData uri="http://schemas.openxmlformats.org/drawingml/2006/table">
            <a:tbl>
              <a:tblPr firstRow="1" firstCol="1" bandRow="1"/>
              <a:tblGrid>
                <a:gridCol w="4796263">
                  <a:extLst>
                    <a:ext uri="{9D8B030D-6E8A-4147-A177-3AD203B41FA5}">
                      <a16:colId xmlns:a16="http://schemas.microsoft.com/office/drawing/2014/main" val="20000"/>
                    </a:ext>
                  </a:extLst>
                </a:gridCol>
                <a:gridCol w="856034">
                  <a:extLst>
                    <a:ext uri="{9D8B030D-6E8A-4147-A177-3AD203B41FA5}">
                      <a16:colId xmlns:a16="http://schemas.microsoft.com/office/drawing/2014/main" val="20004"/>
                    </a:ext>
                  </a:extLst>
                </a:gridCol>
                <a:gridCol w="1235412">
                  <a:extLst>
                    <a:ext uri="{9D8B030D-6E8A-4147-A177-3AD203B41FA5}">
                      <a16:colId xmlns:a16="http://schemas.microsoft.com/office/drawing/2014/main" val="20001"/>
                    </a:ext>
                  </a:extLst>
                </a:gridCol>
                <a:gridCol w="1215958">
                  <a:extLst>
                    <a:ext uri="{9D8B030D-6E8A-4147-A177-3AD203B41FA5}">
                      <a16:colId xmlns:a16="http://schemas.microsoft.com/office/drawing/2014/main" val="20002"/>
                    </a:ext>
                  </a:extLst>
                </a:gridCol>
                <a:gridCol w="1313234">
                  <a:extLst>
                    <a:ext uri="{9D8B030D-6E8A-4147-A177-3AD203B41FA5}">
                      <a16:colId xmlns:a16="http://schemas.microsoft.com/office/drawing/2014/main" val="3670207441"/>
                    </a:ext>
                  </a:extLst>
                </a:gridCol>
                <a:gridCol w="1263857">
                  <a:extLst>
                    <a:ext uri="{9D8B030D-6E8A-4147-A177-3AD203B41FA5}">
                      <a16:colId xmlns:a16="http://schemas.microsoft.com/office/drawing/2014/main" val="20003"/>
                    </a:ext>
                  </a:extLst>
                </a:gridCol>
              </a:tblGrid>
              <a:tr h="362177">
                <a:tc>
                  <a:txBody>
                    <a:bodyPr/>
                    <a:lstStyle/>
                    <a:p>
                      <a:pPr>
                        <a:spcAft>
                          <a:spcPts val="0"/>
                        </a:spcAft>
                      </a:pPr>
                      <a:r>
                        <a:rPr lang="en-US" sz="2400" b="1"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Type of </a:t>
                      </a:r>
                      <a:r>
                        <a:rPr lang="en-US" sz="2400" b="1"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intervention</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b="1"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A/P</a:t>
                      </a:r>
                      <a:endParaRPr lang="en-GB" sz="2400" b="1"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Monitor</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Track</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Process</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Impact</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5468">
                <a:tc>
                  <a:txBody>
                    <a:bodyPr/>
                    <a:lstStyle/>
                    <a:p>
                      <a:pPr>
                        <a:spcAft>
                          <a:spcPts val="0"/>
                        </a:spcAft>
                      </a:pPr>
                      <a:r>
                        <a:rPr lang="en-US"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Long-term or </a:t>
                      </a: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multi-activity</a:t>
                      </a:r>
                      <a:r>
                        <a:rPr lang="en-US"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outreach</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2400" dirty="0" smtClean="0">
                        <a:solidFill>
                          <a:srgbClr val="FF0000"/>
                        </a:solidFill>
                        <a:effectLst/>
                        <a:latin typeface="Comic Sans MS"/>
                        <a:ea typeface="MS Mincho" panose="02020609040205080304" pitchFamily="49" charset="-128"/>
                        <a:cs typeface="Comic Sans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omic Sans MS"/>
                        <a:ea typeface="MS Mincho" panose="02020609040205080304" pitchFamily="49" charset="-128"/>
                        <a:cs typeface="Comic Sans M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322185">
                <a:tc>
                  <a:txBody>
                    <a:bodyPr/>
                    <a:lstStyle/>
                    <a:p>
                      <a:pPr>
                        <a:spcAft>
                          <a:spcPts val="0"/>
                        </a:spcAft>
                      </a:pP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Residential</a:t>
                      </a:r>
                      <a:r>
                        <a:rPr lang="en-US"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(outreach</a:t>
                      </a: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95468">
                <a:tc>
                  <a:txBody>
                    <a:bodyPr/>
                    <a:lstStyle/>
                    <a:p>
                      <a:pPr>
                        <a:spcAft>
                          <a:spcPts val="0"/>
                        </a:spcAft>
                      </a:pP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Mentoring, </a:t>
                      </a:r>
                      <a:r>
                        <a:rPr lang="en-US"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tutoring, PAL</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A/P</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95468">
                <a:tc>
                  <a:txBody>
                    <a:bodyPr/>
                    <a:lstStyle/>
                    <a:p>
                      <a:pPr>
                        <a:spcAft>
                          <a:spcPts val="0"/>
                        </a:spcAft>
                      </a:pPr>
                      <a:r>
                        <a:rPr lang="en-US"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Campus </a:t>
                      </a: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visits</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295468">
                <a:tc>
                  <a:txBody>
                    <a:bodyPr/>
                    <a:lstStyle/>
                    <a:p>
                      <a:pPr>
                        <a:spcAft>
                          <a:spcPts val="0"/>
                        </a:spcAft>
                      </a:pPr>
                      <a:r>
                        <a:rPr lang="en-US"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One-off </a:t>
                      </a: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HE info,</a:t>
                      </a:r>
                      <a:r>
                        <a:rPr lang="en-US"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UCAS, </a:t>
                      </a: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taster</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r h="357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HE </a:t>
                      </a:r>
                      <a:r>
                        <a:rPr lang="en-US"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Fair,  Open day;  School </a:t>
                      </a: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Assembly</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7"/>
                  </a:ext>
                </a:extLst>
              </a:tr>
              <a:tr h="394176">
                <a:tc>
                  <a:txBody>
                    <a:bodyPr/>
                    <a:lstStyle/>
                    <a:p>
                      <a:pPr>
                        <a:spcAft>
                          <a:spcPts val="0"/>
                        </a:spcAft>
                      </a:pP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Subject specific</a:t>
                      </a:r>
                      <a:r>
                        <a:rPr lang="en-GB"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support</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A/P</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Wingdings" charset="2"/>
                        <a:ea typeface="MS Mincho" panose="02020609040205080304" pitchFamily="49" charset="-128"/>
                        <a:cs typeface="Wingdings" charset="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425077"/>
                  </a:ext>
                </a:extLst>
              </a:tr>
              <a:tr h="394176">
                <a:tc>
                  <a:txBody>
                    <a:bodyPr/>
                    <a:lstStyle/>
                    <a:p>
                      <a:pPr>
                        <a:spcAft>
                          <a:spcPts val="0"/>
                        </a:spcAft>
                      </a:pP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Academic</a:t>
                      </a:r>
                      <a:r>
                        <a:rPr lang="en-GB"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Skills provision</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P</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8"/>
                  </a:ext>
                </a:extLst>
              </a:tr>
              <a:tr h="590935">
                <a:tc>
                  <a:txBody>
                    <a:bodyPr/>
                    <a:lstStyle/>
                    <a:p>
                      <a:pPr>
                        <a:spcAft>
                          <a:spcPts val="0"/>
                        </a:spcAft>
                      </a:pP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Support for specific groups </a:t>
                      </a:r>
                      <a:r>
                        <a:rPr lang="en-GB" sz="2400" dirty="0" err="1"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e.g</a:t>
                      </a: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BAME, women in</a:t>
                      </a:r>
                      <a:r>
                        <a:rPr lang="en-GB"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STEM, WWC</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A/P</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9"/>
                  </a:ext>
                </a:extLst>
              </a:tr>
              <a:tr h="396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Employment &amp;</a:t>
                      </a:r>
                      <a:r>
                        <a:rPr lang="en-GB"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progression provision</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P</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0"/>
                  </a:ext>
                </a:extLst>
              </a:tr>
              <a:tr h="4265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Residential</a:t>
                      </a:r>
                      <a:r>
                        <a:rPr lang="en-GB" sz="2400" baseline="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 (pre-sessional/undergrad)</a:t>
                      </a:r>
                      <a:endPar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P</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1"/>
                  </a:ext>
                </a:extLst>
              </a:tr>
              <a:tr h="394176">
                <a:tc>
                  <a:txBody>
                    <a:bodyPr/>
                    <a:lstStyle/>
                    <a:p>
                      <a:pPr>
                        <a:spcAft>
                          <a:spcPts val="0"/>
                        </a:spcAft>
                      </a:pPr>
                      <a:r>
                        <a:rPr lang="en-GB" sz="2400" dirty="0" smtClean="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rPr>
                        <a:t>Third sector provider</a:t>
                      </a:r>
                      <a:endParaRPr lang="en-GB" sz="2400" dirty="0">
                        <a:solidFill>
                          <a:srgbClr val="000090"/>
                        </a:solidFill>
                        <a:effectLst/>
                        <a:latin typeface="Gill Sans MT" panose="020B0502020104020203"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400" dirty="0" smtClean="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rPr>
                        <a:t>A/P</a:t>
                      </a: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endParaRPr lang="en-GB" sz="2400" dirty="0">
                        <a:solidFill>
                          <a:srgbClr val="000090"/>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
        <p:nvSpPr>
          <p:cNvPr id="2" name="Action Button: Help 1">
            <a:hlinkClick r:id="" action="ppaction://noaction" highlightClick="1"/>
          </p:cNvPr>
          <p:cNvSpPr/>
          <p:nvPr/>
        </p:nvSpPr>
        <p:spPr>
          <a:xfrm>
            <a:off x="6715124" y="1651686"/>
            <a:ext cx="3584080" cy="4520513"/>
          </a:xfrm>
          <a:prstGeom prst="actionButtonHelp">
            <a:avLst/>
          </a:prstGeom>
          <a:noFill/>
          <a:ln w="190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ction Button: Help 5">
            <a:hlinkClick r:id="" action="ppaction://noaction" highlightClick="1"/>
          </p:cNvPr>
          <p:cNvSpPr/>
          <p:nvPr/>
        </p:nvSpPr>
        <p:spPr>
          <a:xfrm>
            <a:off x="6692703" y="1804340"/>
            <a:ext cx="3057736" cy="3711001"/>
          </a:xfrm>
          <a:prstGeom prst="actionButtonHelp">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392509" y="328139"/>
            <a:ext cx="10160161" cy="646331"/>
          </a:xfrm>
          <a:prstGeom prst="rect">
            <a:avLst/>
          </a:prstGeom>
        </p:spPr>
        <p:txBody>
          <a:bodyPr wrap="square">
            <a:spAutoFit/>
          </a:bodyPr>
          <a:lstStyle/>
          <a:p>
            <a:r>
              <a:rPr lang="en-US" sz="3600" b="1" dirty="0" smtClean="0">
                <a:solidFill>
                  <a:srgbClr val="71438D"/>
                </a:solidFill>
                <a:latin typeface="Gill Sans MT" panose="020B0502020104020203" pitchFamily="34" charset="0"/>
                <a:cs typeface="Arial" pitchFamily="34" charset="0"/>
              </a:rPr>
              <a:t>3: Designing Impact Evaluation</a:t>
            </a:r>
            <a:endParaRPr lang="en-GB" sz="3600" dirty="0">
              <a:solidFill>
                <a:srgbClr val="71438D"/>
              </a:solidFill>
              <a:latin typeface="Gill Sans MT" panose="020B0502020104020203" pitchFamily="34" charset="0"/>
            </a:endParaRPr>
          </a:p>
        </p:txBody>
      </p:sp>
    </p:spTree>
    <p:extLst>
      <p:ext uri="{BB962C8B-B14F-4D97-AF65-F5344CB8AC3E}">
        <p14:creationId xmlns:p14="http://schemas.microsoft.com/office/powerpoint/2010/main" val="31033843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465946" y="1144220"/>
            <a:ext cx="10755284" cy="5529348"/>
          </a:xfrm>
        </p:spPr>
        <p:txBody>
          <a:bodyPr>
            <a:noAutofit/>
          </a:bodyPr>
          <a:lstStyle/>
          <a:p>
            <a:r>
              <a:rPr lang="en-US" sz="2000"/>
              <a:t>Internal mechanisms for sharing the results of evaluations could include cross-institutional networks or steering groups.</a:t>
            </a:r>
          </a:p>
          <a:p>
            <a:r>
              <a:rPr lang="en-US" sz="2000"/>
              <a:t>A wide range of opportunities can be used to share the results of evaluation externally in order to contribute to knowledge on effective practices, such as publication of reports and briefings, presentations at conferences/events, publication in widening participation newsfeeds, and articles in journals.</a:t>
            </a:r>
          </a:p>
          <a:p>
            <a:endParaRPr lang="en-GB"/>
          </a:p>
        </p:txBody>
      </p:sp>
      <p:sp>
        <p:nvSpPr>
          <p:cNvPr id="3" name="Title 2"/>
          <p:cNvSpPr>
            <a:spLocks noGrp="1"/>
          </p:cNvSpPr>
          <p:nvPr>
            <p:ph type="title"/>
          </p:nvPr>
        </p:nvSpPr>
        <p:spPr>
          <a:xfrm>
            <a:off x="0" y="-2499"/>
            <a:ext cx="12192000" cy="731161"/>
          </a:xfrm>
          <a:solidFill>
            <a:srgbClr val="99CCFF"/>
          </a:solidFill>
        </p:spPr>
        <p:txBody>
          <a:bodyPr lIns="180000" tIns="0" rIns="0" bIns="0" anchor="ctr" anchorCtr="0"/>
          <a:lstStyle/>
          <a:p>
            <a:r>
              <a:rPr lang="en-GB" dirty="0" smtClean="0"/>
              <a:t>5:Learning </a:t>
            </a:r>
            <a:r>
              <a:rPr lang="en-GB" dirty="0"/>
              <a:t>– what might you do: sharing results</a:t>
            </a:r>
          </a:p>
        </p:txBody>
      </p:sp>
      <p:graphicFrame>
        <p:nvGraphicFramePr>
          <p:cNvPr id="4" name="Table 3"/>
          <p:cNvGraphicFramePr>
            <a:graphicFrameLocks noGrp="1"/>
          </p:cNvGraphicFramePr>
          <p:nvPr>
            <p:extLst>
              <p:ext uri="{D42A27DB-BD31-4B8C-83A1-F6EECF244321}">
                <p14:modId xmlns:p14="http://schemas.microsoft.com/office/powerpoint/2010/main" val="1893792459"/>
              </p:ext>
            </p:extLst>
          </p:nvPr>
        </p:nvGraphicFramePr>
        <p:xfrm>
          <a:off x="479425" y="3429000"/>
          <a:ext cx="9682075" cy="3114040"/>
        </p:xfrm>
        <a:graphic>
          <a:graphicData uri="http://schemas.openxmlformats.org/drawingml/2006/table">
            <a:tbl>
              <a:tblPr firstRow="1" bandRow="1">
                <a:tableStyleId>{5C22544A-7EE6-4342-B048-85BDC9FD1C3A}</a:tableStyleId>
              </a:tblPr>
              <a:tblGrid>
                <a:gridCol w="2411947">
                  <a:extLst>
                    <a:ext uri="{9D8B030D-6E8A-4147-A177-3AD203B41FA5}">
                      <a16:colId xmlns:a16="http://schemas.microsoft.com/office/drawing/2014/main" val="20000"/>
                    </a:ext>
                  </a:extLst>
                </a:gridCol>
                <a:gridCol w="4416072">
                  <a:extLst>
                    <a:ext uri="{9D8B030D-6E8A-4147-A177-3AD203B41FA5}">
                      <a16:colId xmlns:a16="http://schemas.microsoft.com/office/drawing/2014/main" val="20001"/>
                    </a:ext>
                  </a:extLst>
                </a:gridCol>
                <a:gridCol w="2854056">
                  <a:extLst>
                    <a:ext uri="{9D8B030D-6E8A-4147-A177-3AD203B41FA5}">
                      <a16:colId xmlns:a16="http://schemas.microsoft.com/office/drawing/2014/main" val="20002"/>
                    </a:ext>
                  </a:extLst>
                </a:gridCol>
              </a:tblGrid>
              <a:tr h="370840">
                <a:tc>
                  <a:txBody>
                    <a:bodyPr/>
                    <a:lstStyle/>
                    <a:p>
                      <a:r>
                        <a:rPr lang="en-GB"/>
                        <a:t>Audience</a:t>
                      </a:r>
                    </a:p>
                  </a:txBody>
                  <a:tcPr/>
                </a:tc>
                <a:tc>
                  <a:txBody>
                    <a:bodyPr/>
                    <a:lstStyle/>
                    <a:p>
                      <a:r>
                        <a:rPr lang="en-GB"/>
                        <a:t>Content</a:t>
                      </a:r>
                    </a:p>
                  </a:txBody>
                  <a:tcPr/>
                </a:tc>
                <a:tc>
                  <a:txBody>
                    <a:bodyPr/>
                    <a:lstStyle/>
                    <a:p>
                      <a:r>
                        <a:rPr lang="en-GB"/>
                        <a:t>Format</a:t>
                      </a:r>
                    </a:p>
                  </a:txBody>
                  <a:tcPr/>
                </a:tc>
                <a:extLst>
                  <a:ext uri="{0D108BD9-81ED-4DB2-BD59-A6C34878D82A}">
                    <a16:rowId xmlns:a16="http://schemas.microsoft.com/office/drawing/2014/main" val="10000"/>
                  </a:ext>
                </a:extLst>
              </a:tr>
              <a:tr h="370840">
                <a:tc>
                  <a:txBody>
                    <a:bodyPr/>
                    <a:lstStyle/>
                    <a:p>
                      <a:r>
                        <a:rPr lang="en-GB"/>
                        <a:t>Policy makers</a:t>
                      </a:r>
                    </a:p>
                  </a:txBody>
                  <a:tcPr/>
                </a:tc>
                <a:tc>
                  <a:txBody>
                    <a:bodyPr/>
                    <a:lstStyle/>
                    <a:p>
                      <a:r>
                        <a:rPr lang="en-GB"/>
                        <a:t>Quantifiable results that enable comparisons with other interventions and</a:t>
                      </a:r>
                    </a:p>
                    <a:p>
                      <a:r>
                        <a:rPr lang="en-GB"/>
                        <a:t>providers</a:t>
                      </a:r>
                    </a:p>
                  </a:txBody>
                  <a:tcPr/>
                </a:tc>
                <a:tc>
                  <a:txBody>
                    <a:bodyPr/>
                    <a:lstStyle/>
                    <a:p>
                      <a:r>
                        <a:rPr lang="en-GB"/>
                        <a:t>Summary report, information included in monitoring reports</a:t>
                      </a:r>
                    </a:p>
                  </a:txBody>
                  <a:tcPr/>
                </a:tc>
                <a:extLst>
                  <a:ext uri="{0D108BD9-81ED-4DB2-BD59-A6C34878D82A}">
                    <a16:rowId xmlns:a16="http://schemas.microsoft.com/office/drawing/2014/main" val="10001"/>
                  </a:ext>
                </a:extLst>
              </a:tr>
              <a:tr h="370840">
                <a:tc>
                  <a:txBody>
                    <a:bodyPr/>
                    <a:lstStyle/>
                    <a:p>
                      <a:r>
                        <a:rPr lang="en-GB"/>
                        <a:t>Widening participation</a:t>
                      </a:r>
                    </a:p>
                    <a:p>
                      <a:r>
                        <a:rPr lang="en-GB"/>
                        <a:t>practitioners</a:t>
                      </a:r>
                    </a:p>
                    <a:p>
                      <a:endParaRPr lang="en-GB"/>
                    </a:p>
                  </a:txBody>
                  <a:tcPr/>
                </a:tc>
                <a:tc>
                  <a:txBody>
                    <a:bodyPr/>
                    <a:lstStyle/>
                    <a:p>
                      <a:r>
                        <a:rPr lang="en-GB"/>
                        <a:t>Information on the evaluation and lessons learnt </a:t>
                      </a:r>
                    </a:p>
                  </a:txBody>
                  <a:tcPr/>
                </a:tc>
                <a:tc>
                  <a:txBody>
                    <a:bodyPr/>
                    <a:lstStyle/>
                    <a:p>
                      <a:r>
                        <a:rPr lang="en-GB"/>
                        <a:t>Workshop presentation, newsletter articles, blog post </a:t>
                      </a:r>
                    </a:p>
                  </a:txBody>
                  <a:tcPr/>
                </a:tc>
                <a:extLst>
                  <a:ext uri="{0D108BD9-81ED-4DB2-BD59-A6C34878D82A}">
                    <a16:rowId xmlns:a16="http://schemas.microsoft.com/office/drawing/2014/main" val="10002"/>
                  </a:ext>
                </a:extLst>
              </a:tr>
              <a:tr h="370840">
                <a:tc>
                  <a:txBody>
                    <a:bodyPr/>
                    <a:lstStyle/>
                    <a:p>
                      <a:r>
                        <a:rPr lang="en-GB"/>
                        <a:t>Partner stakeholders</a:t>
                      </a:r>
                    </a:p>
                  </a:txBody>
                  <a:tcPr/>
                </a:tc>
                <a:tc>
                  <a:txBody>
                    <a:bodyPr/>
                    <a:lstStyle/>
                    <a:p>
                      <a:r>
                        <a:rPr lang="en-GB"/>
                        <a:t>Evaluation results and emerging recommendations for developments or changes to the intervention </a:t>
                      </a:r>
                    </a:p>
                  </a:txBody>
                  <a:tcPr/>
                </a:tc>
                <a:tc>
                  <a:txBody>
                    <a:bodyPr/>
                    <a:lstStyle/>
                    <a:p>
                      <a:r>
                        <a:rPr lang="en-GB"/>
                        <a:t>Detailed written report</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299500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2437" y="35346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710559" y="548885"/>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5: Learning</a:t>
            </a:r>
            <a:endParaRPr lang="en-GB" sz="4000" b="1" dirty="0">
              <a:solidFill>
                <a:srgbClr val="71438D"/>
              </a:solidFill>
              <a:latin typeface="Gill Sans MT" panose="020B0502020104020203" pitchFamily="34" charset="0"/>
            </a:endParaRPr>
          </a:p>
        </p:txBody>
      </p:sp>
      <p:graphicFrame>
        <p:nvGraphicFramePr>
          <p:cNvPr id="12" name="Table 11"/>
          <p:cNvGraphicFramePr>
            <a:graphicFrameLocks noGrp="1"/>
          </p:cNvGraphicFramePr>
          <p:nvPr/>
        </p:nvGraphicFramePr>
        <p:xfrm>
          <a:off x="812800" y="1683510"/>
          <a:ext cx="10058401" cy="4914138"/>
        </p:xfrm>
        <a:graphic>
          <a:graphicData uri="http://schemas.openxmlformats.org/drawingml/2006/table">
            <a:tbl>
              <a:tblPr/>
              <a:tblGrid>
                <a:gridCol w="4495800">
                  <a:extLst>
                    <a:ext uri="{9D8B030D-6E8A-4147-A177-3AD203B41FA5}">
                      <a16:colId xmlns:a16="http://schemas.microsoft.com/office/drawing/2014/main" val="20000"/>
                    </a:ext>
                  </a:extLst>
                </a:gridCol>
                <a:gridCol w="5562601">
                  <a:extLst>
                    <a:ext uri="{9D8B030D-6E8A-4147-A177-3AD203B41FA5}">
                      <a16:colId xmlns:a16="http://schemas.microsoft.com/office/drawing/2014/main" val="20001"/>
                    </a:ext>
                  </a:extLst>
                </a:gridCol>
              </a:tblGrid>
              <a:tr h="1410653">
                <a:tc>
                  <a:txBody>
                    <a:bodyPr/>
                    <a:lstStyle/>
                    <a:p>
                      <a:pPr>
                        <a:lnSpc>
                          <a:spcPct val="115000"/>
                        </a:lnSpc>
                        <a:spcAft>
                          <a:spcPts val="0"/>
                        </a:spcAft>
                      </a:pPr>
                      <a:r>
                        <a:rPr lang="en-GB" sz="1800" dirty="0">
                          <a:latin typeface="Gill Sans"/>
                          <a:ea typeface="Calibri"/>
                          <a:cs typeface="Times New Roman"/>
                        </a:rPr>
                        <a:t>Can you attribute impact - or lack thereof – to your programmes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The NERUPI Framework is designed to facilitate a range of evaluation approaches. The overarching aims and objectives provide the </a:t>
                      </a:r>
                      <a:r>
                        <a:rPr lang="en-GB" sz="1800" dirty="0" smtClean="0">
                          <a:latin typeface="Gill Sans"/>
                          <a:ea typeface="Calibri"/>
                          <a:cs typeface="Times New Roman"/>
                        </a:rPr>
                        <a:t>flexibility </a:t>
                      </a:r>
                      <a:r>
                        <a:rPr lang="en-GB" sz="1800" dirty="0">
                          <a:latin typeface="Gill Sans"/>
                          <a:ea typeface="Calibri"/>
                          <a:cs typeface="Times New Roman"/>
                        </a:rPr>
                        <a:t>to deploy the appropriate methodology while retaining overall coherence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28522">
                <a:tc>
                  <a:txBody>
                    <a:bodyPr/>
                    <a:lstStyle/>
                    <a:p>
                      <a:pPr>
                        <a:lnSpc>
                          <a:spcPct val="115000"/>
                        </a:lnSpc>
                        <a:spcAft>
                          <a:spcPts val="0"/>
                        </a:spcAft>
                      </a:pPr>
                      <a:r>
                        <a:rPr lang="en-GB" sz="1800">
                          <a:latin typeface="Gill Sans"/>
                          <a:ea typeface="Calibri"/>
                          <a:cs typeface="Times New Roman"/>
                        </a:rPr>
                        <a:t>Does your evaluation triangulate findings from different sources?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The coherence provided by the overarching aims and objectives of the NERUPI  Framework makes it particularly suited to a mixed methods approach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64261">
                <a:tc>
                  <a:txBody>
                    <a:bodyPr/>
                    <a:lstStyle/>
                    <a:p>
                      <a:pPr>
                        <a:lnSpc>
                          <a:spcPct val="115000"/>
                        </a:lnSpc>
                        <a:spcAft>
                          <a:spcPts val="0"/>
                        </a:spcAft>
                      </a:pPr>
                      <a:r>
                        <a:rPr lang="en-GB" sz="1800">
                          <a:latin typeface="Gill Sans"/>
                          <a:ea typeface="Calibri"/>
                          <a:cs typeface="Times New Roman"/>
                        </a:rPr>
                        <a:t>Does your reporting demonstrate engagement with the key scholarly literature?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The NERUPI Framework is based on key theoretical concepts and literature in the field.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28522">
                <a:tc>
                  <a:txBody>
                    <a:bodyPr/>
                    <a:lstStyle/>
                    <a:p>
                      <a:pPr>
                        <a:lnSpc>
                          <a:spcPct val="115000"/>
                        </a:lnSpc>
                        <a:spcAft>
                          <a:spcPts val="0"/>
                        </a:spcAft>
                      </a:pPr>
                      <a:r>
                        <a:rPr lang="en-GB" sz="1800" dirty="0">
                          <a:latin typeface="Gill Sans"/>
                          <a:ea typeface="Calibri"/>
                          <a:cs typeface="Times New Roman"/>
                        </a:rPr>
                        <a:t>Are mechanisms in place to enable evaluation results to influence practice across the sector?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Gill Sans"/>
                          <a:ea typeface="Calibri"/>
                          <a:cs typeface="Times New Roman"/>
                        </a:rPr>
                        <a:t>Membership of NERUPI provides opportunities to share evaluation case studies through the members’ website, NERUPI seminars and the annual Convention.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8" y="1333086"/>
            <a:ext cx="10515600" cy="4351338"/>
          </a:xfrm>
        </p:spPr>
        <p:txBody>
          <a:bodyPr>
            <a:normAutofit/>
          </a:bodyPr>
          <a:lstStyle/>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581658" y="99947"/>
            <a:ext cx="10772140" cy="707886"/>
          </a:xfrm>
          <a:prstGeom prst="rect">
            <a:avLst/>
          </a:prstGeom>
        </p:spPr>
        <p:txBody>
          <a:bodyPr wrap="square">
            <a:spAutoFit/>
          </a:bodyPr>
          <a:lstStyle/>
          <a:p>
            <a:r>
              <a:rPr lang="en-US" sz="4000" b="1" dirty="0" smtClean="0">
                <a:solidFill>
                  <a:srgbClr val="007D98"/>
                </a:solidFill>
                <a:latin typeface="Franklin Gothic Medium" pitchFamily="34" charset="0"/>
                <a:cs typeface="Gill Sans"/>
              </a:rPr>
              <a:t>Action research reflective cycle for WP</a:t>
            </a:r>
            <a:endParaRPr lang="en-GB" sz="4000" b="1" dirty="0">
              <a:solidFill>
                <a:srgbClr val="007D98"/>
              </a:solidFill>
              <a:latin typeface="Franklin Gothic Medium" pitchFamily="34" charset="0"/>
              <a:cs typeface="Gill Sans"/>
            </a:endParaRPr>
          </a:p>
        </p:txBody>
      </p:sp>
      <p:sp>
        <p:nvSpPr>
          <p:cNvPr id="5" name="Oval 4"/>
          <p:cNvSpPr/>
          <p:nvPr/>
        </p:nvSpPr>
        <p:spPr>
          <a:xfrm>
            <a:off x="3319670" y="833884"/>
            <a:ext cx="4293704" cy="2108100"/>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smtClean="0">
                <a:solidFill>
                  <a:srgbClr val="71438D"/>
                </a:solidFill>
                <a:latin typeface="Gill Sans"/>
              </a:rPr>
              <a:t>ANALYSIS</a:t>
            </a:r>
          </a:p>
          <a:p>
            <a:pPr algn="ctr"/>
            <a:r>
              <a:rPr lang="en-GB" sz="2400" dirty="0" smtClean="0">
                <a:solidFill>
                  <a:srgbClr val="007D98"/>
                </a:solidFill>
                <a:latin typeface="Gill Sans"/>
              </a:rPr>
              <a:t>theory - </a:t>
            </a:r>
            <a:r>
              <a:rPr lang="en-GB" sz="2400" dirty="0" err="1" smtClean="0">
                <a:solidFill>
                  <a:srgbClr val="007D98"/>
                </a:solidFill>
                <a:latin typeface="Gill Sans"/>
              </a:rPr>
              <a:t>OfS</a:t>
            </a:r>
            <a:r>
              <a:rPr lang="en-GB" sz="2400" dirty="0" smtClean="0">
                <a:solidFill>
                  <a:srgbClr val="007D98"/>
                </a:solidFill>
                <a:latin typeface="Gill Sans"/>
              </a:rPr>
              <a:t> policy -</a:t>
            </a:r>
          </a:p>
          <a:p>
            <a:pPr algn="ctr"/>
            <a:r>
              <a:rPr lang="en-GB" sz="2400" dirty="0" smtClean="0">
                <a:solidFill>
                  <a:srgbClr val="007D98"/>
                </a:solidFill>
                <a:latin typeface="Gill Sans"/>
              </a:rPr>
              <a:t>local context - practitioner expertise - data -</a:t>
            </a:r>
            <a:endParaRPr lang="en-GB" sz="2400" dirty="0">
              <a:solidFill>
                <a:srgbClr val="007D98"/>
              </a:solidFill>
              <a:latin typeface="Gill Sans"/>
            </a:endParaRPr>
          </a:p>
        </p:txBody>
      </p:sp>
      <p:sp>
        <p:nvSpPr>
          <p:cNvPr id="9" name="Oval 8"/>
          <p:cNvSpPr/>
          <p:nvPr/>
        </p:nvSpPr>
        <p:spPr>
          <a:xfrm>
            <a:off x="6953607" y="2299891"/>
            <a:ext cx="5062657" cy="1784646"/>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PLANNING</a:t>
            </a:r>
          </a:p>
          <a:p>
            <a:pPr algn="ctr"/>
            <a:r>
              <a:rPr lang="en-GB" sz="2400" dirty="0" smtClean="0">
                <a:solidFill>
                  <a:srgbClr val="007D98"/>
                </a:solidFill>
                <a:latin typeface="Gill Sans"/>
              </a:rPr>
              <a:t>aims - targeting - interventions - evaluation strategy- logistics</a:t>
            </a:r>
            <a:endParaRPr lang="en-GB" sz="2400" dirty="0">
              <a:solidFill>
                <a:srgbClr val="007D98"/>
              </a:solidFill>
              <a:latin typeface="Gill Sans"/>
            </a:endParaRPr>
          </a:p>
        </p:txBody>
      </p:sp>
      <p:sp>
        <p:nvSpPr>
          <p:cNvPr id="11" name="Oval 10"/>
          <p:cNvSpPr/>
          <p:nvPr/>
        </p:nvSpPr>
        <p:spPr>
          <a:xfrm>
            <a:off x="7444916" y="5058147"/>
            <a:ext cx="3926541" cy="1667436"/>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ANALYSIS</a:t>
            </a:r>
          </a:p>
          <a:p>
            <a:pPr algn="ctr"/>
            <a:r>
              <a:rPr lang="en-GB" sz="3200" b="1" dirty="0" smtClean="0">
                <a:solidFill>
                  <a:srgbClr val="007D98"/>
                </a:solidFill>
                <a:latin typeface="Gill Sans"/>
              </a:rPr>
              <a:t>Cycle repeats</a:t>
            </a:r>
          </a:p>
        </p:txBody>
      </p:sp>
      <p:sp>
        <p:nvSpPr>
          <p:cNvPr id="13" name="Oval 12"/>
          <p:cNvSpPr/>
          <p:nvPr/>
        </p:nvSpPr>
        <p:spPr>
          <a:xfrm>
            <a:off x="2217458" y="4826298"/>
            <a:ext cx="4579122" cy="1899285"/>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ACTION</a:t>
            </a:r>
          </a:p>
          <a:p>
            <a:pPr algn="ctr"/>
            <a:r>
              <a:rPr lang="en-GB" sz="2400" dirty="0" smtClean="0">
                <a:solidFill>
                  <a:srgbClr val="007D98"/>
                </a:solidFill>
                <a:latin typeface="Gill Sans"/>
              </a:rPr>
              <a:t>Deliver interventions &amp; undertake evaluation</a:t>
            </a:r>
            <a:endParaRPr lang="en-GB" sz="2400" dirty="0">
              <a:solidFill>
                <a:srgbClr val="007D98"/>
              </a:solidFill>
              <a:latin typeface="Gill Sans"/>
            </a:endParaRPr>
          </a:p>
        </p:txBody>
      </p:sp>
      <p:sp>
        <p:nvSpPr>
          <p:cNvPr id="14" name="Oval 13"/>
          <p:cNvSpPr/>
          <p:nvPr/>
        </p:nvSpPr>
        <p:spPr>
          <a:xfrm>
            <a:off x="0" y="2537625"/>
            <a:ext cx="5128591" cy="2094060"/>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COLLECT DATA</a:t>
            </a:r>
          </a:p>
          <a:p>
            <a:pPr algn="ctr"/>
            <a:r>
              <a:rPr lang="en-GB" sz="2400" dirty="0" smtClean="0">
                <a:solidFill>
                  <a:srgbClr val="007D98"/>
                </a:solidFill>
                <a:latin typeface="Gill Sans"/>
              </a:rPr>
              <a:t>Monitoring – tracking – related stats – process  - </a:t>
            </a:r>
            <a:r>
              <a:rPr lang="en-GB" sz="2400" b="1" dirty="0" smtClean="0">
                <a:solidFill>
                  <a:srgbClr val="007D98"/>
                </a:solidFill>
                <a:latin typeface="Gill Sans"/>
              </a:rPr>
              <a:t>impact</a:t>
            </a:r>
            <a:endParaRPr lang="en-GB" sz="3600" b="1" dirty="0" smtClean="0">
              <a:solidFill>
                <a:srgbClr val="71438D"/>
              </a:solidFill>
              <a:latin typeface="Gill Sans"/>
            </a:endParaRPr>
          </a:p>
        </p:txBody>
      </p:sp>
      <p:sp>
        <p:nvSpPr>
          <p:cNvPr id="6" name="Arc 5"/>
          <p:cNvSpPr/>
          <p:nvPr/>
        </p:nvSpPr>
        <p:spPr>
          <a:xfrm>
            <a:off x="4963309" y="1611066"/>
            <a:ext cx="4500764" cy="1635339"/>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Arc 14"/>
          <p:cNvSpPr/>
          <p:nvPr/>
        </p:nvSpPr>
        <p:spPr>
          <a:xfrm rot="7560000">
            <a:off x="5128693" y="1678652"/>
            <a:ext cx="5178049" cy="3120900"/>
          </a:xfrm>
          <a:prstGeom prst="arc">
            <a:avLst>
              <a:gd name="adj1" fmla="val 16200000"/>
              <a:gd name="adj2" fmla="val 20899365"/>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Arc 17"/>
          <p:cNvSpPr/>
          <p:nvPr/>
        </p:nvSpPr>
        <p:spPr>
          <a:xfrm>
            <a:off x="662462" y="3607867"/>
            <a:ext cx="8404911" cy="3778202"/>
          </a:xfrm>
          <a:prstGeom prst="arc">
            <a:avLst>
              <a:gd name="adj1" fmla="val 16312226"/>
              <a:gd name="adj2" fmla="val 21200376"/>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Arc 18"/>
          <p:cNvSpPr/>
          <p:nvPr/>
        </p:nvSpPr>
        <p:spPr>
          <a:xfrm rot="5400000" flipV="1">
            <a:off x="1001451" y="3566155"/>
            <a:ext cx="2438019" cy="1798522"/>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7768832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93095" y="571554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9" y="1587086"/>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838200" y="528534"/>
            <a:ext cx="10515600" cy="769441"/>
          </a:xfrm>
          <a:prstGeom prst="rect">
            <a:avLst/>
          </a:prstGeom>
          <a:noFill/>
        </p:spPr>
        <p:txBody>
          <a:bodyPr wrap="square" rtlCol="0">
            <a:spAutoFit/>
          </a:bodyPr>
          <a:lstStyle/>
          <a:p>
            <a:r>
              <a:rPr lang="en-US" sz="4400" b="1" dirty="0" smtClean="0">
                <a:solidFill>
                  <a:srgbClr val="71438D"/>
                </a:solidFill>
                <a:latin typeface="Gill Sans MT" panose="020B0502020104020203" pitchFamily="34" charset="0"/>
                <a:cs typeface="Arial" pitchFamily="34" charset="0"/>
              </a:rPr>
              <a:t>NERUPI Framework</a:t>
            </a:r>
            <a:endParaRPr lang="en-GB" sz="4400" b="1" dirty="0">
              <a:solidFill>
                <a:srgbClr val="71438D"/>
              </a:solidFill>
              <a:latin typeface="Gill Sans MT" panose="020B0502020104020203" pitchFamily="34" charset="0"/>
            </a:endParaRPr>
          </a:p>
        </p:txBody>
      </p:sp>
      <p:sp>
        <p:nvSpPr>
          <p:cNvPr id="6" name="Rectangle 5"/>
          <p:cNvSpPr/>
          <p:nvPr/>
        </p:nvSpPr>
        <p:spPr>
          <a:xfrm>
            <a:off x="848245" y="1762385"/>
            <a:ext cx="10339708" cy="6001643"/>
          </a:xfrm>
          <a:prstGeom prst="rect">
            <a:avLst/>
          </a:prstGeom>
        </p:spPr>
        <p:txBody>
          <a:bodyPr wrap="square">
            <a:spAutoFit/>
          </a:bodyPr>
          <a:lstStyle/>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A set of </a:t>
            </a:r>
            <a:r>
              <a:rPr lang="en-GB" sz="3600" dirty="0" smtClean="0">
                <a:solidFill>
                  <a:srgbClr val="007D98"/>
                </a:solidFill>
                <a:latin typeface="Gill Sans MT" panose="020B0502020104020203" pitchFamily="34" charset="0"/>
                <a:cs typeface="Arial" pitchFamily="34" charset="0"/>
              </a:rPr>
              <a:t>Aims and Objectives </a:t>
            </a:r>
            <a:r>
              <a:rPr lang="en-GB" sz="3600" dirty="0" smtClean="0">
                <a:solidFill>
                  <a:srgbClr val="71438D"/>
                </a:solidFill>
                <a:latin typeface="Gill Sans MT" panose="020B0502020104020203" pitchFamily="34" charset="0"/>
                <a:cs typeface="Arial" pitchFamily="34" charset="0"/>
              </a:rPr>
              <a:t>for </a:t>
            </a:r>
            <a:r>
              <a:rPr lang="en-GB" sz="3600" dirty="0">
                <a:solidFill>
                  <a:srgbClr val="71438D"/>
                </a:solidFill>
                <a:latin typeface="Gill Sans MT" panose="020B0502020104020203" pitchFamily="34" charset="0"/>
                <a:cs typeface="Arial" pitchFamily="34" charset="0"/>
              </a:rPr>
              <a:t>interventions informed by</a:t>
            </a:r>
            <a:r>
              <a:rPr lang="en-GB" sz="3600" dirty="0">
                <a:solidFill>
                  <a:srgbClr val="007D98"/>
                </a:solidFill>
                <a:latin typeface="Gill Sans MT" panose="020B0502020104020203" pitchFamily="34" charset="0"/>
                <a:cs typeface="Arial" pitchFamily="34" charset="0"/>
              </a:rPr>
              <a:t> </a:t>
            </a:r>
            <a:r>
              <a:rPr lang="en-GB" sz="3600" dirty="0" smtClean="0">
                <a:solidFill>
                  <a:srgbClr val="7030A0"/>
                </a:solidFill>
                <a:latin typeface="Gill Sans MT" panose="020B0502020104020203" pitchFamily="34" charset="0"/>
                <a:cs typeface="Arial" pitchFamily="34" charset="0"/>
              </a:rPr>
              <a:t>theory, research</a:t>
            </a:r>
            <a:r>
              <a:rPr lang="en-GB" sz="3600" dirty="0" smtClean="0">
                <a:solidFill>
                  <a:srgbClr val="007D98"/>
                </a:solidFill>
                <a:latin typeface="Gill Sans MT" panose="020B0502020104020203" pitchFamily="34" charset="0"/>
                <a:cs typeface="Arial" pitchFamily="34" charset="0"/>
              </a:rPr>
              <a:t> </a:t>
            </a:r>
            <a:r>
              <a:rPr lang="en-GB" sz="3600" dirty="0">
                <a:solidFill>
                  <a:srgbClr val="007D98"/>
                </a:solidFill>
                <a:latin typeface="Gill Sans MT" panose="020B0502020104020203" pitchFamily="34" charset="0"/>
                <a:cs typeface="Arial" pitchFamily="34" charset="0"/>
              </a:rPr>
              <a:t>and </a:t>
            </a:r>
            <a:r>
              <a:rPr lang="en-GB" sz="3600" dirty="0" smtClean="0">
                <a:solidFill>
                  <a:srgbClr val="7030A0"/>
                </a:solidFill>
                <a:latin typeface="Gill Sans MT" panose="020B0502020104020203" pitchFamily="34" charset="0"/>
                <a:cs typeface="Arial" pitchFamily="34" charset="0"/>
              </a:rPr>
              <a:t>practice </a:t>
            </a:r>
          </a:p>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Can encompass specific </a:t>
            </a:r>
            <a:r>
              <a:rPr lang="en-GB" sz="3600" dirty="0" smtClean="0">
                <a:solidFill>
                  <a:srgbClr val="007D98"/>
                </a:solidFill>
                <a:latin typeface="Gill Sans MT" panose="020B0502020104020203" pitchFamily="34" charset="0"/>
                <a:cs typeface="Arial" pitchFamily="34" charset="0"/>
              </a:rPr>
              <a:t>intervention-based aims</a:t>
            </a:r>
          </a:p>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A </a:t>
            </a:r>
            <a:r>
              <a:rPr lang="en-GB" sz="3600" dirty="0" smtClean="0">
                <a:solidFill>
                  <a:srgbClr val="007D98"/>
                </a:solidFill>
                <a:latin typeface="Gill Sans MT" panose="020B0502020104020203" pitchFamily="34" charset="0"/>
                <a:cs typeface="Arial" pitchFamily="34" charset="0"/>
              </a:rPr>
              <a:t>common language </a:t>
            </a:r>
            <a:r>
              <a:rPr lang="en-GB" sz="3600" dirty="0" smtClean="0">
                <a:solidFill>
                  <a:srgbClr val="7030A0"/>
                </a:solidFill>
                <a:latin typeface="Gill Sans MT" panose="020B0502020104020203" pitchFamily="34" charset="0"/>
                <a:cs typeface="Arial" pitchFamily="34" charset="0"/>
              </a:rPr>
              <a:t>for planning and reporting</a:t>
            </a:r>
            <a:endParaRPr lang="en-GB" sz="3600" dirty="0" smtClean="0">
              <a:solidFill>
                <a:srgbClr val="007D98"/>
              </a:solidFill>
              <a:latin typeface="Gill Sans MT" panose="020B0502020104020203" pitchFamily="34" charset="0"/>
              <a:cs typeface="Arial" pitchFamily="34" charset="0"/>
            </a:endParaRPr>
          </a:p>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Choice </a:t>
            </a:r>
            <a:r>
              <a:rPr lang="en-GB" sz="3600" dirty="0" smtClean="0">
                <a:solidFill>
                  <a:srgbClr val="71438D"/>
                </a:solidFill>
                <a:latin typeface="Gill Sans MT" panose="020B0502020104020203" pitchFamily="34" charset="0"/>
                <a:cs typeface="Arial" pitchFamily="34" charset="0"/>
              </a:rPr>
              <a:t>of</a:t>
            </a:r>
            <a:r>
              <a:rPr lang="en-GB" sz="3600" dirty="0" smtClean="0">
                <a:solidFill>
                  <a:srgbClr val="007D98"/>
                </a:solidFill>
                <a:latin typeface="Gill Sans MT" panose="020B0502020104020203" pitchFamily="34" charset="0"/>
                <a:cs typeface="Arial" pitchFamily="34" charset="0"/>
              </a:rPr>
              <a:t> appropriate methods </a:t>
            </a:r>
            <a:r>
              <a:rPr lang="en-GB" sz="3600" dirty="0" smtClean="0">
                <a:solidFill>
                  <a:srgbClr val="71438D"/>
                </a:solidFill>
                <a:latin typeface="Gill Sans MT" panose="020B0502020104020203" pitchFamily="34" charset="0"/>
                <a:cs typeface="Arial" pitchFamily="34" charset="0"/>
              </a:rPr>
              <a:t>according to context of intervention</a:t>
            </a:r>
            <a:endParaRPr lang="en-GB" sz="3600" dirty="0">
              <a:solidFill>
                <a:srgbClr val="007D98"/>
              </a:solidFill>
              <a:latin typeface="Gill Sans MT" panose="020B0502020104020203" pitchFamily="34" charset="0"/>
              <a:cs typeface="Arial" pitchFamily="34" charset="0"/>
            </a:endParaRPr>
          </a:p>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Evidence</a:t>
            </a:r>
            <a:r>
              <a:rPr lang="en-GB" sz="3600" dirty="0" smtClean="0">
                <a:solidFill>
                  <a:srgbClr val="007D98"/>
                </a:solidFill>
                <a:latin typeface="Gill Sans MT" panose="020B0502020104020203" pitchFamily="34" charset="0"/>
                <a:cs typeface="Arial" pitchFamily="34" charset="0"/>
              </a:rPr>
              <a:t> </a:t>
            </a:r>
            <a:r>
              <a:rPr lang="en-GB" sz="3600" dirty="0">
                <a:solidFill>
                  <a:srgbClr val="007D98"/>
                </a:solidFill>
                <a:latin typeface="Gill Sans MT" panose="020B0502020104020203" pitchFamily="34" charset="0"/>
                <a:cs typeface="Arial" pitchFamily="34" charset="0"/>
              </a:rPr>
              <a:t>to demonstrate impact and </a:t>
            </a:r>
            <a:r>
              <a:rPr lang="en-GB" sz="3600" dirty="0">
                <a:solidFill>
                  <a:srgbClr val="7030A0"/>
                </a:solidFill>
                <a:latin typeface="Gill Sans MT" panose="020B0502020104020203" pitchFamily="34" charset="0"/>
                <a:cs typeface="Arial" pitchFamily="34" charset="0"/>
              </a:rPr>
              <a:t>inform practice and theory</a:t>
            </a:r>
          </a:p>
          <a:p>
            <a:endParaRPr lang="en-GB" sz="2400" dirty="0"/>
          </a:p>
          <a:p>
            <a:pPr marL="342900" indent="-342900">
              <a:lnSpc>
                <a:spcPct val="150000"/>
              </a:lnSpc>
              <a:buFontTx/>
              <a:buChar char="-"/>
            </a:pPr>
            <a:endParaRPr lang="en-GB" sz="2400" b="1" dirty="0" smtClean="0">
              <a:solidFill>
                <a:srgbClr val="71438D"/>
              </a:solidFill>
              <a:latin typeface="Gill Sans MT" panose="020B0502020104020203" pitchFamily="34" charset="0"/>
            </a:endParaRPr>
          </a:p>
          <a:p>
            <a:pPr marL="342900" indent="-342900">
              <a:lnSpc>
                <a:spcPct val="150000"/>
              </a:lnSpc>
              <a:buFontTx/>
              <a:buChar char="-"/>
            </a:pPr>
            <a:endParaRPr lang="en-GB" sz="2400" b="1" dirty="0" smtClean="0">
              <a:solidFill>
                <a:srgbClr val="007D98"/>
              </a:solidFill>
              <a:latin typeface="Gill Sans MT" panose="020B0502020104020203" pitchFamily="34" charset="0"/>
            </a:endParaRPr>
          </a:p>
        </p:txBody>
      </p:sp>
    </p:spTree>
    <p:extLst>
      <p:ext uri="{BB962C8B-B14F-4D97-AF65-F5344CB8AC3E}">
        <p14:creationId xmlns:p14="http://schemas.microsoft.com/office/powerpoint/2010/main" val="24113183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941766" y="1109822"/>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941766" y="278825"/>
            <a:ext cx="10515600" cy="836319"/>
          </a:xfrm>
          <a:prstGeom prst="rect">
            <a:avLst/>
          </a:prstGeom>
          <a:noFill/>
        </p:spPr>
        <p:txBody>
          <a:bodyPr wrap="square" rtlCol="0">
            <a:spAutoFit/>
          </a:bodyPr>
          <a:lstStyle/>
          <a:p>
            <a:pPr>
              <a:lnSpc>
                <a:spcPct val="120000"/>
              </a:lnSpc>
            </a:pPr>
            <a:r>
              <a:rPr lang="en-GB" sz="4000" dirty="0" smtClean="0">
                <a:solidFill>
                  <a:srgbClr val="007D98"/>
                </a:solidFill>
                <a:latin typeface="Gill Sans MT" panose="020B0502020104020203" pitchFamily="34" charset="0"/>
              </a:rPr>
              <a:t>Find out more: </a:t>
            </a:r>
            <a:r>
              <a:rPr lang="en-GB" sz="4000" dirty="0" smtClean="0">
                <a:solidFill>
                  <a:srgbClr val="71438D"/>
                </a:solidFill>
                <a:latin typeface="Gill Sans MT" panose="020B0502020104020203" pitchFamily="34" charset="0"/>
              </a:rPr>
              <a:t>www.</a:t>
            </a:r>
            <a:r>
              <a:rPr lang="en-GB" sz="4400" dirty="0" smtClean="0">
                <a:solidFill>
                  <a:srgbClr val="71438D"/>
                </a:solidFill>
                <a:latin typeface="Gill Sans MT" panose="020B0502020104020203" pitchFamily="34" charset="0"/>
              </a:rPr>
              <a:t>nerupi.co.uk</a:t>
            </a:r>
            <a:endParaRPr lang="en-GB" sz="4000" dirty="0">
              <a:solidFill>
                <a:srgbClr val="71438D"/>
              </a:solidFill>
              <a:latin typeface="Gill Sans MT" panose="020B0502020104020203" pitchFamily="34" charset="0"/>
            </a:endParaRPr>
          </a:p>
        </p:txBody>
      </p:sp>
      <p:sp>
        <p:nvSpPr>
          <p:cNvPr id="2" name="TextBox 1"/>
          <p:cNvSpPr txBox="1"/>
          <p:nvPr/>
        </p:nvSpPr>
        <p:spPr>
          <a:xfrm>
            <a:off x="5298224" y="3919257"/>
            <a:ext cx="2605729" cy="2369880"/>
          </a:xfrm>
          <a:prstGeom prst="rect">
            <a:avLst/>
          </a:prstGeom>
          <a:noFill/>
        </p:spPr>
        <p:txBody>
          <a:bodyPr wrap="square" rtlCol="0">
            <a:spAutoFit/>
          </a:bodyPr>
          <a:lstStyle/>
          <a:p>
            <a:r>
              <a:rPr lang="en-GB" sz="2400" b="1" dirty="0" smtClean="0">
                <a:solidFill>
                  <a:srgbClr val="007D98"/>
                </a:solidFill>
                <a:latin typeface="Gill Sans MT" panose="020B0502020104020203" pitchFamily="34" charset="0"/>
              </a:rPr>
              <a:t>NERUPI Members Event</a:t>
            </a:r>
            <a:endParaRPr lang="en-GB" sz="2000" b="1" dirty="0" smtClean="0">
              <a:solidFill>
                <a:srgbClr val="007D98"/>
              </a:solidFill>
              <a:latin typeface="Gill Sans"/>
            </a:endParaRPr>
          </a:p>
          <a:p>
            <a:r>
              <a:rPr lang="en-GB" sz="2000" b="1" dirty="0">
                <a:solidFill>
                  <a:srgbClr val="71438D"/>
                </a:solidFill>
                <a:latin typeface="Gill Sans"/>
              </a:rPr>
              <a:t>Widening Participation and Graduate </a:t>
            </a:r>
            <a:r>
              <a:rPr lang="en-GB" sz="2000" b="1" dirty="0" smtClean="0">
                <a:solidFill>
                  <a:srgbClr val="71438D"/>
                </a:solidFill>
                <a:latin typeface="Gill Sans"/>
              </a:rPr>
              <a:t>Progression</a:t>
            </a:r>
          </a:p>
          <a:p>
            <a:r>
              <a:rPr lang="en-GB" sz="2000" b="1" dirty="0" smtClean="0">
                <a:solidFill>
                  <a:srgbClr val="007D98"/>
                </a:solidFill>
                <a:latin typeface="Gill Sans"/>
              </a:rPr>
              <a:t>15 May 2019</a:t>
            </a:r>
            <a:endParaRPr lang="en-GB" dirty="0" smtClean="0">
              <a:solidFill>
                <a:srgbClr val="007D98"/>
              </a:solidFill>
              <a:latin typeface="Gill Sans MT" panose="020B0502020104020203" pitchFamily="34" charset="0"/>
            </a:endParaRPr>
          </a:p>
        </p:txBody>
      </p:sp>
      <p:sp>
        <p:nvSpPr>
          <p:cNvPr id="6" name="Rectangle 5"/>
          <p:cNvSpPr/>
          <p:nvPr/>
        </p:nvSpPr>
        <p:spPr>
          <a:xfrm>
            <a:off x="761753" y="1295439"/>
            <a:ext cx="4051530" cy="5318161"/>
          </a:xfrm>
          <a:prstGeom prst="rect">
            <a:avLst/>
          </a:prstGeom>
          <a:noFill/>
          <a:ln w="38100">
            <a:solidFill>
              <a:srgbClr val="007D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p:nvPicPr>
        <p:blipFill>
          <a:blip r:embed="rId2" cstate="print"/>
          <a:stretch>
            <a:fillRect/>
          </a:stretch>
        </p:blipFill>
        <p:spPr>
          <a:xfrm>
            <a:off x="7737255" y="1163095"/>
            <a:ext cx="3550511" cy="4531809"/>
          </a:xfrm>
          <a:prstGeom prst="rect">
            <a:avLst/>
          </a:prstGeom>
        </p:spPr>
      </p:pic>
      <p:pic>
        <p:nvPicPr>
          <p:cNvPr id="3074" name="Picture 2" descr="NERUPI Network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38621" y="5905560"/>
            <a:ext cx="2573338" cy="7493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4" name="TextBox 13"/>
          <p:cNvSpPr txBox="1"/>
          <p:nvPr/>
        </p:nvSpPr>
        <p:spPr>
          <a:xfrm>
            <a:off x="5301722" y="1395838"/>
            <a:ext cx="2602231" cy="2369880"/>
          </a:xfrm>
          <a:prstGeom prst="rect">
            <a:avLst/>
          </a:prstGeom>
          <a:noFill/>
        </p:spPr>
        <p:txBody>
          <a:bodyPr wrap="square" rtlCol="0">
            <a:spAutoFit/>
          </a:bodyPr>
          <a:lstStyle/>
          <a:p>
            <a:r>
              <a:rPr lang="en-GB" sz="2400" b="1" dirty="0" smtClean="0">
                <a:solidFill>
                  <a:srgbClr val="007D98"/>
                </a:solidFill>
                <a:latin typeface="Gill Sans MT" panose="020B0502020104020203" pitchFamily="34" charset="0"/>
              </a:rPr>
              <a:t>NERUPI Open Event</a:t>
            </a:r>
            <a:endParaRPr lang="en-GB" dirty="0" smtClean="0">
              <a:solidFill>
                <a:srgbClr val="71438D"/>
              </a:solidFill>
              <a:latin typeface="Gill Sans MT" panose="020B0502020104020203" pitchFamily="34" charset="0"/>
            </a:endParaRPr>
          </a:p>
          <a:p>
            <a:r>
              <a:rPr lang="en-GB" sz="2000" b="1" dirty="0" smtClean="0">
                <a:solidFill>
                  <a:srgbClr val="71438D"/>
                </a:solidFill>
                <a:latin typeface="Gill Sans MT" panose="020B0502020104020203" pitchFamily="34" charset="0"/>
              </a:rPr>
              <a:t>Introduction to the NERUPI Framework</a:t>
            </a:r>
          </a:p>
          <a:p>
            <a:endParaRPr lang="en-GB" sz="2000" b="1" dirty="0" smtClean="0">
              <a:solidFill>
                <a:srgbClr val="71438D"/>
              </a:solidFill>
              <a:latin typeface="Gill Sans MT" panose="020B0502020104020203" pitchFamily="34" charset="0"/>
            </a:endParaRPr>
          </a:p>
          <a:p>
            <a:r>
              <a:rPr lang="en-GB" sz="2000" b="1" dirty="0">
                <a:solidFill>
                  <a:srgbClr val="007D98"/>
                </a:solidFill>
                <a:latin typeface="Gill Sans MT" panose="020B0502020104020203" pitchFamily="34" charset="0"/>
              </a:rPr>
              <a:t>14 June </a:t>
            </a:r>
            <a:r>
              <a:rPr lang="en-GB" sz="2000" b="1" dirty="0" smtClean="0">
                <a:solidFill>
                  <a:srgbClr val="007D98"/>
                </a:solidFill>
                <a:latin typeface="Gill Sans MT" panose="020B0502020104020203" pitchFamily="34" charset="0"/>
              </a:rPr>
              <a:t>2019</a:t>
            </a:r>
            <a:endParaRPr lang="en-GB" dirty="0">
              <a:solidFill>
                <a:srgbClr val="007D98"/>
              </a:solidFill>
              <a:latin typeface="Gill Sans MT" panose="020B0502020104020203" pitchFamily="34" charset="0"/>
            </a:endParaRPr>
          </a:p>
        </p:txBody>
      </p:sp>
      <p:sp>
        <p:nvSpPr>
          <p:cNvPr id="15" name="Rectangle 14"/>
          <p:cNvSpPr/>
          <p:nvPr/>
        </p:nvSpPr>
        <p:spPr>
          <a:xfrm>
            <a:off x="5176802" y="1319069"/>
            <a:ext cx="2772566" cy="2523419"/>
          </a:xfrm>
          <a:prstGeom prst="rect">
            <a:avLst/>
          </a:prstGeom>
          <a:noFill/>
          <a:ln w="38100">
            <a:solidFill>
              <a:srgbClr val="7143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48436" y="10185468"/>
            <a:ext cx="2772566" cy="2523419"/>
          </a:xfrm>
          <a:prstGeom prst="rect">
            <a:avLst/>
          </a:prstGeom>
          <a:noFill/>
          <a:ln w="38100">
            <a:solidFill>
              <a:srgbClr val="7143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761753" y="1603095"/>
            <a:ext cx="4009751" cy="3877985"/>
          </a:xfrm>
          <a:prstGeom prst="rect">
            <a:avLst/>
          </a:prstGeom>
        </p:spPr>
        <p:txBody>
          <a:bodyPr wrap="square">
            <a:spAutoFit/>
          </a:bodyPr>
          <a:lstStyle/>
          <a:p>
            <a:pPr algn="ctr"/>
            <a:r>
              <a:rPr lang="en-GB" b="1" dirty="0" smtClean="0">
                <a:solidFill>
                  <a:srgbClr val="007D98"/>
                </a:solidFill>
                <a:latin typeface="Gill Sans MT" panose="020B0502020104020203" pitchFamily="34" charset="0"/>
              </a:rPr>
              <a:t>NERUPI Annual </a:t>
            </a:r>
          </a:p>
          <a:p>
            <a:pPr algn="ctr"/>
            <a:r>
              <a:rPr lang="en-GB" sz="2400" b="1" dirty="0" smtClean="0">
                <a:solidFill>
                  <a:srgbClr val="007D98"/>
                </a:solidFill>
                <a:latin typeface="Gill Sans MT" panose="020B0502020104020203" pitchFamily="34" charset="0"/>
              </a:rPr>
              <a:t>Convention</a:t>
            </a:r>
            <a:endParaRPr lang="en-GB" sz="2400" b="1" dirty="0">
              <a:solidFill>
                <a:srgbClr val="007D98"/>
              </a:solidFill>
              <a:latin typeface="Gill Sans MT" panose="020B0502020104020203" pitchFamily="34" charset="0"/>
            </a:endParaRPr>
          </a:p>
          <a:p>
            <a:pPr algn="ctr"/>
            <a:r>
              <a:rPr lang="en-GB" sz="2400" b="1" dirty="0" smtClean="0">
                <a:solidFill>
                  <a:srgbClr val="71438D"/>
                </a:solidFill>
                <a:latin typeface="Gill Sans MT" panose="020B0502020104020203" pitchFamily="34" charset="0"/>
              </a:rPr>
              <a:t>Making Spaces in HE: Exploring Possible Selves</a:t>
            </a:r>
            <a:endParaRPr lang="en-GB" sz="2400" b="1" dirty="0">
              <a:solidFill>
                <a:srgbClr val="71438D"/>
              </a:solidFill>
              <a:latin typeface="Gill Sans MT" panose="020B0502020104020203" pitchFamily="34" charset="0"/>
            </a:endParaRPr>
          </a:p>
          <a:p>
            <a:pPr algn="ctr"/>
            <a:r>
              <a:rPr lang="en-GB" sz="2400" b="1" dirty="0" smtClean="0">
                <a:solidFill>
                  <a:srgbClr val="007D98"/>
                </a:solidFill>
                <a:latin typeface="Gill Sans MT" panose="020B0502020104020203" pitchFamily="34" charset="0"/>
              </a:rPr>
              <a:t>2-3 July 2019</a:t>
            </a:r>
          </a:p>
          <a:p>
            <a:pPr algn="ctr"/>
            <a:endParaRPr lang="en-GB" sz="2400" b="1" dirty="0">
              <a:solidFill>
                <a:srgbClr val="007D98"/>
              </a:solidFill>
              <a:latin typeface="Gill Sans MT" panose="020B0502020104020203" pitchFamily="34" charset="0"/>
            </a:endParaRPr>
          </a:p>
          <a:p>
            <a:pPr algn="ctr"/>
            <a:r>
              <a:rPr lang="en-GB" sz="2000" b="1" dirty="0" smtClean="0">
                <a:solidFill>
                  <a:srgbClr val="007D98"/>
                </a:solidFill>
                <a:latin typeface="Gill Sans MT" panose="020B0502020104020203" pitchFamily="34" charset="0"/>
              </a:rPr>
              <a:t>Keynote Speakers</a:t>
            </a:r>
          </a:p>
          <a:p>
            <a:pPr algn="ctr"/>
            <a:r>
              <a:rPr lang="en-GB" sz="2200" b="1" dirty="0" smtClean="0">
                <a:solidFill>
                  <a:srgbClr val="71438D"/>
                </a:solidFill>
                <a:latin typeface="Gill Sans MT" panose="020B0502020104020203" pitchFamily="34" charset="0"/>
              </a:rPr>
              <a:t>Prof Jacqueline Stevenson </a:t>
            </a:r>
          </a:p>
          <a:p>
            <a:pPr algn="ctr"/>
            <a:r>
              <a:rPr lang="en-GB" sz="2200" dirty="0" smtClean="0">
                <a:solidFill>
                  <a:srgbClr val="71438D"/>
                </a:solidFill>
                <a:latin typeface="Gill Sans MT" panose="020B0502020104020203" pitchFamily="34" charset="0"/>
              </a:rPr>
              <a:t>Sheffield Hallam</a:t>
            </a:r>
          </a:p>
          <a:p>
            <a:pPr algn="ctr"/>
            <a:r>
              <a:rPr lang="en-GB" sz="2200" b="1" dirty="0" smtClean="0">
                <a:solidFill>
                  <a:srgbClr val="71438D"/>
                </a:solidFill>
                <a:latin typeface="Gill Sans MT" panose="020B0502020104020203" pitchFamily="34" charset="0"/>
              </a:rPr>
              <a:t>Richard Shiner </a:t>
            </a:r>
          </a:p>
          <a:p>
            <a:pPr algn="ctr"/>
            <a:r>
              <a:rPr lang="en-GB" sz="2200" dirty="0" smtClean="0">
                <a:solidFill>
                  <a:srgbClr val="71438D"/>
                </a:solidFill>
                <a:latin typeface="Gill Sans MT" panose="020B0502020104020203" pitchFamily="34" charset="0"/>
              </a:rPr>
              <a:t>Office for Students</a:t>
            </a:r>
            <a:endParaRPr lang="en-GB" sz="2200" dirty="0">
              <a:solidFill>
                <a:srgbClr val="71438D"/>
              </a:solidFill>
            </a:endParaRPr>
          </a:p>
        </p:txBody>
      </p:sp>
    </p:spTree>
    <p:extLst>
      <p:ext uri="{BB962C8B-B14F-4D97-AF65-F5344CB8AC3E}">
        <p14:creationId xmlns:p14="http://schemas.microsoft.com/office/powerpoint/2010/main" val="21261838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5171" y="5116"/>
            <a:ext cx="12036829" cy="947651"/>
          </a:xfrm>
        </p:spPr>
        <p:txBody>
          <a:bodyPr/>
          <a:lstStyle/>
          <a:p>
            <a:r>
              <a:rPr lang="en-GB"/>
              <a:t>Five-point framework: evaluation self assessment tool</a:t>
            </a:r>
          </a:p>
        </p:txBody>
      </p:sp>
      <p:pic>
        <p:nvPicPr>
          <p:cNvPr id="4" name="Picture 3"/>
          <p:cNvPicPr>
            <a:picLocks noChangeAspect="1"/>
          </p:cNvPicPr>
          <p:nvPr/>
        </p:nvPicPr>
        <p:blipFill>
          <a:blip r:embed="rId3" cstate="print"/>
          <a:stretch>
            <a:fillRect/>
          </a:stretch>
        </p:blipFill>
        <p:spPr>
          <a:xfrm>
            <a:off x="2224676" y="726413"/>
            <a:ext cx="7362392" cy="6141819"/>
          </a:xfrm>
          <a:prstGeom prst="rect">
            <a:avLst/>
          </a:prstGeom>
        </p:spPr>
      </p:pic>
    </p:spTree>
    <p:extLst>
      <p:ext uri="{BB962C8B-B14F-4D97-AF65-F5344CB8AC3E}">
        <p14:creationId xmlns:p14="http://schemas.microsoft.com/office/powerpoint/2010/main" val="3464628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29582" y="3360809"/>
            <a:ext cx="5041330" cy="4351338"/>
          </a:xfrm>
        </p:spPr>
        <p:txBody>
          <a:bodyPr>
            <a:normAutofit/>
          </a:bodyPr>
          <a:lstStyle/>
          <a:p>
            <a:endParaRPr lang="en-GB" dirty="0" smtClean="0"/>
          </a:p>
          <a:p>
            <a:pPr marL="0" indent="0" algn="r">
              <a:lnSpc>
                <a:spcPct val="110000"/>
              </a:lnSpc>
              <a:buClr>
                <a:srgbClr val="71438D"/>
              </a:buClr>
              <a:buNone/>
            </a:pPr>
            <a:r>
              <a:rPr lang="en-GB" sz="3600" dirty="0">
                <a:solidFill>
                  <a:srgbClr val="7030A0"/>
                </a:solidFill>
                <a:latin typeface="Gill Sans MT" panose="020B0502020104020203" pitchFamily="34" charset="0"/>
              </a:rPr>
              <a:t>Theories of change currently being presented too </a:t>
            </a:r>
            <a:r>
              <a:rPr lang="en-GB" sz="3600" dirty="0" smtClean="0">
                <a:solidFill>
                  <a:srgbClr val="7030A0"/>
                </a:solidFill>
                <a:latin typeface="Gill Sans MT" panose="020B0502020104020203" pitchFamily="34" charset="0"/>
              </a:rPr>
              <a:t>simplistic</a:t>
            </a:r>
          </a:p>
          <a:p>
            <a:pPr marL="0" indent="0" algn="r">
              <a:lnSpc>
                <a:spcPct val="110000"/>
              </a:lnSpc>
              <a:buClr>
                <a:srgbClr val="71438D"/>
              </a:buClr>
              <a:buNone/>
            </a:pPr>
            <a:r>
              <a:rPr lang="en-GB" sz="3600" dirty="0" smtClean="0">
                <a:solidFill>
                  <a:srgbClr val="7030A0"/>
                </a:solidFill>
                <a:latin typeface="Gill Sans MT" panose="020B0502020104020203" pitchFamily="34" charset="0"/>
              </a:rPr>
              <a:t> </a:t>
            </a:r>
            <a:r>
              <a:rPr lang="en-GB" sz="3600" dirty="0">
                <a:solidFill>
                  <a:srgbClr val="7030A0"/>
                </a:solidFill>
                <a:latin typeface="Gill Sans MT" panose="020B0502020104020203" pitchFamily="34" charset="0"/>
              </a:rPr>
              <a:t>and linear</a:t>
            </a:r>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691" y="576137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9" y="1587086"/>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5352090" y="1316775"/>
            <a:ext cx="5852529" cy="2677656"/>
          </a:xfrm>
          <a:prstGeom prst="rect">
            <a:avLst/>
          </a:prstGeom>
        </p:spPr>
        <p:txBody>
          <a:bodyPr wrap="square">
            <a:spAutoFit/>
          </a:bodyPr>
          <a:lstStyle/>
          <a:p>
            <a:pPr marL="342900" indent="-342900" algn="just">
              <a:buFont typeface="Arial" panose="020B0604020202020204" pitchFamily="34" charset="0"/>
              <a:buChar char="•"/>
            </a:pPr>
            <a:endParaRPr lang="en-GB" sz="2400" dirty="0" smtClean="0">
              <a:latin typeface="Gill Sans MT" panose="020B0502020104020203" pitchFamily="34" charset="0"/>
            </a:endParaRPr>
          </a:p>
          <a:p>
            <a:pPr algn="r"/>
            <a:r>
              <a:rPr lang="en-GB" sz="3600" dirty="0" smtClean="0">
                <a:solidFill>
                  <a:srgbClr val="7030A0"/>
                </a:solidFill>
                <a:latin typeface="Gill Sans MT" panose="020B0502020104020203" pitchFamily="34" charset="0"/>
              </a:rPr>
              <a:t>Important for the sector to move beyond descriptive research to action</a:t>
            </a:r>
          </a:p>
          <a:p>
            <a:pPr algn="r"/>
            <a:r>
              <a:rPr lang="en-GB" sz="3600" dirty="0" smtClean="0">
                <a:solidFill>
                  <a:srgbClr val="007D98"/>
                </a:solidFill>
                <a:latin typeface="Gill Sans MT" panose="020B0502020104020203" pitchFamily="34" charset="0"/>
              </a:rPr>
              <a:t>BUT</a:t>
            </a:r>
          </a:p>
        </p:txBody>
      </p:sp>
      <p:sp>
        <p:nvSpPr>
          <p:cNvPr id="15" name="Bent-Up Arrow 14"/>
          <p:cNvSpPr/>
          <p:nvPr/>
        </p:nvSpPr>
        <p:spPr>
          <a:xfrm rot="5400000">
            <a:off x="1176395" y="2934781"/>
            <a:ext cx="1014331" cy="1154780"/>
          </a:xfrm>
          <a:prstGeom prst="bentUpArrow">
            <a:avLst>
              <a:gd name="adj1" fmla="val 32840"/>
              <a:gd name="adj2" fmla="val 25000"/>
              <a:gd name="adj3" fmla="val 35780"/>
            </a:avLst>
          </a:prstGeom>
        </p:spPr>
        <p:style>
          <a:lnRef idx="0">
            <a:schemeClr val="lt1">
              <a:hueOff val="0"/>
              <a:satOff val="0"/>
              <a:lumOff val="0"/>
              <a:alphaOff val="0"/>
            </a:schemeClr>
          </a:lnRef>
          <a:fillRef idx="1">
            <a:schemeClr val="accent1">
              <a:tint val="50000"/>
              <a:hueOff val="0"/>
              <a:satOff val="0"/>
              <a:lumOff val="0"/>
              <a:alphaOff val="0"/>
            </a:schemeClr>
          </a:fillRef>
          <a:effectRef idx="2">
            <a:schemeClr val="accent1">
              <a:tint val="50000"/>
              <a:hueOff val="0"/>
              <a:satOff val="0"/>
              <a:lumOff val="0"/>
              <a:alphaOff val="0"/>
            </a:schemeClr>
          </a:effectRef>
          <a:fontRef idx="minor">
            <a:schemeClr val="lt1">
              <a:hueOff val="0"/>
              <a:satOff val="0"/>
              <a:lumOff val="0"/>
              <a:alphaOff val="0"/>
            </a:schemeClr>
          </a:fontRef>
        </p:style>
      </p:sp>
      <p:grpSp>
        <p:nvGrpSpPr>
          <p:cNvPr id="16" name="Group 15"/>
          <p:cNvGrpSpPr/>
          <p:nvPr/>
        </p:nvGrpSpPr>
        <p:grpSpPr>
          <a:xfrm>
            <a:off x="907659" y="1810374"/>
            <a:ext cx="1707537" cy="1195220"/>
            <a:chOff x="107412" y="30582"/>
            <a:chExt cx="1707537" cy="1195220"/>
          </a:xfrm>
        </p:grpSpPr>
        <p:sp>
          <p:nvSpPr>
            <p:cNvPr id="37" name="Rounded Rectangle 36"/>
            <p:cNvSpPr/>
            <p:nvPr/>
          </p:nvSpPr>
          <p:spPr>
            <a:xfrm>
              <a:off x="107412" y="30582"/>
              <a:ext cx="1707537" cy="1195220"/>
            </a:xfrm>
            <a:prstGeom prst="roundRect">
              <a:avLst>
                <a:gd name="adj" fmla="val 1667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38" name="Rounded Rectangle 5"/>
            <p:cNvSpPr txBox="1"/>
            <p:nvPr/>
          </p:nvSpPr>
          <p:spPr>
            <a:xfrm>
              <a:off x="165768" y="88938"/>
              <a:ext cx="1590825" cy="10785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Understanding the challenge</a:t>
              </a:r>
            </a:p>
          </p:txBody>
        </p:sp>
      </p:grpSp>
      <p:sp>
        <p:nvSpPr>
          <p:cNvPr id="18" name="Bent-Up Arrow 17"/>
          <p:cNvSpPr/>
          <p:nvPr/>
        </p:nvSpPr>
        <p:spPr>
          <a:xfrm rot="5400000">
            <a:off x="2973855" y="4157058"/>
            <a:ext cx="1014331" cy="1154780"/>
          </a:xfrm>
          <a:prstGeom prst="bentUpArrow">
            <a:avLst>
              <a:gd name="adj1" fmla="val 32840"/>
              <a:gd name="adj2" fmla="val 25000"/>
              <a:gd name="adj3" fmla="val 35780"/>
            </a:avLst>
          </a:prstGeom>
        </p:spPr>
        <p:style>
          <a:lnRef idx="0">
            <a:schemeClr val="lt1">
              <a:hueOff val="0"/>
              <a:satOff val="0"/>
              <a:lumOff val="0"/>
              <a:alphaOff val="0"/>
            </a:schemeClr>
          </a:lnRef>
          <a:fillRef idx="1">
            <a:schemeClr val="accent1">
              <a:tint val="50000"/>
              <a:hueOff val="0"/>
              <a:satOff val="0"/>
              <a:lumOff val="0"/>
              <a:alphaOff val="0"/>
            </a:schemeClr>
          </a:fillRef>
          <a:effectRef idx="2">
            <a:schemeClr val="accent1">
              <a:tint val="50000"/>
              <a:hueOff val="0"/>
              <a:satOff val="0"/>
              <a:lumOff val="0"/>
              <a:alphaOff val="0"/>
            </a:schemeClr>
          </a:effectRef>
          <a:fontRef idx="minor">
            <a:schemeClr val="lt1">
              <a:hueOff val="0"/>
              <a:satOff val="0"/>
              <a:lumOff val="0"/>
              <a:alphaOff val="0"/>
            </a:schemeClr>
          </a:fontRef>
        </p:style>
      </p:sp>
      <p:grpSp>
        <p:nvGrpSpPr>
          <p:cNvPr id="19" name="Group 18"/>
          <p:cNvGrpSpPr/>
          <p:nvPr/>
        </p:nvGrpSpPr>
        <p:grpSpPr>
          <a:xfrm>
            <a:off x="4002677" y="4347690"/>
            <a:ext cx="1707537" cy="1195220"/>
            <a:chOff x="2885313" y="2642139"/>
            <a:chExt cx="1707537" cy="1195220"/>
          </a:xfrm>
        </p:grpSpPr>
        <p:sp>
          <p:nvSpPr>
            <p:cNvPr id="33" name="Rounded Rectangle 32"/>
            <p:cNvSpPr/>
            <p:nvPr/>
          </p:nvSpPr>
          <p:spPr>
            <a:xfrm>
              <a:off x="2885313" y="2642139"/>
              <a:ext cx="1707537" cy="1195220"/>
            </a:xfrm>
            <a:prstGeom prst="roundRect">
              <a:avLst>
                <a:gd name="adj" fmla="val 1667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34" name="Rounded Rectangle 10"/>
            <p:cNvSpPr txBox="1"/>
            <p:nvPr/>
          </p:nvSpPr>
          <p:spPr>
            <a:xfrm>
              <a:off x="2943669" y="2700495"/>
              <a:ext cx="1590825" cy="10785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a:t>Defining your interventions</a:t>
              </a:r>
            </a:p>
          </p:txBody>
        </p:sp>
      </p:grpSp>
      <p:sp>
        <p:nvSpPr>
          <p:cNvPr id="31" name="Rectangle 30"/>
          <p:cNvSpPr/>
          <p:nvPr/>
        </p:nvSpPr>
        <p:spPr>
          <a:xfrm>
            <a:off x="5592715" y="4216305"/>
            <a:ext cx="1241900" cy="132017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1" name="Bent-Up Arrow 20"/>
          <p:cNvSpPr/>
          <p:nvPr/>
        </p:nvSpPr>
        <p:spPr>
          <a:xfrm rot="5400000">
            <a:off x="4673327" y="5472686"/>
            <a:ext cx="1014331" cy="1154780"/>
          </a:xfrm>
          <a:prstGeom prst="bentUpArrow">
            <a:avLst>
              <a:gd name="adj1" fmla="val 32840"/>
              <a:gd name="adj2" fmla="val 25000"/>
              <a:gd name="adj3" fmla="val 35780"/>
            </a:avLst>
          </a:prstGeom>
        </p:spPr>
        <p:style>
          <a:lnRef idx="0">
            <a:schemeClr val="lt1">
              <a:hueOff val="0"/>
              <a:satOff val="0"/>
              <a:lumOff val="0"/>
              <a:alphaOff val="0"/>
            </a:schemeClr>
          </a:lnRef>
          <a:fillRef idx="1">
            <a:schemeClr val="accent1">
              <a:tint val="50000"/>
              <a:hueOff val="0"/>
              <a:satOff val="0"/>
              <a:lumOff val="0"/>
              <a:alphaOff val="0"/>
            </a:schemeClr>
          </a:fillRef>
          <a:effectRef idx="2">
            <a:schemeClr val="accent1">
              <a:tint val="50000"/>
              <a:hueOff val="0"/>
              <a:satOff val="0"/>
              <a:lumOff val="0"/>
              <a:alphaOff val="0"/>
            </a:schemeClr>
          </a:effectRef>
          <a:fontRef idx="minor">
            <a:schemeClr val="lt1">
              <a:hueOff val="0"/>
              <a:satOff val="0"/>
              <a:lumOff val="0"/>
              <a:alphaOff val="0"/>
            </a:schemeClr>
          </a:fontRef>
        </p:style>
      </p:sp>
      <p:sp>
        <p:nvSpPr>
          <p:cNvPr id="29" name="Rectangle 28"/>
          <p:cNvSpPr/>
          <p:nvPr/>
        </p:nvSpPr>
        <p:spPr>
          <a:xfrm>
            <a:off x="4190177" y="3165260"/>
            <a:ext cx="1241900" cy="96603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nvGrpSpPr>
          <p:cNvPr id="23" name="Group 22"/>
          <p:cNvGrpSpPr/>
          <p:nvPr/>
        </p:nvGrpSpPr>
        <p:grpSpPr>
          <a:xfrm>
            <a:off x="5767994" y="5588413"/>
            <a:ext cx="1707537" cy="1195220"/>
            <a:chOff x="4354602" y="4058464"/>
            <a:chExt cx="1707537" cy="1195220"/>
          </a:xfrm>
        </p:grpSpPr>
        <p:sp>
          <p:nvSpPr>
            <p:cNvPr id="27" name="Rounded Rectangle 26"/>
            <p:cNvSpPr/>
            <p:nvPr/>
          </p:nvSpPr>
          <p:spPr>
            <a:xfrm>
              <a:off x="4354602" y="4058464"/>
              <a:ext cx="1707537" cy="1195220"/>
            </a:xfrm>
            <a:prstGeom prst="roundRect">
              <a:avLst>
                <a:gd name="adj" fmla="val 1667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8" name="Rounded Rectangle 17"/>
            <p:cNvSpPr txBox="1"/>
            <p:nvPr/>
          </p:nvSpPr>
          <p:spPr>
            <a:xfrm>
              <a:off x="4412958" y="4116820"/>
              <a:ext cx="1590825" cy="10785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a:t>Determining the impact of your work</a:t>
              </a:r>
            </a:p>
          </p:txBody>
        </p:sp>
      </p:grpSp>
      <p:grpSp>
        <p:nvGrpSpPr>
          <p:cNvPr id="24" name="Group 23"/>
          <p:cNvGrpSpPr/>
          <p:nvPr/>
        </p:nvGrpSpPr>
        <p:grpSpPr>
          <a:xfrm>
            <a:off x="6862387" y="5910009"/>
            <a:ext cx="3796601" cy="1008269"/>
            <a:chOff x="6062140" y="4130217"/>
            <a:chExt cx="3796601" cy="1008269"/>
          </a:xfrm>
        </p:grpSpPr>
        <p:sp>
          <p:nvSpPr>
            <p:cNvPr id="25" name="Rectangle 24"/>
            <p:cNvSpPr/>
            <p:nvPr/>
          </p:nvSpPr>
          <p:spPr>
            <a:xfrm>
              <a:off x="6062140" y="4172456"/>
              <a:ext cx="1241900" cy="96603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6" name="TextBox 25"/>
            <p:cNvSpPr txBox="1"/>
            <p:nvPr/>
          </p:nvSpPr>
          <p:spPr>
            <a:xfrm>
              <a:off x="8616841" y="4130217"/>
              <a:ext cx="1241900" cy="96603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480" tIns="30480" rIns="30480" bIns="30480" numCol="1" spcCol="1270" anchor="ctr" anchorCtr="0">
              <a:noAutofit/>
            </a:bodyPr>
            <a:lstStyle/>
            <a:p>
              <a:pPr marL="57150" lvl="1" indent="-57150" algn="l" defTabSz="355600">
                <a:lnSpc>
                  <a:spcPct val="90000"/>
                </a:lnSpc>
                <a:spcBef>
                  <a:spcPct val="0"/>
                </a:spcBef>
                <a:spcAft>
                  <a:spcPct val="15000"/>
                </a:spcAft>
                <a:buChar char="••"/>
              </a:pPr>
              <a:endParaRPr lang="en-US" sz="800" kern="1200" dirty="0"/>
            </a:p>
          </p:txBody>
        </p:sp>
      </p:grpSp>
      <p:sp>
        <p:nvSpPr>
          <p:cNvPr id="79" name="Rectangle 78"/>
          <p:cNvSpPr/>
          <p:nvPr/>
        </p:nvSpPr>
        <p:spPr>
          <a:xfrm>
            <a:off x="7182742" y="3577523"/>
            <a:ext cx="1241900" cy="96603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73" name="Rectangle 72"/>
          <p:cNvSpPr/>
          <p:nvPr/>
        </p:nvSpPr>
        <p:spPr>
          <a:xfrm>
            <a:off x="8452414" y="4959323"/>
            <a:ext cx="1241900" cy="96603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nvGrpSpPr>
          <p:cNvPr id="111" name="Group 110"/>
          <p:cNvGrpSpPr/>
          <p:nvPr/>
        </p:nvGrpSpPr>
        <p:grpSpPr>
          <a:xfrm>
            <a:off x="2240748" y="3138365"/>
            <a:ext cx="1707537" cy="1195220"/>
            <a:chOff x="5703915" y="1573110"/>
            <a:chExt cx="1707537" cy="1195220"/>
          </a:xfrm>
        </p:grpSpPr>
        <p:sp>
          <p:nvSpPr>
            <p:cNvPr id="112" name="Rounded Rectangle 111"/>
            <p:cNvSpPr/>
            <p:nvPr/>
          </p:nvSpPr>
          <p:spPr>
            <a:xfrm>
              <a:off x="5703915" y="1573110"/>
              <a:ext cx="1707537" cy="1195220"/>
            </a:xfrm>
            <a:prstGeom prst="roundRect">
              <a:avLst>
                <a:gd name="adj" fmla="val 1667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13" name="Rounded Rectangle 4"/>
            <p:cNvSpPr txBox="1"/>
            <p:nvPr/>
          </p:nvSpPr>
          <p:spPr>
            <a:xfrm>
              <a:off x="5762271" y="1631466"/>
              <a:ext cx="1590825" cy="10785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Understanding the processes involved in bringing about the change</a:t>
              </a:r>
            </a:p>
          </p:txBody>
        </p:sp>
      </p:grpSp>
      <p:sp>
        <p:nvSpPr>
          <p:cNvPr id="2" name="Rectangle 1"/>
          <p:cNvSpPr/>
          <p:nvPr/>
        </p:nvSpPr>
        <p:spPr>
          <a:xfrm>
            <a:off x="850389" y="507426"/>
            <a:ext cx="9163376" cy="769441"/>
          </a:xfrm>
          <a:prstGeom prst="rect">
            <a:avLst/>
          </a:prstGeom>
        </p:spPr>
        <p:txBody>
          <a:bodyPr wrap="square">
            <a:spAutoFit/>
          </a:bodyPr>
          <a:lstStyle/>
          <a:p>
            <a:r>
              <a:rPr lang="en-US" sz="4400" dirty="0" smtClean="0">
                <a:solidFill>
                  <a:schemeClr val="accent1">
                    <a:lumMod val="50000"/>
                  </a:schemeClr>
                </a:solidFill>
                <a:latin typeface="Gill Sans MT" panose="020B0502020104020203" pitchFamily="34" charset="0"/>
                <a:cs typeface="Arial" pitchFamily="34" charset="0"/>
              </a:rPr>
              <a:t>Theories </a:t>
            </a:r>
            <a:r>
              <a:rPr lang="en-US" sz="4400" dirty="0">
                <a:solidFill>
                  <a:schemeClr val="accent1">
                    <a:lumMod val="50000"/>
                  </a:schemeClr>
                </a:solidFill>
                <a:latin typeface="Gill Sans MT" panose="020B0502020104020203" pitchFamily="34" charset="0"/>
                <a:cs typeface="Arial" pitchFamily="34" charset="0"/>
              </a:rPr>
              <a:t>of change</a:t>
            </a:r>
            <a:endParaRPr lang="en-GB" sz="4400" dirty="0">
              <a:solidFill>
                <a:srgbClr val="71438D"/>
              </a:solidFill>
              <a:latin typeface="Gill Sans MT" panose="020B0502020104020203" pitchFamily="34" charset="0"/>
            </a:endParaRPr>
          </a:p>
        </p:txBody>
      </p:sp>
    </p:spTree>
    <p:extLst>
      <p:ext uri="{BB962C8B-B14F-4D97-AF65-F5344CB8AC3E}">
        <p14:creationId xmlns:p14="http://schemas.microsoft.com/office/powerpoint/2010/main" val="592688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93095" y="5715543"/>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9" y="1587086"/>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838200" y="528534"/>
            <a:ext cx="10515600" cy="769441"/>
          </a:xfrm>
          <a:prstGeom prst="rect">
            <a:avLst/>
          </a:prstGeom>
          <a:noFill/>
        </p:spPr>
        <p:txBody>
          <a:bodyPr wrap="square" rtlCol="0">
            <a:spAutoFit/>
          </a:bodyPr>
          <a:lstStyle/>
          <a:p>
            <a:r>
              <a:rPr lang="en-US" sz="4400" dirty="0" smtClean="0">
                <a:solidFill>
                  <a:schemeClr val="accent1">
                    <a:lumMod val="50000"/>
                  </a:schemeClr>
                </a:solidFill>
                <a:latin typeface="Gill Sans MT" panose="020B0502020104020203" pitchFamily="34" charset="0"/>
                <a:cs typeface="Arial" pitchFamily="34" charset="0"/>
              </a:rPr>
              <a:t>Effective theory of change</a:t>
            </a:r>
            <a:endParaRPr lang="en-GB" sz="4400" dirty="0">
              <a:solidFill>
                <a:srgbClr val="71438D"/>
              </a:solidFill>
              <a:latin typeface="Gill Sans MT" panose="020B0502020104020203" pitchFamily="34" charset="0"/>
            </a:endParaRPr>
          </a:p>
        </p:txBody>
      </p:sp>
      <p:sp>
        <p:nvSpPr>
          <p:cNvPr id="6" name="Rectangle 5"/>
          <p:cNvSpPr/>
          <p:nvPr/>
        </p:nvSpPr>
        <p:spPr>
          <a:xfrm>
            <a:off x="969015" y="2228211"/>
            <a:ext cx="10339708" cy="5447645"/>
          </a:xfrm>
          <a:prstGeom prst="rect">
            <a:avLst/>
          </a:prstGeom>
        </p:spPr>
        <p:txBody>
          <a:bodyPr wrap="square">
            <a:spAutoFit/>
          </a:bodyPr>
          <a:lstStyle/>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Iterative, repeating cycle</a:t>
            </a:r>
          </a:p>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Aims</a:t>
            </a:r>
            <a:r>
              <a:rPr lang="en-GB" sz="3600" dirty="0" smtClean="0">
                <a:solidFill>
                  <a:srgbClr val="007D98"/>
                </a:solidFill>
                <a:latin typeface="Gill Sans MT" panose="020B0502020104020203" pitchFamily="34" charset="0"/>
                <a:cs typeface="Arial" pitchFamily="34" charset="0"/>
              </a:rPr>
              <a:t> </a:t>
            </a:r>
            <a:r>
              <a:rPr lang="en-GB" sz="3600" dirty="0">
                <a:solidFill>
                  <a:srgbClr val="007D98"/>
                </a:solidFill>
                <a:latin typeface="Gill Sans MT" panose="020B0502020104020203" pitchFamily="34" charset="0"/>
                <a:cs typeface="Arial" pitchFamily="34" charset="0"/>
              </a:rPr>
              <a:t>for interventions informed by </a:t>
            </a:r>
            <a:r>
              <a:rPr lang="en-GB" sz="3600" dirty="0" smtClean="0">
                <a:solidFill>
                  <a:srgbClr val="7030A0"/>
                </a:solidFill>
                <a:latin typeface="Gill Sans MT" panose="020B0502020104020203" pitchFamily="34" charset="0"/>
                <a:cs typeface="Arial" pitchFamily="34" charset="0"/>
              </a:rPr>
              <a:t>theory, research</a:t>
            </a:r>
            <a:r>
              <a:rPr lang="en-GB" sz="3600" dirty="0" smtClean="0">
                <a:solidFill>
                  <a:srgbClr val="007D98"/>
                </a:solidFill>
                <a:latin typeface="Gill Sans MT" panose="020B0502020104020203" pitchFamily="34" charset="0"/>
                <a:cs typeface="Arial" pitchFamily="34" charset="0"/>
              </a:rPr>
              <a:t> </a:t>
            </a:r>
            <a:r>
              <a:rPr lang="en-GB" sz="3600" dirty="0">
                <a:solidFill>
                  <a:srgbClr val="007D98"/>
                </a:solidFill>
                <a:latin typeface="Gill Sans MT" panose="020B0502020104020203" pitchFamily="34" charset="0"/>
                <a:cs typeface="Arial" pitchFamily="34" charset="0"/>
              </a:rPr>
              <a:t>and </a:t>
            </a:r>
            <a:r>
              <a:rPr lang="en-GB" sz="3600" dirty="0">
                <a:solidFill>
                  <a:srgbClr val="7030A0"/>
                </a:solidFill>
                <a:latin typeface="Gill Sans MT" panose="020B0502020104020203" pitchFamily="34" charset="0"/>
                <a:cs typeface="Arial" pitchFamily="34" charset="0"/>
              </a:rPr>
              <a:t>practice</a:t>
            </a:r>
          </a:p>
          <a:p>
            <a:pPr marL="457200" indent="-457200">
              <a:buFont typeface="Arial" panose="020B0604020202020204" pitchFamily="34" charset="0"/>
              <a:buChar char="•"/>
              <a:defRPr/>
            </a:pPr>
            <a:r>
              <a:rPr lang="en-GB" sz="3600" dirty="0">
                <a:solidFill>
                  <a:srgbClr val="7030A0"/>
                </a:solidFill>
                <a:latin typeface="Gill Sans MT" panose="020B0502020104020203" pitchFamily="34" charset="0"/>
                <a:cs typeface="Arial" pitchFamily="34" charset="0"/>
              </a:rPr>
              <a:t>I</a:t>
            </a:r>
            <a:r>
              <a:rPr lang="en-GB" sz="3600" dirty="0" smtClean="0">
                <a:solidFill>
                  <a:srgbClr val="7030A0"/>
                </a:solidFill>
                <a:latin typeface="Gill Sans MT" panose="020B0502020104020203" pitchFamily="34" charset="0"/>
                <a:cs typeface="Arial" pitchFamily="34" charset="0"/>
              </a:rPr>
              <a:t>nterventions</a:t>
            </a:r>
            <a:r>
              <a:rPr lang="en-GB" sz="3600" dirty="0" smtClean="0">
                <a:solidFill>
                  <a:srgbClr val="007D98"/>
                </a:solidFill>
                <a:latin typeface="Gill Sans MT" panose="020B0502020104020203" pitchFamily="34" charset="0"/>
                <a:cs typeface="Arial" pitchFamily="34" charset="0"/>
              </a:rPr>
              <a:t> reflect </a:t>
            </a:r>
            <a:r>
              <a:rPr lang="en-GB" sz="3600" dirty="0">
                <a:solidFill>
                  <a:srgbClr val="007D98"/>
                </a:solidFill>
                <a:latin typeface="Gill Sans MT" panose="020B0502020104020203" pitchFamily="34" charset="0"/>
                <a:cs typeface="Arial" pitchFamily="34" charset="0"/>
              </a:rPr>
              <a:t>the </a:t>
            </a:r>
            <a:r>
              <a:rPr lang="en-GB" sz="3600" dirty="0" smtClean="0">
                <a:solidFill>
                  <a:srgbClr val="007D98"/>
                </a:solidFill>
                <a:latin typeface="Gill Sans MT" panose="020B0502020104020203" pitchFamily="34" charset="0"/>
                <a:cs typeface="Arial" pitchFamily="34" charset="0"/>
              </a:rPr>
              <a:t>aims</a:t>
            </a:r>
          </a:p>
          <a:p>
            <a:pPr marL="457200" indent="-457200">
              <a:buFont typeface="Arial" panose="020B0604020202020204" pitchFamily="34" charset="0"/>
              <a:buChar char="•"/>
              <a:defRPr/>
            </a:pPr>
            <a:r>
              <a:rPr lang="en-GB" sz="3600" dirty="0">
                <a:solidFill>
                  <a:srgbClr val="7030A0"/>
                </a:solidFill>
                <a:latin typeface="Gill Sans MT" panose="020B0502020104020203" pitchFamily="34" charset="0"/>
                <a:cs typeface="Arial" pitchFamily="34" charset="0"/>
              </a:rPr>
              <a:t>A</a:t>
            </a:r>
            <a:r>
              <a:rPr lang="en-GB" sz="3600" dirty="0" smtClean="0">
                <a:solidFill>
                  <a:srgbClr val="7030A0"/>
                </a:solidFill>
                <a:latin typeface="Gill Sans MT" panose="020B0502020104020203" pitchFamily="34" charset="0"/>
                <a:cs typeface="Arial" pitchFamily="34" charset="0"/>
              </a:rPr>
              <a:t>ppropriate </a:t>
            </a:r>
            <a:r>
              <a:rPr lang="en-GB" sz="3600" dirty="0">
                <a:solidFill>
                  <a:srgbClr val="7030A0"/>
                </a:solidFill>
                <a:latin typeface="Gill Sans MT" panose="020B0502020104020203" pitchFamily="34" charset="0"/>
                <a:cs typeface="Arial" pitchFamily="34" charset="0"/>
              </a:rPr>
              <a:t>methods </a:t>
            </a:r>
            <a:r>
              <a:rPr lang="en-GB" sz="3600" dirty="0" smtClean="0">
                <a:solidFill>
                  <a:srgbClr val="007D98"/>
                </a:solidFill>
                <a:latin typeface="Gill Sans MT" panose="020B0502020104020203" pitchFamily="34" charset="0"/>
                <a:cs typeface="Arial" pitchFamily="34" charset="0"/>
              </a:rPr>
              <a:t>used to </a:t>
            </a:r>
            <a:r>
              <a:rPr lang="en-GB" sz="3600" dirty="0">
                <a:solidFill>
                  <a:srgbClr val="007D98"/>
                </a:solidFill>
                <a:latin typeface="Gill Sans MT" panose="020B0502020104020203" pitchFamily="34" charset="0"/>
                <a:cs typeface="Arial" pitchFamily="34" charset="0"/>
              </a:rPr>
              <a:t>generate useful data</a:t>
            </a:r>
          </a:p>
          <a:p>
            <a:pPr marL="457200" indent="-457200">
              <a:buFont typeface="Arial" panose="020B0604020202020204" pitchFamily="34" charset="0"/>
              <a:buChar char="•"/>
              <a:defRPr/>
            </a:pPr>
            <a:r>
              <a:rPr lang="en-GB" sz="3600" dirty="0" smtClean="0">
                <a:solidFill>
                  <a:srgbClr val="7030A0"/>
                </a:solidFill>
                <a:latin typeface="Gill Sans MT" panose="020B0502020104020203" pitchFamily="34" charset="0"/>
                <a:cs typeface="Arial" pitchFamily="34" charset="0"/>
              </a:rPr>
              <a:t>Evidence</a:t>
            </a:r>
            <a:r>
              <a:rPr lang="en-GB" sz="3600" dirty="0" smtClean="0">
                <a:solidFill>
                  <a:srgbClr val="007D98"/>
                </a:solidFill>
                <a:latin typeface="Gill Sans MT" panose="020B0502020104020203" pitchFamily="34" charset="0"/>
                <a:cs typeface="Arial" pitchFamily="34" charset="0"/>
              </a:rPr>
              <a:t> </a:t>
            </a:r>
            <a:r>
              <a:rPr lang="en-GB" sz="3600" dirty="0">
                <a:solidFill>
                  <a:srgbClr val="007D98"/>
                </a:solidFill>
                <a:latin typeface="Gill Sans MT" panose="020B0502020104020203" pitchFamily="34" charset="0"/>
                <a:cs typeface="Arial" pitchFamily="34" charset="0"/>
              </a:rPr>
              <a:t>to demonstrate impact and </a:t>
            </a:r>
            <a:r>
              <a:rPr lang="en-GB" sz="3600" dirty="0">
                <a:solidFill>
                  <a:srgbClr val="7030A0"/>
                </a:solidFill>
                <a:latin typeface="Gill Sans MT" panose="020B0502020104020203" pitchFamily="34" charset="0"/>
                <a:cs typeface="Arial" pitchFamily="34" charset="0"/>
              </a:rPr>
              <a:t>inform practice and theory</a:t>
            </a:r>
          </a:p>
          <a:p>
            <a:endParaRPr lang="en-GB" sz="2400" dirty="0"/>
          </a:p>
          <a:p>
            <a:pPr marL="342900" indent="-342900">
              <a:lnSpc>
                <a:spcPct val="150000"/>
              </a:lnSpc>
              <a:buFontTx/>
              <a:buChar char="-"/>
            </a:pPr>
            <a:endParaRPr lang="en-GB" sz="2400" b="1" dirty="0" smtClean="0">
              <a:solidFill>
                <a:srgbClr val="71438D"/>
              </a:solidFill>
              <a:latin typeface="Gill Sans MT" panose="020B0502020104020203" pitchFamily="34" charset="0"/>
            </a:endParaRPr>
          </a:p>
          <a:p>
            <a:pPr marL="342900" indent="-342900">
              <a:lnSpc>
                <a:spcPct val="150000"/>
              </a:lnSpc>
              <a:buFontTx/>
              <a:buChar char="-"/>
            </a:pPr>
            <a:endParaRPr lang="en-GB" sz="2400" b="1" dirty="0" smtClean="0">
              <a:solidFill>
                <a:srgbClr val="007D98"/>
              </a:solidFill>
              <a:latin typeface="Gill Sans MT" panose="020B0502020104020203" pitchFamily="34" charset="0"/>
            </a:endParaRPr>
          </a:p>
        </p:txBody>
      </p:sp>
    </p:spTree>
    <p:extLst>
      <p:ext uri="{BB962C8B-B14F-4D97-AF65-F5344CB8AC3E}">
        <p14:creationId xmlns:p14="http://schemas.microsoft.com/office/powerpoint/2010/main" val="2013525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8" y="1333086"/>
            <a:ext cx="10515600" cy="4351338"/>
          </a:xfrm>
        </p:spPr>
        <p:txBody>
          <a:bodyPr>
            <a:normAutofit/>
          </a:bodyPr>
          <a:lstStyle/>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581658" y="99947"/>
            <a:ext cx="10772140" cy="707886"/>
          </a:xfrm>
          <a:prstGeom prst="rect">
            <a:avLst/>
          </a:prstGeom>
        </p:spPr>
        <p:txBody>
          <a:bodyPr wrap="square">
            <a:spAutoFit/>
          </a:bodyPr>
          <a:lstStyle/>
          <a:p>
            <a:r>
              <a:rPr lang="en-US" sz="4000" b="1" dirty="0" smtClean="0">
                <a:solidFill>
                  <a:srgbClr val="007D98"/>
                </a:solidFill>
                <a:latin typeface="Franklin Gothic Medium" pitchFamily="34" charset="0"/>
                <a:cs typeface="Gill Sans"/>
              </a:rPr>
              <a:t>Action research reflective cycle for WP</a:t>
            </a:r>
            <a:endParaRPr lang="en-GB" sz="4000" b="1" dirty="0">
              <a:solidFill>
                <a:srgbClr val="007D98"/>
              </a:solidFill>
              <a:latin typeface="Franklin Gothic Medium" pitchFamily="34" charset="0"/>
              <a:cs typeface="Gill Sans"/>
            </a:endParaRPr>
          </a:p>
        </p:txBody>
      </p:sp>
      <p:sp>
        <p:nvSpPr>
          <p:cNvPr id="5" name="Oval 4"/>
          <p:cNvSpPr/>
          <p:nvPr/>
        </p:nvSpPr>
        <p:spPr>
          <a:xfrm>
            <a:off x="3319670" y="833884"/>
            <a:ext cx="4293704" cy="2108100"/>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smtClean="0">
                <a:solidFill>
                  <a:srgbClr val="71438D"/>
                </a:solidFill>
                <a:latin typeface="Gill Sans"/>
              </a:rPr>
              <a:t>ANALYSIS</a:t>
            </a:r>
          </a:p>
          <a:p>
            <a:pPr algn="ctr"/>
            <a:r>
              <a:rPr lang="en-GB" sz="2400" dirty="0" smtClean="0">
                <a:solidFill>
                  <a:srgbClr val="007D98"/>
                </a:solidFill>
                <a:latin typeface="Gill Sans"/>
              </a:rPr>
              <a:t>theory - </a:t>
            </a:r>
            <a:r>
              <a:rPr lang="en-GB" sz="2400" dirty="0" err="1" smtClean="0">
                <a:solidFill>
                  <a:srgbClr val="007D98"/>
                </a:solidFill>
                <a:latin typeface="Gill Sans"/>
              </a:rPr>
              <a:t>OfS</a:t>
            </a:r>
            <a:r>
              <a:rPr lang="en-GB" sz="2400" dirty="0" smtClean="0">
                <a:solidFill>
                  <a:srgbClr val="007D98"/>
                </a:solidFill>
                <a:latin typeface="Gill Sans"/>
              </a:rPr>
              <a:t> policy -</a:t>
            </a:r>
          </a:p>
          <a:p>
            <a:pPr algn="ctr"/>
            <a:r>
              <a:rPr lang="en-GB" sz="2400" dirty="0" smtClean="0">
                <a:solidFill>
                  <a:srgbClr val="007D98"/>
                </a:solidFill>
                <a:latin typeface="Gill Sans"/>
              </a:rPr>
              <a:t>local context - practitioner expertise - data -</a:t>
            </a:r>
            <a:endParaRPr lang="en-GB" sz="2400" dirty="0">
              <a:solidFill>
                <a:srgbClr val="007D98"/>
              </a:solidFill>
              <a:latin typeface="Gill Sans"/>
            </a:endParaRPr>
          </a:p>
        </p:txBody>
      </p:sp>
      <p:sp>
        <p:nvSpPr>
          <p:cNvPr id="9" name="Oval 8"/>
          <p:cNvSpPr/>
          <p:nvPr/>
        </p:nvSpPr>
        <p:spPr>
          <a:xfrm>
            <a:off x="6953607" y="2299891"/>
            <a:ext cx="5062657" cy="1784646"/>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PLANNING</a:t>
            </a:r>
          </a:p>
          <a:p>
            <a:pPr algn="ctr"/>
            <a:r>
              <a:rPr lang="en-GB" sz="2400" dirty="0" smtClean="0">
                <a:solidFill>
                  <a:srgbClr val="007D98"/>
                </a:solidFill>
                <a:latin typeface="Gill Sans"/>
              </a:rPr>
              <a:t>aims - targeting - interventions - evaluation strategy- logistics</a:t>
            </a:r>
            <a:endParaRPr lang="en-GB" sz="2400" dirty="0">
              <a:solidFill>
                <a:srgbClr val="007D98"/>
              </a:solidFill>
              <a:latin typeface="Gill Sans"/>
            </a:endParaRPr>
          </a:p>
        </p:txBody>
      </p:sp>
      <p:sp>
        <p:nvSpPr>
          <p:cNvPr id="11" name="Oval 10"/>
          <p:cNvSpPr/>
          <p:nvPr/>
        </p:nvSpPr>
        <p:spPr>
          <a:xfrm>
            <a:off x="7444916" y="5058147"/>
            <a:ext cx="3926541" cy="1667436"/>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ANALYSIS</a:t>
            </a:r>
          </a:p>
          <a:p>
            <a:pPr algn="ctr"/>
            <a:r>
              <a:rPr lang="en-GB" sz="3200" b="1" dirty="0" smtClean="0">
                <a:solidFill>
                  <a:srgbClr val="007D98"/>
                </a:solidFill>
                <a:latin typeface="Gill Sans"/>
              </a:rPr>
              <a:t>Cycle repeats</a:t>
            </a:r>
          </a:p>
        </p:txBody>
      </p:sp>
      <p:sp>
        <p:nvSpPr>
          <p:cNvPr id="13" name="Oval 12"/>
          <p:cNvSpPr/>
          <p:nvPr/>
        </p:nvSpPr>
        <p:spPr>
          <a:xfrm>
            <a:off x="2217458" y="4826298"/>
            <a:ext cx="4579122" cy="1899285"/>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ACTION</a:t>
            </a:r>
          </a:p>
          <a:p>
            <a:pPr algn="ctr"/>
            <a:r>
              <a:rPr lang="en-GB" sz="2400" dirty="0" smtClean="0">
                <a:solidFill>
                  <a:srgbClr val="007D98"/>
                </a:solidFill>
                <a:latin typeface="Gill Sans"/>
              </a:rPr>
              <a:t>Deliver interventions &amp; undertake evaluation</a:t>
            </a:r>
            <a:endParaRPr lang="en-GB" sz="2400" dirty="0">
              <a:solidFill>
                <a:srgbClr val="007D98"/>
              </a:solidFill>
              <a:latin typeface="Gill Sans"/>
            </a:endParaRPr>
          </a:p>
        </p:txBody>
      </p:sp>
      <p:sp>
        <p:nvSpPr>
          <p:cNvPr id="14" name="Oval 13"/>
          <p:cNvSpPr/>
          <p:nvPr/>
        </p:nvSpPr>
        <p:spPr>
          <a:xfrm>
            <a:off x="0" y="2537625"/>
            <a:ext cx="5128591" cy="2094060"/>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COLLECT DATA</a:t>
            </a:r>
          </a:p>
          <a:p>
            <a:pPr algn="ctr"/>
            <a:r>
              <a:rPr lang="en-GB" sz="2400" dirty="0" smtClean="0">
                <a:solidFill>
                  <a:srgbClr val="007D98"/>
                </a:solidFill>
                <a:latin typeface="Gill Sans"/>
              </a:rPr>
              <a:t>Monitoring – tracking – related stats – process  - </a:t>
            </a:r>
            <a:r>
              <a:rPr lang="en-GB" sz="2400" b="1" dirty="0" smtClean="0">
                <a:solidFill>
                  <a:srgbClr val="007D98"/>
                </a:solidFill>
                <a:latin typeface="Gill Sans"/>
              </a:rPr>
              <a:t>impact</a:t>
            </a:r>
            <a:endParaRPr lang="en-GB" sz="3600" b="1" dirty="0" smtClean="0">
              <a:solidFill>
                <a:srgbClr val="71438D"/>
              </a:solidFill>
              <a:latin typeface="Gill Sans"/>
            </a:endParaRPr>
          </a:p>
        </p:txBody>
      </p:sp>
      <p:sp>
        <p:nvSpPr>
          <p:cNvPr id="6" name="Arc 5"/>
          <p:cNvSpPr/>
          <p:nvPr/>
        </p:nvSpPr>
        <p:spPr>
          <a:xfrm>
            <a:off x="4963309" y="1611066"/>
            <a:ext cx="4500764" cy="1635339"/>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Arc 14"/>
          <p:cNvSpPr/>
          <p:nvPr/>
        </p:nvSpPr>
        <p:spPr>
          <a:xfrm rot="7560000">
            <a:off x="5128693" y="1678652"/>
            <a:ext cx="5178049" cy="3120900"/>
          </a:xfrm>
          <a:prstGeom prst="arc">
            <a:avLst>
              <a:gd name="adj1" fmla="val 16200000"/>
              <a:gd name="adj2" fmla="val 20899365"/>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Arc 17"/>
          <p:cNvSpPr/>
          <p:nvPr/>
        </p:nvSpPr>
        <p:spPr>
          <a:xfrm>
            <a:off x="662462" y="3607867"/>
            <a:ext cx="8404911" cy="3778202"/>
          </a:xfrm>
          <a:prstGeom prst="arc">
            <a:avLst>
              <a:gd name="adj1" fmla="val 16312226"/>
              <a:gd name="adj2" fmla="val 21200376"/>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Arc 18"/>
          <p:cNvSpPr/>
          <p:nvPr/>
        </p:nvSpPr>
        <p:spPr>
          <a:xfrm rot="5400000" flipV="1">
            <a:off x="1001451" y="3566155"/>
            <a:ext cx="2438019" cy="1798522"/>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776883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8" y="1333086"/>
            <a:ext cx="10515600" cy="4351338"/>
          </a:xfrm>
        </p:spPr>
        <p:txBody>
          <a:bodyPr>
            <a:normAutofit/>
          </a:bodyPr>
          <a:lstStyle/>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3962400" y="1574800"/>
            <a:ext cx="3683000" cy="1900584"/>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smtClean="0">
                <a:solidFill>
                  <a:srgbClr val="71438D"/>
                </a:solidFill>
                <a:latin typeface="Gill Sans"/>
              </a:rPr>
              <a:t>Review </a:t>
            </a:r>
          </a:p>
          <a:p>
            <a:pPr algn="ctr"/>
            <a:r>
              <a:rPr lang="en-GB" sz="3600" b="1" dirty="0" smtClean="0">
                <a:solidFill>
                  <a:srgbClr val="71438D"/>
                </a:solidFill>
                <a:latin typeface="Gill Sans"/>
              </a:rPr>
              <a:t>and reflect</a:t>
            </a:r>
            <a:endParaRPr lang="en-GB" sz="2400" dirty="0">
              <a:solidFill>
                <a:srgbClr val="007D98"/>
              </a:solidFill>
              <a:latin typeface="Gill Sans"/>
            </a:endParaRPr>
          </a:p>
        </p:txBody>
      </p:sp>
      <p:sp>
        <p:nvSpPr>
          <p:cNvPr id="9" name="Oval 8"/>
          <p:cNvSpPr/>
          <p:nvPr/>
        </p:nvSpPr>
        <p:spPr>
          <a:xfrm>
            <a:off x="7340600" y="2858691"/>
            <a:ext cx="3327400" cy="1784646"/>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Plan</a:t>
            </a:r>
          </a:p>
        </p:txBody>
      </p:sp>
      <p:sp>
        <p:nvSpPr>
          <p:cNvPr id="13" name="Oval 12"/>
          <p:cNvSpPr/>
          <p:nvPr/>
        </p:nvSpPr>
        <p:spPr>
          <a:xfrm>
            <a:off x="3784600" y="3790315"/>
            <a:ext cx="3581400" cy="1543685"/>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Implement</a:t>
            </a:r>
          </a:p>
        </p:txBody>
      </p:sp>
      <p:sp>
        <p:nvSpPr>
          <p:cNvPr id="14" name="Oval 13"/>
          <p:cNvSpPr/>
          <p:nvPr/>
        </p:nvSpPr>
        <p:spPr>
          <a:xfrm>
            <a:off x="990600" y="2768600"/>
            <a:ext cx="3175000" cy="1473200"/>
          </a:xfrm>
          <a:prstGeom prst="ellipse">
            <a:avLst/>
          </a:prstGeom>
          <a:ln w="57150">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smtClean="0">
                <a:solidFill>
                  <a:srgbClr val="71438D"/>
                </a:solidFill>
                <a:latin typeface="Gill Sans"/>
              </a:rPr>
              <a:t>Evaluate</a:t>
            </a:r>
            <a:endParaRPr lang="en-GB" sz="3600" b="1" dirty="0" smtClean="0">
              <a:solidFill>
                <a:srgbClr val="71438D"/>
              </a:solidFill>
              <a:latin typeface="Gill Sans"/>
            </a:endParaRPr>
          </a:p>
        </p:txBody>
      </p:sp>
      <p:cxnSp>
        <p:nvCxnSpPr>
          <p:cNvPr id="16" name="Straight Connector 15"/>
          <p:cNvCxnSpPr/>
          <p:nvPr/>
        </p:nvCxnSpPr>
        <p:spPr>
          <a:xfrm>
            <a:off x="711199" y="1058552"/>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85800" y="304800"/>
            <a:ext cx="10515600" cy="769441"/>
          </a:xfrm>
          <a:prstGeom prst="rect">
            <a:avLst/>
          </a:prstGeom>
          <a:noFill/>
        </p:spPr>
        <p:txBody>
          <a:bodyPr wrap="square" rtlCol="0">
            <a:spAutoFit/>
          </a:bodyPr>
          <a:lstStyle/>
          <a:p>
            <a:r>
              <a:rPr lang="en-GB" sz="4400" dirty="0" err="1" smtClean="0">
                <a:solidFill>
                  <a:srgbClr val="71438D"/>
                </a:solidFill>
                <a:latin typeface="Gill Sans MT" panose="020B0502020104020203" pitchFamily="34" charset="0"/>
              </a:rPr>
              <a:t>OfS</a:t>
            </a:r>
            <a:r>
              <a:rPr lang="en-GB" sz="4400" dirty="0" smtClean="0">
                <a:solidFill>
                  <a:srgbClr val="71438D"/>
                </a:solidFill>
                <a:latin typeface="Gill Sans MT" panose="020B0502020104020203" pitchFamily="34" charset="0"/>
              </a:rPr>
              <a:t>: Using standards of evidence</a:t>
            </a:r>
            <a:endParaRPr lang="en-GB" sz="4400" dirty="0">
              <a:solidFill>
                <a:srgbClr val="71438D"/>
              </a:solidFill>
              <a:latin typeface="Gill Sans MT" panose="020B0502020104020203" pitchFamily="34" charset="0"/>
            </a:endParaRPr>
          </a:p>
        </p:txBody>
      </p:sp>
      <p:sp>
        <p:nvSpPr>
          <p:cNvPr id="20" name="Rectangle 19"/>
          <p:cNvSpPr/>
          <p:nvPr/>
        </p:nvSpPr>
        <p:spPr>
          <a:xfrm>
            <a:off x="982578" y="6038334"/>
            <a:ext cx="9101222" cy="523220"/>
          </a:xfrm>
          <a:prstGeom prst="rect">
            <a:avLst/>
          </a:prstGeom>
        </p:spPr>
        <p:txBody>
          <a:bodyPr wrap="square">
            <a:spAutoFit/>
          </a:bodyPr>
          <a:lstStyle/>
          <a:p>
            <a:pPr algn="ctr"/>
            <a:r>
              <a:rPr lang="en-GB" sz="2800" b="1" dirty="0" smtClean="0">
                <a:solidFill>
                  <a:srgbClr val="71438D"/>
                </a:solidFill>
                <a:latin typeface="Gill Sans"/>
              </a:rPr>
              <a:t>Project Planning Cycle page 45</a:t>
            </a:r>
          </a:p>
        </p:txBody>
      </p:sp>
      <p:sp>
        <p:nvSpPr>
          <p:cNvPr id="26" name="Bent Arrow 25"/>
          <p:cNvSpPr/>
          <p:nvPr/>
        </p:nvSpPr>
        <p:spPr>
          <a:xfrm rot="16200000">
            <a:off x="2895600" y="3911600"/>
            <a:ext cx="850900" cy="1485900"/>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Bent Arrow 26"/>
          <p:cNvSpPr/>
          <p:nvPr/>
        </p:nvSpPr>
        <p:spPr>
          <a:xfrm rot="5400000">
            <a:off x="7835900" y="2120900"/>
            <a:ext cx="520700" cy="952500"/>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8" name="Bent Arrow 27"/>
          <p:cNvSpPr/>
          <p:nvPr/>
        </p:nvSpPr>
        <p:spPr>
          <a:xfrm>
            <a:off x="2438400" y="2108200"/>
            <a:ext cx="1473200" cy="685800"/>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9" name="Bent Arrow 28"/>
          <p:cNvSpPr/>
          <p:nvPr/>
        </p:nvSpPr>
        <p:spPr>
          <a:xfrm flipH="1" flipV="1">
            <a:off x="7188200" y="4572000"/>
            <a:ext cx="965200" cy="635000"/>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776883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4342" y="1563399"/>
            <a:ext cx="10515600" cy="4351338"/>
          </a:xfrm>
        </p:spPr>
        <p:txBody>
          <a:bodyPr>
            <a:normAutofit/>
          </a:bodyPr>
          <a:lstStyle/>
          <a:p>
            <a:endParaRPr lang="en-GB" dirty="0" smtClean="0"/>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36992" y="5849211"/>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200" y="1486511"/>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878714" y="578627"/>
            <a:ext cx="10515600" cy="769441"/>
          </a:xfrm>
          <a:prstGeom prst="rect">
            <a:avLst/>
          </a:prstGeom>
          <a:noFill/>
        </p:spPr>
        <p:txBody>
          <a:bodyPr wrap="square" rtlCol="0">
            <a:spAutoFit/>
          </a:bodyPr>
          <a:lstStyle/>
          <a:p>
            <a:r>
              <a:rPr lang="en-US" sz="4400" dirty="0" smtClean="0">
                <a:solidFill>
                  <a:srgbClr val="7030A0"/>
                </a:solidFill>
                <a:latin typeface="Gill Sans MT" panose="020B0502020104020203" pitchFamily="34" charset="0"/>
                <a:cs typeface="Arial" pitchFamily="34" charset="0"/>
              </a:rPr>
              <a:t>Strategic Context &amp; field </a:t>
            </a:r>
            <a:r>
              <a:rPr lang="en-US" sz="4400" dirty="0">
                <a:solidFill>
                  <a:srgbClr val="7030A0"/>
                </a:solidFill>
                <a:latin typeface="Gill Sans MT" panose="020B0502020104020203" pitchFamily="34" charset="0"/>
                <a:cs typeface="Arial" pitchFamily="34" charset="0"/>
              </a:rPr>
              <a:t>of </a:t>
            </a:r>
            <a:r>
              <a:rPr lang="en-US" sz="4400" dirty="0" smtClean="0">
                <a:solidFill>
                  <a:srgbClr val="7030A0"/>
                </a:solidFill>
                <a:latin typeface="Gill Sans MT" panose="020B0502020104020203" pitchFamily="34" charset="0"/>
                <a:cs typeface="Arial" pitchFamily="34" charset="0"/>
              </a:rPr>
              <a:t>HE progression</a:t>
            </a:r>
            <a:endParaRPr lang="en-GB" sz="4400" dirty="0">
              <a:solidFill>
                <a:srgbClr val="7030A0"/>
              </a:solidFill>
              <a:latin typeface="Gill Sans MT" panose="020B0502020104020203" pitchFamily="34" charset="0"/>
            </a:endParaRPr>
          </a:p>
        </p:txBody>
      </p:sp>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l="2401" t="14127" r="3522" b="23333"/>
          <a:stretch/>
        </p:blipFill>
        <p:spPr>
          <a:xfrm>
            <a:off x="3016350" y="1739883"/>
            <a:ext cx="4824536" cy="4536677"/>
          </a:xfrm>
          <a:prstGeom prst="rect">
            <a:avLst/>
          </a:prstGeom>
        </p:spPr>
      </p:pic>
      <p:sp>
        <p:nvSpPr>
          <p:cNvPr id="16" name="Oval 15"/>
          <p:cNvSpPr/>
          <p:nvPr/>
        </p:nvSpPr>
        <p:spPr>
          <a:xfrm>
            <a:off x="1477108" y="1563399"/>
            <a:ext cx="7666892" cy="5074985"/>
          </a:xfrm>
          <a:prstGeom prst="ellipse">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47495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4857" y="3585704"/>
            <a:ext cx="10515600" cy="4351338"/>
          </a:xfrm>
        </p:spPr>
        <p:txBody>
          <a:bodyPr>
            <a:normAutofit/>
          </a:bodyPr>
          <a:lstStyle/>
          <a:p>
            <a:endParaRPr lang="en-GB" dirty="0" smtClean="0"/>
          </a:p>
          <a:p>
            <a:pPr>
              <a:lnSpc>
                <a:spcPct val="200000"/>
              </a:lnSpc>
              <a:buClr>
                <a:srgbClr val="71438D"/>
              </a:buClr>
              <a:buFont typeface="Calibri" panose="020F0502020204030204" pitchFamily="34" charset="0"/>
              <a:buChar char="•"/>
            </a:pPr>
            <a:endParaRPr lang="en-GB" dirty="0" smtClean="0">
              <a:solidFill>
                <a:srgbClr val="71438D"/>
              </a:solidFill>
            </a:endParaRPr>
          </a:p>
          <a:p>
            <a:pPr>
              <a:lnSpc>
                <a:spcPct val="200000"/>
              </a:lnSpc>
              <a:buClr>
                <a:srgbClr val="71438D"/>
              </a:buClr>
              <a:buFont typeface="Calibri" panose="020F0502020204030204" pitchFamily="34" charset="0"/>
              <a:buChar char="•"/>
            </a:pPr>
            <a:endParaRPr lang="en-GB" dirty="0" smtClean="0">
              <a:solidFill>
                <a:srgbClr val="71438D"/>
              </a:solidFill>
            </a:endParaRPr>
          </a:p>
          <a:p>
            <a:endParaRPr lang="en-GB" dirty="0"/>
          </a:p>
          <a:p>
            <a:endParaRPr lang="en-GB" dirty="0" smtClean="0"/>
          </a:p>
          <a:p>
            <a:endParaRPr lang="en-GB" dirty="0"/>
          </a:p>
          <a:p>
            <a:endParaRPr lang="en-GB" dirty="0" smtClean="0"/>
          </a:p>
          <a:p>
            <a:endParaRPr lang="en-GB" dirty="0"/>
          </a:p>
          <a:p>
            <a:endParaRPr lang="en-GB" dirty="0"/>
          </a:p>
        </p:txBody>
      </p:sp>
      <p:sp>
        <p:nvSpPr>
          <p:cNvPr id="4" name="Rectangle 3"/>
          <p:cNvSpPr/>
          <p:nvPr/>
        </p:nvSpPr>
        <p:spPr>
          <a:xfrm>
            <a:off x="12003109" y="0"/>
            <a:ext cx="18889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3579" y="571177"/>
            <a:ext cx="3260705" cy="922841"/>
          </a:xfrm>
          <a:prstGeom prst="rect">
            <a:avLst/>
          </a:prstGeom>
          <a:solidFill>
            <a:schemeClr val="bg1"/>
          </a:solidFill>
        </p:spPr>
      </p:pic>
      <p:sp>
        <p:nvSpPr>
          <p:cNvPr id="7" name="Rectangle 6"/>
          <p:cNvSpPr/>
          <p:nvPr/>
        </p:nvSpPr>
        <p:spPr>
          <a:xfrm>
            <a:off x="11799193" y="0"/>
            <a:ext cx="206062" cy="6858000"/>
          </a:xfrm>
          <a:prstGeom prst="rect">
            <a:avLst/>
          </a:prstGeom>
          <a:solidFill>
            <a:srgbClr val="7143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p:nvCxnSpPr>
        <p:spPr>
          <a:xfrm>
            <a:off x="838199" y="1587086"/>
            <a:ext cx="10173237" cy="0"/>
          </a:xfrm>
          <a:prstGeom prst="line">
            <a:avLst/>
          </a:prstGeom>
          <a:ln w="38100">
            <a:solidFill>
              <a:srgbClr val="007D98"/>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606009" y="0"/>
            <a:ext cx="212501" cy="6858000"/>
          </a:xfrm>
          <a:prstGeom prst="rect">
            <a:avLst/>
          </a:prstGeom>
          <a:solidFill>
            <a:srgbClr val="007D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667017" y="592428"/>
            <a:ext cx="10515600" cy="707886"/>
          </a:xfrm>
          <a:prstGeom prst="rect">
            <a:avLst/>
          </a:prstGeom>
          <a:noFill/>
        </p:spPr>
        <p:txBody>
          <a:bodyPr wrap="square" rtlCol="0">
            <a:spAutoFit/>
          </a:bodyPr>
          <a:lstStyle/>
          <a:p>
            <a:r>
              <a:rPr lang="en-US" sz="4000" b="1" dirty="0" smtClean="0">
                <a:solidFill>
                  <a:srgbClr val="71438D"/>
                </a:solidFill>
                <a:latin typeface="Gill Sans MT" panose="020B0502020104020203" pitchFamily="34" charset="0"/>
                <a:cs typeface="Arial" pitchFamily="34" charset="0"/>
              </a:rPr>
              <a:t>1: Strategic Context</a:t>
            </a:r>
            <a:endParaRPr lang="en-GB" sz="4000" b="1" dirty="0">
              <a:solidFill>
                <a:srgbClr val="71438D"/>
              </a:solidFill>
              <a:latin typeface="Gill Sans MT" panose="020B0502020104020203" pitchFamily="34" charset="0"/>
            </a:endParaRPr>
          </a:p>
        </p:txBody>
      </p:sp>
      <p:sp>
        <p:nvSpPr>
          <p:cNvPr id="8" name="Rectangle 7"/>
          <p:cNvSpPr/>
          <p:nvPr/>
        </p:nvSpPr>
        <p:spPr>
          <a:xfrm>
            <a:off x="7252854" y="1738123"/>
            <a:ext cx="3491346" cy="1354217"/>
          </a:xfrm>
          <a:prstGeom prst="rect">
            <a:avLst/>
          </a:prstGeom>
        </p:spPr>
        <p:txBody>
          <a:bodyPr wrap="square">
            <a:spAutoFit/>
          </a:bodyPr>
          <a:lstStyle/>
          <a:p>
            <a:pPr algn="just"/>
            <a:endParaRPr lang="en-GB" dirty="0">
              <a:solidFill>
                <a:srgbClr val="7030A0"/>
              </a:solidFill>
              <a:latin typeface="Gill Sans MT" panose="020B0502020104020203" pitchFamily="34" charset="0"/>
            </a:endParaRPr>
          </a:p>
          <a:p>
            <a:pPr marL="342900" indent="-342900" algn="ctr"/>
            <a:r>
              <a:rPr lang="en-GB" sz="3200" dirty="0" smtClean="0">
                <a:solidFill>
                  <a:srgbClr val="7030A0"/>
                </a:solidFill>
                <a:latin typeface="Gill Sans MT" pitchFamily="34" charset="0"/>
              </a:rPr>
              <a:t>Agree Strategy and Priorities</a:t>
            </a:r>
            <a:endParaRPr lang="en-GB" sz="3200" dirty="0">
              <a:solidFill>
                <a:srgbClr val="7030A0"/>
              </a:solidFill>
              <a:latin typeface="Gill Sans MT" pitchFamily="34" charset="0"/>
            </a:endParaRPr>
          </a:p>
        </p:txBody>
      </p:sp>
      <p:pic>
        <p:nvPicPr>
          <p:cNvPr id="1026" name="Picture 2" descr="C:\Users\Annette\Desktop\Online meeting.jpg"/>
          <p:cNvPicPr>
            <a:picLocks noChangeAspect="1" noChangeArrowheads="1"/>
          </p:cNvPicPr>
          <p:nvPr/>
        </p:nvPicPr>
        <p:blipFill>
          <a:blip r:embed="rId4" cstate="print"/>
          <a:srcRect/>
          <a:stretch>
            <a:fillRect/>
          </a:stretch>
        </p:blipFill>
        <p:spPr bwMode="auto">
          <a:xfrm>
            <a:off x="7274147" y="3449496"/>
            <a:ext cx="3478731" cy="2327851"/>
          </a:xfrm>
          <a:prstGeom prst="rect">
            <a:avLst/>
          </a:prstGeom>
          <a:noFill/>
        </p:spPr>
      </p:pic>
      <p:sp>
        <p:nvSpPr>
          <p:cNvPr id="14" name="Rectangle 13"/>
          <p:cNvSpPr/>
          <p:nvPr/>
        </p:nvSpPr>
        <p:spPr>
          <a:xfrm>
            <a:off x="658091" y="1745051"/>
            <a:ext cx="4620492" cy="5078313"/>
          </a:xfrm>
          <a:prstGeom prst="rect">
            <a:avLst/>
          </a:prstGeom>
        </p:spPr>
        <p:txBody>
          <a:bodyPr wrap="square">
            <a:spAutoFit/>
          </a:bodyPr>
          <a:lstStyle/>
          <a:p>
            <a:pPr algn="just"/>
            <a:endParaRPr lang="en-GB" dirty="0">
              <a:solidFill>
                <a:srgbClr val="7030A0"/>
              </a:solidFill>
              <a:latin typeface="Gill Sans MT" panose="020B0502020104020203" pitchFamily="34" charset="0"/>
            </a:endParaRPr>
          </a:p>
          <a:p>
            <a:pPr marL="342900" indent="-342900">
              <a:buFont typeface="Arial" panose="020B0604020202020204" pitchFamily="34" charset="0"/>
              <a:buChar char="•"/>
            </a:pPr>
            <a:r>
              <a:rPr lang="en-GB" sz="2400" b="1" dirty="0" smtClean="0">
                <a:solidFill>
                  <a:srgbClr val="7030A0"/>
                </a:solidFill>
                <a:latin typeface="Gill Sans MT" panose="020B0502020104020203" pitchFamily="34" charset="0"/>
              </a:rPr>
              <a:t>The HEI</a:t>
            </a:r>
          </a:p>
          <a:p>
            <a:pPr marL="342900" indent="-342900"/>
            <a:r>
              <a:rPr lang="en-GB" sz="2400" dirty="0" smtClean="0">
                <a:solidFill>
                  <a:srgbClr val="007D98"/>
                </a:solidFill>
                <a:latin typeface="Gill Sans MT" panose="020B0502020104020203" pitchFamily="34" charset="0"/>
              </a:rPr>
              <a:t>- National or local recruiter? Over-under-subscribed? High levels of drop-out? Large attainment gaps? </a:t>
            </a:r>
          </a:p>
          <a:p>
            <a:pPr marL="342900" indent="-342900">
              <a:buFont typeface="Arial" panose="020B0604020202020204" pitchFamily="34" charset="0"/>
              <a:buChar char="•"/>
            </a:pPr>
            <a:r>
              <a:rPr lang="en-GB" sz="2400" b="1" dirty="0" smtClean="0">
                <a:solidFill>
                  <a:srgbClr val="7030A0"/>
                </a:solidFill>
                <a:latin typeface="Gill Sans MT" panose="020B0502020104020203" pitchFamily="34" charset="0"/>
              </a:rPr>
              <a:t>The local area</a:t>
            </a:r>
          </a:p>
          <a:p>
            <a:pPr marL="342900" indent="-342900"/>
            <a:r>
              <a:rPr lang="en-GB" sz="2400" dirty="0" smtClean="0">
                <a:solidFill>
                  <a:srgbClr val="007D98"/>
                </a:solidFill>
                <a:latin typeface="Gill Sans MT" panose="020B0502020104020203" pitchFamily="34" charset="0"/>
              </a:rPr>
              <a:t>- Culture of HE progression? Rural? Urban? Transport?</a:t>
            </a:r>
          </a:p>
          <a:p>
            <a:pPr marL="342900" indent="-342900">
              <a:buFont typeface="Arial" panose="020B0604020202020204" pitchFamily="34" charset="0"/>
              <a:buChar char="•"/>
            </a:pPr>
            <a:r>
              <a:rPr lang="en-GB" sz="2400" b="1" dirty="0" smtClean="0">
                <a:solidFill>
                  <a:srgbClr val="7030A0"/>
                </a:solidFill>
                <a:latin typeface="Gill Sans MT" panose="020B0502020104020203" pitchFamily="34" charset="0"/>
              </a:rPr>
              <a:t>Employment</a:t>
            </a:r>
          </a:p>
          <a:p>
            <a:pPr marL="342900" indent="-342900"/>
            <a:r>
              <a:rPr lang="en-GB" sz="2400" dirty="0" smtClean="0">
                <a:solidFill>
                  <a:srgbClr val="007D98"/>
                </a:solidFill>
                <a:latin typeface="Gill Sans MT" panose="020B0502020104020203" pitchFamily="34" charset="0"/>
              </a:rPr>
              <a:t>- Graduate? Semi-skilled? High unemployment?</a:t>
            </a:r>
          </a:p>
          <a:p>
            <a:pPr marL="342900" indent="-342900">
              <a:buFont typeface="Arial" panose="020B0604020202020204" pitchFamily="34" charset="0"/>
              <a:buChar char="•"/>
            </a:pPr>
            <a:r>
              <a:rPr lang="en-GB" sz="2400" b="1" dirty="0" smtClean="0">
                <a:solidFill>
                  <a:srgbClr val="7030A0"/>
                </a:solidFill>
                <a:latin typeface="Gill Sans MT" panose="020B0502020104020203" pitchFamily="34" charset="0"/>
              </a:rPr>
              <a:t>Schools</a:t>
            </a:r>
          </a:p>
          <a:p>
            <a:pPr marL="342900" indent="-342900">
              <a:buFont typeface="Arial" panose="020B0604020202020204" pitchFamily="34" charset="0"/>
              <a:buChar char="•"/>
            </a:pPr>
            <a:r>
              <a:rPr lang="en-GB" sz="2400" b="1" dirty="0" smtClean="0">
                <a:solidFill>
                  <a:srgbClr val="7030A0"/>
                </a:solidFill>
                <a:latin typeface="Gill Sans MT" panose="020B0502020104020203" pitchFamily="34" charset="0"/>
              </a:rPr>
              <a:t>Community</a:t>
            </a:r>
          </a:p>
          <a:p>
            <a:pPr marL="342900" indent="-342900" algn="just">
              <a:buFont typeface="Arial" panose="020B0604020202020204" pitchFamily="34" charset="0"/>
              <a:buChar char="•"/>
            </a:pPr>
            <a:endParaRPr lang="en-GB" dirty="0"/>
          </a:p>
        </p:txBody>
      </p:sp>
    </p:spTree>
    <p:extLst>
      <p:ext uri="{BB962C8B-B14F-4D97-AF65-F5344CB8AC3E}">
        <p14:creationId xmlns:p14="http://schemas.microsoft.com/office/powerpoint/2010/main" val="2872611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1225</TotalTime>
  <Words>2720</Words>
  <Application>Microsoft Office PowerPoint</Application>
  <PresentationFormat>Widescreen</PresentationFormat>
  <Paragraphs>484</Paragraphs>
  <Slides>26</Slides>
  <Notes>22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Arial</vt:lpstr>
      <vt:lpstr>Calibri</vt:lpstr>
      <vt:lpstr>Calibri Light</vt:lpstr>
      <vt:lpstr>Comic Sans MS</vt:lpstr>
      <vt:lpstr>Franklin Gothic Medium</vt:lpstr>
      <vt:lpstr>Gill Sans</vt:lpstr>
      <vt:lpstr>Gill Sans MT</vt:lpstr>
      <vt:lpstr>MS Mincho</vt:lpstr>
      <vt:lpstr>Times New Roman</vt:lpstr>
      <vt:lpstr>Wingdings</vt:lpstr>
      <vt:lpstr>Office Theme</vt:lpstr>
      <vt:lpstr>PowerPoint Presentation</vt:lpstr>
      <vt:lpstr>PowerPoint Presentation</vt:lpstr>
      <vt:lpstr>Five-point framework: evaluation self assessment tool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5:Learning – what might you do: sharing results</vt:lpstr>
      <vt:lpstr>PowerPoint Presentation</vt:lpstr>
      <vt:lpstr>PowerPoint Presentation</vt:lpstr>
      <vt:lpstr>PowerPoint Presentation</vt:lpstr>
      <vt:lpstr>PowerPoint Presentation</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 Mackintosh</dc:creator>
  <cp:lastModifiedBy>Kate Holmes</cp:lastModifiedBy>
  <cp:revision>134</cp:revision>
  <cp:lastPrinted>2019-04-09T14:44:09Z</cp:lastPrinted>
  <dcterms:created xsi:type="dcterms:W3CDTF">2017-02-20T09:39:46Z</dcterms:created>
  <dcterms:modified xsi:type="dcterms:W3CDTF">2019-05-15T13:40:39Z</dcterms:modified>
</cp:coreProperties>
</file>