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8" r:id="rId2"/>
    <p:sldId id="303" r:id="rId3"/>
    <p:sldId id="319" r:id="rId4"/>
    <p:sldId id="334" r:id="rId5"/>
    <p:sldId id="336" r:id="rId6"/>
    <p:sldId id="335" r:id="rId7"/>
    <p:sldId id="316" r:id="rId8"/>
    <p:sldId id="307" r:id="rId9"/>
    <p:sldId id="301" r:id="rId10"/>
    <p:sldId id="315" r:id="rId11"/>
    <p:sldId id="260" r:id="rId12"/>
    <p:sldId id="273" r:id="rId13"/>
    <p:sldId id="322" r:id="rId14"/>
    <p:sldId id="263" r:id="rId15"/>
    <p:sldId id="337" r:id="rId16"/>
    <p:sldId id="324" r:id="rId17"/>
    <p:sldId id="325" r:id="rId18"/>
    <p:sldId id="338" r:id="rId19"/>
    <p:sldId id="332" r:id="rId20"/>
    <p:sldId id="299" r:id="rId21"/>
    <p:sldId id="326" r:id="rId22"/>
    <p:sldId id="318" r:id="rId23"/>
    <p:sldId id="320" r:id="rId24"/>
    <p:sldId id="327" r:id="rId25"/>
    <p:sldId id="331" r:id="rId2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98"/>
    <a:srgbClr val="714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70753" autoAdjust="0"/>
  </p:normalViewPr>
  <p:slideViewPr>
    <p:cSldViewPr snapToGrid="0">
      <p:cViewPr varScale="1">
        <p:scale>
          <a:sx n="34" d="100"/>
          <a:sy n="34" d="100"/>
        </p:scale>
        <p:origin x="41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064B7-5586-426B-A53F-DAAD7D8D5F79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6F397-93E8-4E2F-BDE6-A54CA359B7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747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8001D-90D8-45E2-82CC-AEBAA122F349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9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9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32FCC-221A-4D42-B8CB-B5DF8ADB7A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32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597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742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Picciotto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warns</a:t>
            </a:r>
            <a:r>
              <a:rPr lang="en-GB" sz="1200" dirty="0" err="1" smtClean="0">
                <a:solidFill>
                  <a:srgbClr val="71438D"/>
                </a:solidFill>
                <a:latin typeface="Gill Sans MT" panose="020B0502020104020203" pitchFamily="34" charset="0"/>
              </a:rPr>
              <a:t>Not</a:t>
            </a:r>
            <a:r>
              <a:rPr lang="en-GB" sz="12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 possible, desirable or necessary to use complex methods for all interventions.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368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36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 smtClea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05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26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1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320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10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95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092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32FCC-221A-4D42-B8CB-B5DF8ADB7AD2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407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39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0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34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18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20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31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9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41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7E836-4E7F-4D09-9AC1-FA5B45872FD4}" type="datetimeFigureOut">
              <a:rPr lang="en-GB" smtClean="0"/>
              <a:pPr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307CB-591E-4C3D-9940-373FC1D123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90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303" y="1808378"/>
            <a:ext cx="10344419" cy="516835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838198" y="991463"/>
            <a:ext cx="98032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NERUPI</a:t>
            </a:r>
            <a:endParaRPr lang="en-GB" sz="4000" dirty="0">
              <a:solidFill>
                <a:srgbClr val="7030A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38198" y="2912424"/>
            <a:ext cx="10470524" cy="3370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N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etwork for </a:t>
            </a: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E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valuating and </a:t>
            </a: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R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esearching </a:t>
            </a: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U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niversity </a:t>
            </a: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P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articipation </a:t>
            </a:r>
            <a:r>
              <a:rPr lang="en-GB" sz="40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I</a:t>
            </a:r>
            <a:r>
              <a:rPr lang="en-GB" sz="40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nterventions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400" dirty="0">
              <a:solidFill>
                <a:srgbClr val="0070C0"/>
              </a:solidFill>
              <a:latin typeface="Gill Sans MT" panose="020B05020201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b="1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Monday 14 January 2019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 smtClean="0">
              <a:solidFill>
                <a:srgbClr val="002060"/>
              </a:solidFill>
              <a:latin typeface="Gill Sans MT" panose="020B05020201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>
                <a:solidFill>
                  <a:srgbClr val="002060"/>
                </a:solidFill>
                <a:latin typeface="Gill Sans MT" panose="020B0502020104020203" pitchFamily="34" charset="0"/>
              </a:rPr>
              <a:t>Annette Hayton, NERUPI Convenor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>
              <a:latin typeface="Gill Sans MT" panose="020B0502020104020203" pitchFamily="34" charset="0"/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268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528534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  <a:cs typeface="Arial" pitchFamily="34" charset="0"/>
              </a:rPr>
              <a:t>Effective theory of change</a:t>
            </a:r>
            <a:endParaRPr lang="en-GB" sz="44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69015" y="2228211"/>
            <a:ext cx="1033970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Iterative, repeating cycle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Aims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GB" sz="3600" dirty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for interventions informed by 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theory, research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GB" sz="3600" dirty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and </a:t>
            </a: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practice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I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nterventions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 reflect </a:t>
            </a:r>
            <a:r>
              <a:rPr lang="en-GB" sz="3600" dirty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the 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aims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A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ppropriate </a:t>
            </a: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methods 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used to </a:t>
            </a:r>
            <a:r>
              <a:rPr lang="en-GB" sz="3600" dirty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generate useful data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Evidence</a:t>
            </a:r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GB" sz="3600" dirty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to demonstrate impact and </a:t>
            </a: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inform practice and theory</a:t>
            </a:r>
          </a:p>
          <a:p>
            <a:endParaRPr lang="en-GB" sz="2400" dirty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en-GB" sz="2400" b="1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en-GB" sz="2400" b="1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76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342" y="1563399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992" y="5849211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200" y="1486511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78714" y="578627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Context &amp; the field </a:t>
            </a:r>
            <a:r>
              <a:rPr lang="en-US" sz="4800" dirty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of </a:t>
            </a:r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HE progression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" t="14127" r="3522" b="23333"/>
          <a:stretch/>
        </p:blipFill>
        <p:spPr>
          <a:xfrm>
            <a:off x="3016350" y="1739883"/>
            <a:ext cx="4824536" cy="453667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477108" y="1563399"/>
            <a:ext cx="7666892" cy="5074985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81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Framework enables us to 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develop understandings and interventions 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with key actors in th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e field</a:t>
            </a:r>
            <a:endParaRPr lang="en-GB" sz="3600" dirty="0">
              <a:solidFill>
                <a:schemeClr val="accent5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Participants</a:t>
            </a:r>
          </a:p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Parents</a:t>
            </a:r>
          </a:p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School teachers</a:t>
            </a:r>
          </a:p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WP outreach workers </a:t>
            </a:r>
          </a:p>
          <a:p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University academic and professional support 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staff</a:t>
            </a:r>
          </a:p>
          <a:p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Regulators and SMTs</a:t>
            </a: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3122" y="3389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Reflexivity &amp; key actors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44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858" y="5584675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3122" y="383969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ANALYSIS</a:t>
            </a:r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: Considering the context 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9166177" y="1838924"/>
            <a:ext cx="2078475" cy="1528060"/>
            <a:chOff x="107412" y="30582"/>
            <a:chExt cx="1707537" cy="1195220"/>
          </a:xfrm>
        </p:grpSpPr>
        <p:sp>
          <p:nvSpPr>
            <p:cNvPr id="13" name="Rounded Rectangle 12"/>
            <p:cNvSpPr/>
            <p:nvPr/>
          </p:nvSpPr>
          <p:spPr>
            <a:xfrm>
              <a:off x="107412" y="30582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5"/>
            <p:cNvSpPr txBox="1"/>
            <p:nvPr/>
          </p:nvSpPr>
          <p:spPr>
            <a:xfrm>
              <a:off x="165768" y="88938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/>
                <a:t>Understanding the challenge</a:t>
              </a:r>
            </a:p>
          </p:txBody>
        </p:sp>
      </p:grpSp>
      <p:sp>
        <p:nvSpPr>
          <p:cNvPr id="6" name="Rounded Rectangle 5"/>
          <p:cNvSpPr/>
          <p:nvPr/>
        </p:nvSpPr>
        <p:spPr>
          <a:xfrm>
            <a:off x="1189217" y="2458188"/>
            <a:ext cx="1750979" cy="6216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Research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118768" y="2358389"/>
            <a:ext cx="1750979" cy="8463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National Policy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713029" y="3469641"/>
            <a:ext cx="2126976" cy="147564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HEI’s </a:t>
            </a: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Mission &amp; APP targets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5767" y="3674551"/>
            <a:ext cx="1750979" cy="111868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Local Education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145665" y="3662267"/>
            <a:ext cx="2145396" cy="1283015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Local economy &amp; communities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623343" y="2333254"/>
            <a:ext cx="2216662" cy="8714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Insights from Practice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18363" y="1554959"/>
            <a:ext cx="4908472" cy="546285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NERUPI: PRAXIS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189217" y="5485848"/>
            <a:ext cx="2112336" cy="1075356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Evaluators &amp; researchers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616430" y="5485848"/>
            <a:ext cx="2267491" cy="1075356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Organisers of interventions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95998" y="5459137"/>
            <a:ext cx="2112336" cy="1075356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HE staff &amp; students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204851" y="3631087"/>
            <a:ext cx="2103871" cy="1603104"/>
            <a:chOff x="5703915" y="1573110"/>
            <a:chExt cx="1707537" cy="1195220"/>
          </a:xfrm>
        </p:grpSpPr>
        <p:sp>
          <p:nvSpPr>
            <p:cNvPr id="26" name="Rounded Rectangle 25"/>
            <p:cNvSpPr/>
            <p:nvPr/>
          </p:nvSpPr>
          <p:spPr>
            <a:xfrm>
              <a:off x="5703915" y="1573110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4"/>
            <p:cNvSpPr txBox="1"/>
            <p:nvPr/>
          </p:nvSpPr>
          <p:spPr>
            <a:xfrm>
              <a:off x="5762271" y="1631466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/>
                <a:t>Understanding the processes involved in bringing about the change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37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123" y="1750748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Designed to maximise the impact of Widening Participation interventions providing: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a robust theoretical and evidence-based rationale for the types of intervention that are designed and delivered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clear aims and learning outcomes for interventions, which enable more strategic and reflexive design and delivery 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an integrated evaluation process across multiple interventions to improve data quality, effectiveness and impact</a:t>
            </a: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592428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  <a:cs typeface="Arial" pitchFamily="34" charset="0"/>
              </a:rPr>
              <a:t>The NERUPI Framework</a:t>
            </a:r>
            <a:endParaRPr lang="en-GB" sz="48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7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931" y="18733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03664" y="406343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PLANNING: </a:t>
            </a:r>
            <a:r>
              <a:rPr lang="en-US" sz="4800" dirty="0" smtClean="0">
                <a:solidFill>
                  <a:srgbClr val="71438D"/>
                </a:solidFill>
                <a:latin typeface="Gill Sans MT" panose="020B0502020104020203" pitchFamily="34" charset="0"/>
                <a:cs typeface="Arial" pitchFamily="34" charset="0"/>
              </a:rPr>
              <a:t>implement intervention</a:t>
            </a:r>
            <a:endParaRPr lang="en-GB" sz="48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42320" y="4909919"/>
            <a:ext cx="2252962" cy="1293325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Organisation &amp; logistics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49445" y="1779411"/>
            <a:ext cx="2085824" cy="1208819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Aims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142320" y="1623295"/>
            <a:ext cx="2412551" cy="143441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Target group characteristics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142320" y="3298037"/>
            <a:ext cx="2004292" cy="121502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Pedagogy 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722102" y="4915894"/>
            <a:ext cx="2444015" cy="127501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Embed research and evaluation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646263" y="1574670"/>
            <a:ext cx="1707537" cy="1195220"/>
            <a:chOff x="2885313" y="2642139"/>
            <a:chExt cx="1707537" cy="1195220"/>
          </a:xfrm>
        </p:grpSpPr>
        <p:sp>
          <p:nvSpPr>
            <p:cNvPr id="21" name="Rounded Rectangle 20"/>
            <p:cNvSpPr/>
            <p:nvPr/>
          </p:nvSpPr>
          <p:spPr>
            <a:xfrm>
              <a:off x="2885313" y="2642139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10"/>
            <p:cNvSpPr txBox="1"/>
            <p:nvPr/>
          </p:nvSpPr>
          <p:spPr>
            <a:xfrm>
              <a:off x="2943669" y="2700495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/>
                <a:t>Defining your interventions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424642" y="2988230"/>
            <a:ext cx="2103871" cy="1603104"/>
            <a:chOff x="5703915" y="1573110"/>
            <a:chExt cx="1707537" cy="1195220"/>
          </a:xfrm>
        </p:grpSpPr>
        <p:sp>
          <p:nvSpPr>
            <p:cNvPr id="24" name="Rounded Rectangle 23"/>
            <p:cNvSpPr/>
            <p:nvPr/>
          </p:nvSpPr>
          <p:spPr>
            <a:xfrm>
              <a:off x="5703915" y="1573110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 txBox="1"/>
            <p:nvPr/>
          </p:nvSpPr>
          <p:spPr>
            <a:xfrm>
              <a:off x="5762271" y="1631466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/>
                <a:t>Understanding the processes involved in bringing about the change</a:t>
              </a: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4075640" y="3286917"/>
            <a:ext cx="2085824" cy="1208819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Curriculum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17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931" y="18733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03664" y="406343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ACTION: </a:t>
            </a:r>
            <a:r>
              <a:rPr lang="en-US" sz="4800" dirty="0" smtClean="0">
                <a:solidFill>
                  <a:srgbClr val="71438D"/>
                </a:solidFill>
                <a:latin typeface="Gill Sans MT" panose="020B0502020104020203" pitchFamily="34" charset="0"/>
                <a:cs typeface="Arial" pitchFamily="34" charset="0"/>
              </a:rPr>
              <a:t>implement intervention</a:t>
            </a:r>
            <a:endParaRPr lang="en-GB" sz="48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49656" y="4419478"/>
            <a:ext cx="2252962" cy="1293325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Organisation &amp; logistics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59363" y="2364796"/>
            <a:ext cx="2085824" cy="1208819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Curriculum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421972" y="1647591"/>
            <a:ext cx="2412551" cy="143441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Target group characteristics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577847" y="4278853"/>
            <a:ext cx="1750979" cy="111868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Pedagogy 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353738" y="5205512"/>
            <a:ext cx="2340743" cy="1019183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Communities (stakeholders)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186774" y="2730771"/>
            <a:ext cx="2444015" cy="127501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Embed research and evaluation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646263" y="1574670"/>
            <a:ext cx="1707537" cy="1195220"/>
            <a:chOff x="2885313" y="2642139"/>
            <a:chExt cx="1707537" cy="1195220"/>
          </a:xfrm>
        </p:grpSpPr>
        <p:sp>
          <p:nvSpPr>
            <p:cNvPr id="21" name="Rounded Rectangle 20"/>
            <p:cNvSpPr/>
            <p:nvPr/>
          </p:nvSpPr>
          <p:spPr>
            <a:xfrm>
              <a:off x="2885313" y="2642139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10"/>
            <p:cNvSpPr txBox="1"/>
            <p:nvPr/>
          </p:nvSpPr>
          <p:spPr>
            <a:xfrm>
              <a:off x="2943669" y="2700495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/>
                <a:t>Defining your interventions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424642" y="2988230"/>
            <a:ext cx="2103871" cy="1603104"/>
            <a:chOff x="5703915" y="1573110"/>
            <a:chExt cx="1707537" cy="1195220"/>
          </a:xfrm>
        </p:grpSpPr>
        <p:sp>
          <p:nvSpPr>
            <p:cNvPr id="24" name="Rounded Rectangle 23"/>
            <p:cNvSpPr/>
            <p:nvPr/>
          </p:nvSpPr>
          <p:spPr>
            <a:xfrm>
              <a:off x="5703915" y="1573110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 txBox="1"/>
            <p:nvPr/>
          </p:nvSpPr>
          <p:spPr>
            <a:xfrm>
              <a:off x="5762271" y="1631466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/>
                <a:t>Understanding the processes involved in bringing about the change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370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016" y="14794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03664" y="406343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D98"/>
                </a:solidFill>
                <a:latin typeface="Gill Sans MT" panose="020B0502020104020203" pitchFamily="34" charset="0"/>
                <a:cs typeface="Arial" pitchFamily="34" charset="0"/>
              </a:rPr>
              <a:t>ANALYSIS: </a:t>
            </a:r>
            <a:r>
              <a:rPr lang="en-US" sz="4800" dirty="0" smtClean="0">
                <a:solidFill>
                  <a:srgbClr val="71438D"/>
                </a:solidFill>
                <a:latin typeface="Gill Sans MT" panose="020B0502020104020203" pitchFamily="34" charset="0"/>
                <a:cs typeface="Arial" pitchFamily="34" charset="0"/>
              </a:rPr>
              <a:t>evaluation and impact</a:t>
            </a:r>
            <a:endParaRPr lang="en-GB" sz="48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60510" y="5162941"/>
            <a:ext cx="1967394" cy="111868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Results</a:t>
            </a:r>
          </a:p>
          <a:p>
            <a:pPr algn="ctr"/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562335" y="3420181"/>
            <a:ext cx="1973248" cy="1179806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Methods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872373" y="4869899"/>
            <a:ext cx="1750979" cy="1193912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Analysis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672866" y="1739826"/>
            <a:ext cx="1998645" cy="1165141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Aims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997845" y="1765880"/>
            <a:ext cx="2138829" cy="1166957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Intervention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21887" y="3005248"/>
            <a:ext cx="1750979" cy="1193912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Feedback 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807741" y="2068985"/>
            <a:ext cx="978408" cy="2756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ight Arrow 27"/>
          <p:cNvSpPr/>
          <p:nvPr/>
        </p:nvSpPr>
        <p:spPr>
          <a:xfrm rot="3240000">
            <a:off x="8083127" y="2773570"/>
            <a:ext cx="932044" cy="2450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 rot="-1800000">
            <a:off x="1536112" y="2376077"/>
            <a:ext cx="992780" cy="232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Arrow 30"/>
          <p:cNvSpPr/>
          <p:nvPr/>
        </p:nvSpPr>
        <p:spPr>
          <a:xfrm rot="9120000">
            <a:off x="7073401" y="5094130"/>
            <a:ext cx="1483062" cy="2469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Arrow 31"/>
          <p:cNvSpPr/>
          <p:nvPr/>
        </p:nvSpPr>
        <p:spPr>
          <a:xfrm rot="11696869">
            <a:off x="3765705" y="5553216"/>
            <a:ext cx="932044" cy="210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ight Arrow 32"/>
          <p:cNvSpPr/>
          <p:nvPr/>
        </p:nvSpPr>
        <p:spPr>
          <a:xfrm rot="13027088">
            <a:off x="1707321" y="4449377"/>
            <a:ext cx="659764" cy="238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76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81658" y="99947"/>
            <a:ext cx="107721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Gill Sans"/>
                <a:cs typeface="Gill Sans"/>
              </a:rPr>
              <a:t>Action research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Gill Sans"/>
                <a:cs typeface="Gill Sans"/>
              </a:rPr>
              <a:t>reflective cycle for WP</a:t>
            </a:r>
            <a:endParaRPr lang="en-GB" sz="4400" dirty="0">
              <a:solidFill>
                <a:schemeClr val="accent5">
                  <a:lumMod val="75000"/>
                </a:schemeClr>
              </a:solidFill>
              <a:latin typeface="Gill Sans"/>
              <a:cs typeface="Gill San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87326" y="833884"/>
            <a:ext cx="3926541" cy="204378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71438D"/>
                </a:solidFill>
                <a:latin typeface="Gill Sans"/>
              </a:rPr>
              <a:t>ANALYSIS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theory - </a:t>
            </a:r>
            <a:r>
              <a:rPr lang="en-GB" sz="2400" dirty="0" err="1" smtClean="0">
                <a:solidFill>
                  <a:srgbClr val="007D98"/>
                </a:solidFill>
                <a:latin typeface="Gill Sans"/>
              </a:rPr>
              <a:t>OfS</a:t>
            </a:r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 policy – local context -  data - knowledge  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9" name="Oval 8"/>
          <p:cNvSpPr/>
          <p:nvPr/>
        </p:nvSpPr>
        <p:spPr>
          <a:xfrm>
            <a:off x="6953607" y="2299891"/>
            <a:ext cx="5062657" cy="178464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PLANNING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aims - targeting - interventions - evaluation strategy- </a:t>
            </a:r>
            <a:r>
              <a:rPr lang="en-GB" sz="2400" dirty="0" err="1" smtClean="0">
                <a:solidFill>
                  <a:srgbClr val="007D98"/>
                </a:solidFill>
                <a:latin typeface="Gill Sans"/>
              </a:rPr>
              <a:t>logisitics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444916" y="5058147"/>
            <a:ext cx="3926541" cy="166743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ANALYSIS</a:t>
            </a:r>
          </a:p>
          <a:p>
            <a:pPr algn="ctr"/>
            <a:r>
              <a:rPr lang="en-GB" sz="3200" b="1" dirty="0" smtClean="0">
                <a:solidFill>
                  <a:srgbClr val="007D98"/>
                </a:solidFill>
                <a:latin typeface="Gill Sans"/>
              </a:rPr>
              <a:t>Cycle repeats</a:t>
            </a:r>
          </a:p>
        </p:txBody>
      </p:sp>
      <p:sp>
        <p:nvSpPr>
          <p:cNvPr id="13" name="Oval 12"/>
          <p:cNvSpPr/>
          <p:nvPr/>
        </p:nvSpPr>
        <p:spPr>
          <a:xfrm>
            <a:off x="2217458" y="4826298"/>
            <a:ext cx="4579122" cy="1899285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ACTION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Deliver the interventions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7281" y="2537625"/>
            <a:ext cx="4748556" cy="2094060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COLLECT DATA</a:t>
            </a:r>
          </a:p>
          <a:p>
            <a:pPr algn="ctr"/>
            <a:r>
              <a:rPr lang="en-GB" sz="2400" b="1" dirty="0" smtClean="0">
                <a:solidFill>
                  <a:srgbClr val="007D98"/>
                </a:solidFill>
                <a:latin typeface="Gill Sans"/>
              </a:rPr>
              <a:t>Monitoring – tracking – related stats – process - impact</a:t>
            </a:r>
            <a:endParaRPr lang="en-GB" sz="3600" b="1" dirty="0" smtClean="0">
              <a:solidFill>
                <a:srgbClr val="71438D"/>
              </a:solidFill>
              <a:latin typeface="Gill Sans"/>
            </a:endParaRPr>
          </a:p>
        </p:txBody>
      </p:sp>
      <p:sp>
        <p:nvSpPr>
          <p:cNvPr id="6" name="Arc 5"/>
          <p:cNvSpPr/>
          <p:nvPr/>
        </p:nvSpPr>
        <p:spPr>
          <a:xfrm>
            <a:off x="4963309" y="1611066"/>
            <a:ext cx="4500764" cy="1635339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c 14"/>
          <p:cNvSpPr/>
          <p:nvPr/>
        </p:nvSpPr>
        <p:spPr>
          <a:xfrm rot="7560000">
            <a:off x="5128693" y="1678652"/>
            <a:ext cx="5178049" cy="3120900"/>
          </a:xfrm>
          <a:prstGeom prst="arc">
            <a:avLst>
              <a:gd name="adj1" fmla="val 16200000"/>
              <a:gd name="adj2" fmla="val 20899365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/>
          <p:nvPr/>
        </p:nvSpPr>
        <p:spPr>
          <a:xfrm>
            <a:off x="662462" y="3607867"/>
            <a:ext cx="8404911" cy="3778202"/>
          </a:xfrm>
          <a:prstGeom prst="arc">
            <a:avLst>
              <a:gd name="adj1" fmla="val 16312226"/>
              <a:gd name="adj2" fmla="val 2120037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 rot="5400000" flipV="1">
            <a:off x="1001451" y="3566155"/>
            <a:ext cx="2438019" cy="1798522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88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044" y="139170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err="1" smtClean="0"/>
              <a:t>Picciotto</a:t>
            </a:r>
            <a:r>
              <a:rPr lang="en-GB" dirty="0" smtClean="0"/>
              <a:t> (2012) ‘Experimental black boxes are poorly suited to the evaluation of complicated or complex programmes in unstable environments’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err="1" smtClean="0"/>
              <a:t>Fendler</a:t>
            </a:r>
            <a:r>
              <a:rPr lang="en-GB" dirty="0" smtClean="0"/>
              <a:t> (2016) translational science has been invented to concentrate on bridging laboratory finding with clinical experience.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smtClean="0"/>
              <a:t>Morrison (2017) its assumed that interventions are context neutral: the reality is ‘that “what works” is a matter of judgement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smtClean="0"/>
              <a:t>Gale (2017 ) notes causal evaluation often ‘premised on students having a problem or “symptoms” that require treatment …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smtClean="0"/>
              <a:t>(Clegg </a:t>
            </a:r>
            <a:r>
              <a:rPr lang="en-GB" i="1" dirty="0" smtClean="0"/>
              <a:t>et al.</a:t>
            </a:r>
            <a:r>
              <a:rPr lang="en-GB" dirty="0" smtClean="0"/>
              <a:t>, 2016) 'what really matters is to know why something works'.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3122" y="3389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Evaluating Equity &amp; WP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2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592428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  <a:cs typeface="Arial" pitchFamily="34" charset="0"/>
              </a:rPr>
              <a:t>Accountability, context &amp; impact</a:t>
            </a:r>
            <a:endParaRPr lang="en-GB" sz="44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454" y="1361869"/>
            <a:ext cx="1033970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 smtClean="0">
              <a:latin typeface="Gill Sans MT" panose="020B0502020104020203" pitchFamily="34" charset="0"/>
            </a:endParaRPr>
          </a:p>
          <a:p>
            <a:pPr algn="just"/>
            <a:r>
              <a:rPr lang="en-GB" sz="28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Research has increased understanding of reasons for low participation and attainment of under-represented groups but: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Research insights haven’t informed evaluation and monitoring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Findings not disseminated </a:t>
            </a:r>
            <a:r>
              <a:rPr lang="en-GB" sz="2800" dirty="0">
                <a:solidFill>
                  <a:srgbClr val="007D98"/>
                </a:solidFill>
                <a:latin typeface="Gill Sans MT" panose="020B0502020104020203" pitchFamily="34" charset="0"/>
              </a:rPr>
              <a:t>to </a:t>
            </a: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practitioners or policy makers</a:t>
            </a:r>
            <a:endParaRPr lang="en-GB" sz="28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en-GB" sz="28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Monitoring for </a:t>
            </a:r>
            <a:r>
              <a:rPr lang="en-GB" sz="2800" dirty="0" err="1" smtClean="0">
                <a:solidFill>
                  <a:srgbClr val="7030A0"/>
                </a:solidFill>
                <a:latin typeface="Gill Sans MT" panose="020B0502020104020203" pitchFamily="34" charset="0"/>
              </a:rPr>
              <a:t>OfS</a:t>
            </a:r>
            <a:r>
              <a:rPr lang="en-GB" sz="28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, SMTs and Government focussed 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7D98"/>
                </a:solidFill>
                <a:latin typeface="Gill Sans MT" panose="020B0502020104020203" pitchFamily="34" charset="0"/>
              </a:rPr>
              <a:t>value for </a:t>
            </a: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money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demonstrating </a:t>
            </a:r>
            <a:r>
              <a:rPr lang="en-GB" sz="2800" dirty="0">
                <a:solidFill>
                  <a:srgbClr val="007D98"/>
                </a:solidFill>
                <a:latin typeface="Gill Sans MT" panose="020B0502020104020203" pitchFamily="34" charset="0"/>
              </a:rPr>
              <a:t>the effectiveness of WP </a:t>
            </a: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interventions</a:t>
            </a:r>
          </a:p>
          <a:p>
            <a:pPr algn="just"/>
            <a:r>
              <a:rPr lang="en-GB" sz="28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Practitioner research/evaluation </a:t>
            </a:r>
            <a:r>
              <a:rPr lang="en-GB" sz="2800" dirty="0">
                <a:solidFill>
                  <a:srgbClr val="7030A0"/>
                </a:solidFill>
                <a:latin typeface="Gill Sans MT" panose="020B0502020104020203" pitchFamily="34" charset="0"/>
              </a:rPr>
              <a:t>focussed </a:t>
            </a:r>
            <a:r>
              <a:rPr lang="en-GB" sz="28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on: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the </a:t>
            </a:r>
            <a:r>
              <a:rPr lang="en-GB" sz="2800" dirty="0">
                <a:solidFill>
                  <a:srgbClr val="007D98"/>
                </a:solidFill>
                <a:latin typeface="Gill Sans MT" panose="020B0502020104020203" pitchFamily="34" charset="0"/>
              </a:rPr>
              <a:t>successful delivery of activities </a:t>
            </a:r>
            <a:endParaRPr lang="en-GB" sz="2800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reporting to </a:t>
            </a:r>
            <a:r>
              <a:rPr lang="en-GB" sz="2800" dirty="0" err="1" smtClean="0">
                <a:solidFill>
                  <a:srgbClr val="007D98"/>
                </a:solidFill>
                <a:latin typeface="Gill Sans MT" panose="020B0502020104020203" pitchFamily="34" charset="0"/>
              </a:rPr>
              <a:t>OfS</a:t>
            </a:r>
            <a:r>
              <a:rPr lang="en-GB" sz="28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, funders and SMT</a:t>
            </a:r>
          </a:p>
          <a:p>
            <a:pPr>
              <a:lnSpc>
                <a:spcPct val="150000"/>
              </a:lnSpc>
            </a:pPr>
            <a:endParaRPr lang="en-GB" sz="2400" b="1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en-GB" sz="2400" b="1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4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805" y="4966387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75" y="52387"/>
            <a:ext cx="10229850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03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805" y="4966387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621869"/>
              </p:ext>
            </p:extLst>
          </p:nvPr>
        </p:nvGraphicFramePr>
        <p:xfrm>
          <a:off x="211014" y="445090"/>
          <a:ext cx="10741592" cy="6359551"/>
        </p:xfrm>
        <a:graphic>
          <a:graphicData uri="http://schemas.openxmlformats.org/drawingml/2006/table">
            <a:tbl>
              <a:tblPr firstRow="1" firstCol="1" bandRow="1"/>
              <a:tblGrid>
                <a:gridCol w="48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0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234">
                  <a:extLst>
                    <a:ext uri="{9D8B030D-6E8A-4147-A177-3AD203B41FA5}">
                      <a16:colId xmlns:a16="http://schemas.microsoft.com/office/drawing/2014/main" val="3670207441"/>
                    </a:ext>
                  </a:extLst>
                </a:gridCol>
                <a:gridCol w="1263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0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Type of </a:t>
                      </a:r>
                      <a:r>
                        <a:rPr lang="en-US" sz="2400" b="1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intervention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A/P</a:t>
                      </a:r>
                      <a:endParaRPr lang="en-GB" sz="2400" b="1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Monitor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Track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Process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Impact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Long-term or 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multi-activity</a:t>
                      </a:r>
                      <a:r>
                        <a:rPr lang="en-US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outreach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solidFill>
                          <a:srgbClr val="FF0000"/>
                        </a:solidFill>
                        <a:effectLst/>
                        <a:latin typeface="Comic Sans MS"/>
                        <a:ea typeface="MS Mincho" panose="02020609040205080304" pitchFamily="49" charset="-128"/>
                        <a:cs typeface="Comic Sans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omic Sans MS"/>
                        <a:ea typeface="MS Mincho" panose="02020609040205080304" pitchFamily="49" charset="-128"/>
                        <a:cs typeface="Comic Sans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Residential</a:t>
                      </a:r>
                      <a:r>
                        <a:rPr lang="en-US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(outreach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7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Mentoring, </a:t>
                      </a:r>
                      <a:r>
                        <a:rPr lang="en-US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tutoring, PAL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A/P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Campus 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visits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One-off 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HE info,</a:t>
                      </a:r>
                      <a:r>
                        <a:rPr lang="en-US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UCAS, 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taster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4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HE </a:t>
                      </a:r>
                      <a:r>
                        <a:rPr lang="en-US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Fair,  Open day;  School </a:t>
                      </a: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Assembly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Subject specific</a:t>
                      </a:r>
                      <a:r>
                        <a:rPr lang="en-GB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support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A/P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Wingdings" charset="2"/>
                        <a:ea typeface="MS Mincho" panose="02020609040205080304" pitchFamily="49" charset="-128"/>
                        <a:cs typeface="Wingdings" charset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25077"/>
                  </a:ext>
                </a:extLst>
              </a:tr>
              <a:tr h="487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Academic</a:t>
                      </a:r>
                      <a:r>
                        <a:rPr lang="en-GB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Skills provision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7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Support for specific groups </a:t>
                      </a:r>
                      <a:r>
                        <a:rPr lang="en-GB" sz="2400" dirty="0" err="1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e.g</a:t>
                      </a: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 BAME, women in</a:t>
                      </a:r>
                      <a:r>
                        <a:rPr lang="en-GB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STEM, WWC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A/P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10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Employment &amp;</a:t>
                      </a:r>
                      <a:r>
                        <a:rPr lang="en-GB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progression provision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79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Residential</a:t>
                      </a:r>
                      <a:r>
                        <a:rPr lang="en-GB" sz="2400" baseline="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(pre-sessional/undergrad)</a:t>
                      </a:r>
                      <a:endParaRPr lang="en-GB" sz="2400" dirty="0" smtClean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7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Third sector provider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9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A/P</a:t>
                      </a: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400" dirty="0">
                        <a:solidFill>
                          <a:srgbClr val="00009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Action Button: Help 1">
            <a:hlinkClick r:id="" action="ppaction://noaction" highlightClick="1"/>
          </p:cNvPr>
          <p:cNvSpPr/>
          <p:nvPr/>
        </p:nvSpPr>
        <p:spPr>
          <a:xfrm>
            <a:off x="6715124" y="1651686"/>
            <a:ext cx="3584080" cy="4520513"/>
          </a:xfrm>
          <a:prstGeom prst="actionButtonHelp">
            <a:avLst/>
          </a:prstGeom>
          <a:noFill/>
          <a:ln w="190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ction Button: Help 5">
            <a:hlinkClick r:id="" action="ppaction://noaction" highlightClick="1"/>
          </p:cNvPr>
          <p:cNvSpPr/>
          <p:nvPr/>
        </p:nvSpPr>
        <p:spPr>
          <a:xfrm>
            <a:off x="6692703" y="1804340"/>
            <a:ext cx="3057736" cy="3711001"/>
          </a:xfrm>
          <a:prstGeom prst="actionButtonHel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3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552491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Identify an intervention to evaluate in depth: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Why? </a:t>
            </a:r>
            <a:r>
              <a:rPr lang="en-GB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Strategic importance? Resource required? Previous success of event? Future planning?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dirty="0" smtClean="0">
                <a:solidFill>
                  <a:srgbClr val="660066"/>
                </a:solidFill>
                <a:latin typeface="Gill Sans MT" panose="020B0502020104020203" pitchFamily="34" charset="0"/>
              </a:rPr>
              <a:t>Identify Aims - </a:t>
            </a:r>
            <a:r>
              <a:rPr lang="en-GB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NERUPI &amp; wider concerns</a:t>
            </a:r>
          </a:p>
          <a:p>
            <a:pPr marL="1657350" lvl="2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sz="2800" dirty="0" smtClean="0">
                <a:solidFill>
                  <a:srgbClr val="660066"/>
                </a:solidFill>
                <a:latin typeface="Gill Sans MT" panose="020B0502020104020203" pitchFamily="34" charset="0"/>
              </a:rPr>
              <a:t>Propose possible </a:t>
            </a:r>
            <a:r>
              <a:rPr lang="en-GB" sz="2800" dirty="0" err="1" smtClean="0">
                <a:solidFill>
                  <a:srgbClr val="660066"/>
                </a:solidFill>
                <a:latin typeface="Gill Sans MT" panose="020B0502020104020203" pitchFamily="34" charset="0"/>
              </a:rPr>
              <a:t>intervention(s</a:t>
            </a:r>
            <a:r>
              <a:rPr lang="en-GB" sz="2800" dirty="0" smtClean="0">
                <a:solidFill>
                  <a:srgbClr val="660066"/>
                </a:solidFill>
                <a:latin typeface="Gill Sans MT" panose="020B0502020104020203" pitchFamily="34" charset="0"/>
              </a:rPr>
              <a:t>) 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dirty="0" smtClean="0">
                <a:solidFill>
                  <a:srgbClr val="660066"/>
                </a:solidFill>
                <a:latin typeface="Gill Sans MT" panose="020B0502020104020203" pitchFamily="34" charset="0"/>
              </a:rPr>
              <a:t>Agree ideal methods </a:t>
            </a:r>
            <a:r>
              <a:rPr lang="en-GB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– interviews, focus groups, PARS, authentic tasks e.g. academic, creative, group work,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Identify Resource Required </a:t>
            </a:r>
            <a:r>
              <a:rPr lang="en-GB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– evaluator? assistant? external &amp; develop delivery  plan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r>
              <a:rPr lang="en-GB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Agree how and to whom evaluation will be reported</a:t>
            </a: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endParaRPr lang="en-GB" sz="2400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endParaRPr lang="en-GB" sz="3200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Font typeface="+mj-lt"/>
              <a:buAutoNum type="arabicPeriod"/>
            </a:pPr>
            <a:endParaRPr lang="en-GB" sz="3200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pPr marL="742950" indent="-742950">
              <a:lnSpc>
                <a:spcPct val="100000"/>
              </a:lnSpc>
              <a:buClr>
                <a:srgbClr val="71438D"/>
              </a:buClr>
              <a:buNone/>
            </a:pPr>
            <a:endParaRPr lang="en-GB" dirty="0" smtClean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634" y="440158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3122" y="338970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Design an in-depth evaluation</a:t>
            </a:r>
            <a:endParaRPr lang="en-GB" sz="44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2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3859389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67016" y="4709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Goldsmiths Fine Art Case Study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3630" y="1377056"/>
            <a:ext cx="984738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indent="-476250"/>
            <a:r>
              <a:rPr lang="en-US" sz="4000" dirty="0" smtClean="0">
                <a:solidFill>
                  <a:srgbClr val="71438D"/>
                </a:solidFill>
                <a:latin typeface="Gill Sans"/>
                <a:ea typeface="ＭＳ Ｐゴシック" pitchFamily="-1" charset="-128"/>
                <a:cs typeface="Gill Sans"/>
              </a:rPr>
              <a:t>Issues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70 places 1400 applicants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Students white, middle class, female 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No successful applicants from local colleges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Colleges discouraging students from applying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WP students not doing well on the course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Department not engaging with WP initiatives</a:t>
            </a:r>
          </a:p>
        </p:txBody>
      </p:sp>
    </p:spTree>
    <p:extLst>
      <p:ext uri="{BB962C8B-B14F-4D97-AF65-F5344CB8AC3E}">
        <p14:creationId xmlns:p14="http://schemas.microsoft.com/office/powerpoint/2010/main" val="173286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		</a:t>
            </a:r>
            <a:endParaRPr lang="en-GB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0" y="3859389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67016" y="4709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Goldsmiths Fine Art Case Study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3470" y="1538304"/>
            <a:ext cx="984738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0" indent="-476250"/>
            <a:r>
              <a:rPr lang="en-US" sz="3200" dirty="0" smtClean="0">
                <a:solidFill>
                  <a:srgbClr val="71438D"/>
                </a:solidFill>
                <a:latin typeface="Gill Sans"/>
                <a:ea typeface="ＭＳ Ｐゴシック" pitchFamily="-1" charset="-128"/>
                <a:cs typeface="Gill Sans"/>
              </a:rPr>
              <a:t>Mixed Methods Action research project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Theory &amp; research including ‘Art for a Few’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Analysis of application and admission figures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SARS project with </a:t>
            </a:r>
            <a:r>
              <a:rPr lang="en-US" sz="3200" dirty="0" err="1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Lewisham</a:t>
            </a: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 College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Surveys, focus groups and interviews with staff and students in local colleges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Survey and interviews with Goldsmiths students</a:t>
            </a:r>
          </a:p>
          <a:p>
            <a:pPr marL="476250" indent="-476250">
              <a:buFont typeface="Arial"/>
              <a:buChar char="•"/>
            </a:pPr>
            <a:r>
              <a:rPr lang="en-US" sz="3200" dirty="0" smtClean="0">
                <a:solidFill>
                  <a:srgbClr val="007D98"/>
                </a:solidFill>
                <a:latin typeface="Gill Sans"/>
                <a:ea typeface="ＭＳ Ｐゴシック" pitchFamily="-1" charset="-128"/>
                <a:cs typeface="Gill Sans"/>
              </a:rPr>
              <a:t>Interventions developed, evaluated and adapted</a:t>
            </a:r>
          </a:p>
        </p:txBody>
      </p:sp>
    </p:spTree>
    <p:extLst>
      <p:ext uri="{BB962C8B-B14F-4D97-AF65-F5344CB8AC3E}">
        <p14:creationId xmlns:p14="http://schemas.microsoft.com/office/powerpoint/2010/main" val="173286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Recognition by University that there was an issue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 Issue clearly defined through initial data analysis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Clear theoretical base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</a:t>
            </a:r>
            <a:r>
              <a:rPr lang="en-GB" sz="32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Commitment to change from Fine Art Department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WPO links with local schools and colleges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 WPO experience of developing interventions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Support from academic in education department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</a:pPr>
            <a:r>
              <a:rPr lang="en-GB" sz="32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 Funding for a research assistant</a:t>
            </a:r>
          </a:p>
          <a:p>
            <a:pPr marL="0" indent="0">
              <a:lnSpc>
                <a:spcPct val="100000"/>
              </a:lnSpc>
              <a:buClr>
                <a:srgbClr val="71438D"/>
              </a:buClr>
              <a:buNone/>
            </a:pPr>
            <a:endParaRPr lang="en-GB" sz="3200" dirty="0" smtClean="0">
              <a:solidFill>
                <a:srgbClr val="71438D"/>
              </a:solidFill>
              <a:latin typeface="Gill Sans MT" panose="020B0502020104020203" pitchFamily="34" charset="0"/>
            </a:endParaRPr>
          </a:p>
          <a:p>
            <a:pPr marL="0" indent="0">
              <a:lnSpc>
                <a:spcPct val="100000"/>
              </a:lnSpc>
              <a:buClr>
                <a:srgbClr val="71438D"/>
              </a:buClr>
              <a:buFont typeface="Arial"/>
              <a:buChar char="•"/>
            </a:pPr>
            <a:endParaRPr lang="en-GB" sz="2595" dirty="0" smtClean="0">
              <a:solidFill>
                <a:srgbClr val="007D98"/>
              </a:solidFill>
              <a:latin typeface="Gill Sans MT" panose="020B0502020104020203" pitchFamily="34" charset="0"/>
              <a:ea typeface="ＭＳ Ｐゴシック" pitchFamily="-1" charset="-128"/>
              <a:cs typeface="ＭＳ Ｐゴシック" pitchFamily="-1" charset="-128"/>
            </a:endParaRPr>
          </a:p>
          <a:p>
            <a:endParaRPr lang="en-GB" sz="2595" dirty="0" smtClean="0">
              <a:solidFill>
                <a:srgbClr val="007D98"/>
              </a:solidFill>
            </a:endParaRPr>
          </a:p>
          <a:p>
            <a:endParaRPr lang="en-GB" sz="2595" dirty="0" smtClean="0">
              <a:solidFill>
                <a:srgbClr val="007D98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3122" y="3389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7030A0"/>
                </a:solidFill>
                <a:latin typeface="Gill Sans MT" panose="020B0502020104020203" pitchFamily="34" charset="0"/>
                <a:cs typeface="Arial" pitchFamily="34" charset="0"/>
              </a:rPr>
              <a:t>Goldsmiths: Making it happen</a:t>
            </a:r>
            <a:endParaRPr lang="en-GB" sz="4800" dirty="0">
              <a:solidFill>
                <a:srgbClr val="7030A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0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713703" y="1320509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489512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latin typeface="Gill Sans"/>
                <a:cs typeface="Arial" pitchFamily="34" charset="0"/>
              </a:rPr>
              <a:t>Multiple data sources</a:t>
            </a:r>
            <a:endParaRPr lang="en-GB" sz="4800" dirty="0">
              <a:solidFill>
                <a:srgbClr val="71438D"/>
              </a:solidFill>
              <a:latin typeface="Gill Sans"/>
            </a:endParaRPr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2798359" y="1484313"/>
            <a:ext cx="2495550" cy="3001962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rgbClr val="007D98"/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bIns="540000" anchor="ctr"/>
          <a:lstStyle/>
          <a:p>
            <a:pPr algn="ctr" eaLnBrk="1" hangingPunct="1">
              <a:defRPr/>
            </a:pPr>
            <a:r>
              <a:rPr lang="en-US" sz="2400" dirty="0" err="1" smtClean="0">
                <a:solidFill>
                  <a:schemeClr val="bg1"/>
                </a:solidFill>
                <a:cs typeface="Arial" charset="0"/>
              </a:rPr>
              <a:t>Targetting</a:t>
            </a: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 &amp;</a:t>
            </a:r>
          </a:p>
          <a:p>
            <a:pPr algn="ctr" eaLnBrk="1" hangingPunct="1">
              <a:defRPr/>
            </a:pP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Monitoring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2798359" y="3989388"/>
            <a:ext cx="3001963" cy="2495550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solidFill>
            <a:srgbClr val="71438D"/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rIns="468000" anchor="ctr" anchorCtr="1"/>
          <a:lstStyle/>
          <a:p>
            <a:pPr eaLnBrk="1" hangingPunct="1">
              <a:defRPr/>
            </a:pP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Process Evaluation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4797022" y="1484313"/>
            <a:ext cx="3001962" cy="2495550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rgbClr val="71438D"/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lIns="468000" anchor="ctr"/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Tracking &amp; </a:t>
            </a:r>
            <a:r>
              <a:rPr lang="en-US" sz="2400" dirty="0" err="1" smtClean="0">
                <a:solidFill>
                  <a:schemeClr val="bg1"/>
                </a:solidFill>
                <a:cs typeface="Arial" charset="0"/>
              </a:rPr>
              <a:t>Statisttical</a:t>
            </a: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 data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8" name="Freeform 8"/>
          <p:cNvSpPr>
            <a:spLocks/>
          </p:cNvSpPr>
          <p:nvPr/>
        </p:nvSpPr>
        <p:spPr bwMode="auto">
          <a:xfrm>
            <a:off x="5305022" y="3484563"/>
            <a:ext cx="2497137" cy="3000375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solidFill>
            <a:srgbClr val="007D98"/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tIns="468000" anchor="ctr" anchorCtr="1"/>
          <a:lstStyle/>
          <a:p>
            <a:pPr algn="ctr" eaLnBrk="1" hangingPunct="1">
              <a:defRPr/>
            </a:pP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Impact of </a:t>
            </a:r>
            <a:r>
              <a:rPr lang="en-US" sz="2400" dirty="0" smtClean="0">
                <a:solidFill>
                  <a:schemeClr val="bg1"/>
                </a:solidFill>
                <a:cs typeface="Arial" charset="0"/>
              </a:rPr>
              <a:t>interventions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7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592428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latin typeface="Gill Sans"/>
                <a:cs typeface="Arial" pitchFamily="34" charset="0"/>
              </a:rPr>
              <a:t>Targetting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latin typeface="Gill Sans"/>
                <a:cs typeface="Arial" pitchFamily="34" charset="0"/>
              </a:rPr>
              <a:t> &amp; Monitoring</a:t>
            </a:r>
            <a:endParaRPr lang="en-GB" sz="4800" dirty="0">
              <a:solidFill>
                <a:srgbClr val="71438D"/>
              </a:solidFill>
              <a:latin typeface="Gill San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92" y="1953204"/>
            <a:ext cx="6156960" cy="3592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222151" y="2047990"/>
            <a:ext cx="4048674" cy="2586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9000"/>
              </a:lnSpc>
              <a:spcAft>
                <a:spcPts val="600"/>
              </a:spcAft>
            </a:pPr>
            <a:r>
              <a:rPr lang="en-GB" sz="2400" kern="14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Participant </a:t>
            </a:r>
            <a:r>
              <a:rPr lang="en-GB" sz="2400" kern="1400" dirty="0">
                <a:solidFill>
                  <a:srgbClr val="7030A0"/>
                </a:solidFill>
                <a:latin typeface="Gill Sans MT" panose="020B0502020104020203" pitchFamily="34" charset="0"/>
              </a:rPr>
              <a:t>characteristics are monitored to assess and demonstrate success in attracting students who fulfil the targeting criteria. </a:t>
            </a:r>
            <a:endParaRPr lang="en-GB" sz="2400" kern="1400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GB" sz="1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en-GB" sz="1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06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67017" y="580321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latin typeface="Gill Sans"/>
                <a:cs typeface="Arial" pitchFamily="34" charset="0"/>
              </a:rPr>
              <a:t>Tracking and statistical sources</a:t>
            </a:r>
            <a:endParaRPr lang="en-GB" sz="4800" dirty="0">
              <a:solidFill>
                <a:srgbClr val="71438D"/>
              </a:solidFill>
              <a:latin typeface="Gill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7017" y="1967953"/>
            <a:ext cx="6987660" cy="1617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8000"/>
              </a:lnSpc>
            </a:pPr>
            <a:r>
              <a:rPr lang="en-GB" sz="2800" kern="14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Tracking services such as HEAT (Higher Education Tracker) provide information abou</a:t>
            </a:r>
            <a:r>
              <a:rPr lang="en-GB" sz="2800" kern="1400" dirty="0" smtClean="0">
                <a:solidFill>
                  <a:srgbClr val="71438D"/>
                </a:solidFill>
                <a:latin typeface="Gill Sans MT" panose="020B0502020104020203" pitchFamily="34" charset="0"/>
              </a:rPr>
              <a:t>t engagement with activities and destinations</a:t>
            </a:r>
            <a:endParaRPr lang="en-GB" sz="2800" kern="1400" dirty="0">
              <a:solidFill>
                <a:srgbClr val="71438D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4957" y="3761473"/>
            <a:ext cx="6987660" cy="1617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8000"/>
              </a:lnSpc>
            </a:pPr>
            <a:r>
              <a:rPr lang="en-GB" sz="2800" kern="14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National, local and institutional data such as admissions are provide valuable information that can </a:t>
            </a:r>
            <a:r>
              <a:rPr lang="en-GB" sz="2800" kern="1400" dirty="0" err="1" smtClean="0">
                <a:solidFill>
                  <a:srgbClr val="007D98"/>
                </a:solidFill>
                <a:latin typeface="Gill Sans MT" panose="020B0502020104020203" pitchFamily="34" charset="0"/>
              </a:rPr>
              <a:t>inrom</a:t>
            </a:r>
            <a:r>
              <a:rPr lang="en-GB" sz="2800" kern="14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 strategy and priorities</a:t>
            </a:r>
            <a:endParaRPr lang="en-GB" sz="2800" kern="1400" dirty="0">
              <a:solidFill>
                <a:srgbClr val="007D98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9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857" y="3585704"/>
            <a:ext cx="105156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592428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latin typeface="Gill Sans"/>
                <a:cs typeface="Arial" pitchFamily="34" charset="0"/>
              </a:rPr>
              <a:t>Process Evaluation</a:t>
            </a:r>
            <a:endParaRPr lang="en-GB" sz="4800" dirty="0">
              <a:solidFill>
                <a:srgbClr val="71438D"/>
              </a:solidFill>
              <a:latin typeface="Gill Sans"/>
            </a:endParaRPr>
          </a:p>
        </p:txBody>
      </p:sp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44" b="5118"/>
          <a:stretch>
            <a:fillRect/>
          </a:stretch>
        </p:blipFill>
        <p:spPr bwMode="auto">
          <a:xfrm>
            <a:off x="1199358" y="2092853"/>
            <a:ext cx="3165475" cy="372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58561" y="2083535"/>
            <a:ext cx="5587068" cy="3520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Did they have a good time?</a:t>
            </a:r>
          </a:p>
          <a:p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r>
              <a:rPr lang="en-GB" sz="20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Were they safe?</a:t>
            </a:r>
          </a:p>
          <a:p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r>
              <a:rPr lang="en-GB" sz="20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Can organisation be improved?</a:t>
            </a:r>
          </a:p>
          <a:p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r>
              <a:rPr lang="en-GB" sz="20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Did they like the lunch?</a:t>
            </a:r>
          </a:p>
          <a:p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r>
              <a:rPr lang="en-GB" sz="20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Was the session engaging?</a:t>
            </a:r>
          </a:p>
          <a:p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  <a:p>
            <a:r>
              <a:rPr lang="en-GB" sz="20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How was it for the staff and ambassadors?</a:t>
            </a:r>
            <a:endParaRPr lang="en-GB" sz="2000" dirty="0">
              <a:solidFill>
                <a:srgbClr val="007D98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4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9582" y="3360809"/>
            <a:ext cx="504133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marL="0" indent="0" algn="r">
              <a:lnSpc>
                <a:spcPct val="110000"/>
              </a:lnSpc>
              <a:buClr>
                <a:srgbClr val="71438D"/>
              </a:buClr>
              <a:buNone/>
            </a:pP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</a:rPr>
              <a:t>Theories of change currently being presented too 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simplistic</a:t>
            </a:r>
          </a:p>
          <a:p>
            <a:pPr marL="0" indent="0" algn="r">
              <a:lnSpc>
                <a:spcPct val="110000"/>
              </a:lnSpc>
              <a:buClr>
                <a:srgbClr val="71438D"/>
              </a:buClr>
              <a:buNone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 </a:t>
            </a:r>
            <a:r>
              <a:rPr lang="en-GB" sz="3600" dirty="0">
                <a:solidFill>
                  <a:srgbClr val="7030A0"/>
                </a:solidFill>
                <a:latin typeface="Gill Sans MT" panose="020B0502020104020203" pitchFamily="34" charset="0"/>
              </a:rPr>
              <a:t>and linear</a:t>
            </a: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91" y="576137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9" y="1587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352090" y="1316775"/>
            <a:ext cx="58525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 smtClean="0">
              <a:latin typeface="Gill Sans MT" panose="020B0502020104020203" pitchFamily="34" charset="0"/>
            </a:endParaRPr>
          </a:p>
          <a:p>
            <a:pPr algn="r"/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Important for th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e sector to move beyond descriptive research to action</a:t>
            </a:r>
          </a:p>
          <a:p>
            <a:pPr algn="r"/>
            <a:r>
              <a:rPr lang="en-GB" sz="3600" dirty="0" smtClean="0">
                <a:solidFill>
                  <a:srgbClr val="007D98"/>
                </a:solidFill>
                <a:latin typeface="Gill Sans MT" panose="020B0502020104020203" pitchFamily="34" charset="0"/>
              </a:rPr>
              <a:t>BUT</a:t>
            </a:r>
          </a:p>
        </p:txBody>
      </p:sp>
      <p:sp>
        <p:nvSpPr>
          <p:cNvPr id="15" name="Bent-Up Arrow 14"/>
          <p:cNvSpPr/>
          <p:nvPr/>
        </p:nvSpPr>
        <p:spPr>
          <a:xfrm rot="5400000">
            <a:off x="1176395" y="2934781"/>
            <a:ext cx="1014331" cy="1154780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oup 15"/>
          <p:cNvGrpSpPr/>
          <p:nvPr/>
        </p:nvGrpSpPr>
        <p:grpSpPr>
          <a:xfrm>
            <a:off x="907659" y="1810374"/>
            <a:ext cx="1707537" cy="1195220"/>
            <a:chOff x="107412" y="30582"/>
            <a:chExt cx="1707537" cy="1195220"/>
          </a:xfrm>
        </p:grpSpPr>
        <p:sp>
          <p:nvSpPr>
            <p:cNvPr id="37" name="Rounded Rectangle 36"/>
            <p:cNvSpPr/>
            <p:nvPr/>
          </p:nvSpPr>
          <p:spPr>
            <a:xfrm>
              <a:off x="107412" y="30582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5"/>
            <p:cNvSpPr txBox="1"/>
            <p:nvPr/>
          </p:nvSpPr>
          <p:spPr>
            <a:xfrm>
              <a:off x="165768" y="88938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/>
                <a:t>Understanding the challenge</a:t>
              </a:r>
            </a:p>
          </p:txBody>
        </p:sp>
      </p:grpSp>
      <p:sp>
        <p:nvSpPr>
          <p:cNvPr id="18" name="Bent-Up Arrow 17"/>
          <p:cNvSpPr/>
          <p:nvPr/>
        </p:nvSpPr>
        <p:spPr>
          <a:xfrm rot="5400000">
            <a:off x="2973855" y="4157058"/>
            <a:ext cx="1014331" cy="1154780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9" name="Group 18"/>
          <p:cNvGrpSpPr/>
          <p:nvPr/>
        </p:nvGrpSpPr>
        <p:grpSpPr>
          <a:xfrm>
            <a:off x="4002677" y="4347690"/>
            <a:ext cx="1707537" cy="1195220"/>
            <a:chOff x="2885313" y="2642139"/>
            <a:chExt cx="1707537" cy="1195220"/>
          </a:xfrm>
        </p:grpSpPr>
        <p:sp>
          <p:nvSpPr>
            <p:cNvPr id="33" name="Rounded Rectangle 32"/>
            <p:cNvSpPr/>
            <p:nvPr/>
          </p:nvSpPr>
          <p:spPr>
            <a:xfrm>
              <a:off x="2885313" y="2642139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10"/>
            <p:cNvSpPr txBox="1"/>
            <p:nvPr/>
          </p:nvSpPr>
          <p:spPr>
            <a:xfrm>
              <a:off x="2943669" y="2700495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/>
                <a:t>Defining your interventions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5592715" y="4216305"/>
            <a:ext cx="1241900" cy="132017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Bent-Up Arrow 20"/>
          <p:cNvSpPr/>
          <p:nvPr/>
        </p:nvSpPr>
        <p:spPr>
          <a:xfrm rot="5400000">
            <a:off x="4673327" y="5472686"/>
            <a:ext cx="1014331" cy="1154780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Rectangle 28"/>
          <p:cNvSpPr/>
          <p:nvPr/>
        </p:nvSpPr>
        <p:spPr>
          <a:xfrm>
            <a:off x="4190177" y="3165260"/>
            <a:ext cx="1241900" cy="96603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oup 22"/>
          <p:cNvGrpSpPr/>
          <p:nvPr/>
        </p:nvGrpSpPr>
        <p:grpSpPr>
          <a:xfrm>
            <a:off x="5767994" y="5588413"/>
            <a:ext cx="1707537" cy="1195220"/>
            <a:chOff x="4354602" y="4058464"/>
            <a:chExt cx="1707537" cy="1195220"/>
          </a:xfrm>
        </p:grpSpPr>
        <p:sp>
          <p:nvSpPr>
            <p:cNvPr id="27" name="Rounded Rectangle 26"/>
            <p:cNvSpPr/>
            <p:nvPr/>
          </p:nvSpPr>
          <p:spPr>
            <a:xfrm>
              <a:off x="4354602" y="4058464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17"/>
            <p:cNvSpPr txBox="1"/>
            <p:nvPr/>
          </p:nvSpPr>
          <p:spPr>
            <a:xfrm>
              <a:off x="4412958" y="4116820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/>
                <a:t>Determining the impact of your work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862387" y="5910009"/>
            <a:ext cx="3796601" cy="1008269"/>
            <a:chOff x="6062140" y="4130217"/>
            <a:chExt cx="3796601" cy="1008269"/>
          </a:xfrm>
        </p:grpSpPr>
        <p:sp>
          <p:nvSpPr>
            <p:cNvPr id="25" name="Rectangle 24"/>
            <p:cNvSpPr/>
            <p:nvPr/>
          </p:nvSpPr>
          <p:spPr>
            <a:xfrm>
              <a:off x="6062140" y="4172456"/>
              <a:ext cx="1241900" cy="9660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TextBox 25"/>
            <p:cNvSpPr txBox="1"/>
            <p:nvPr/>
          </p:nvSpPr>
          <p:spPr>
            <a:xfrm>
              <a:off x="8616841" y="4130217"/>
              <a:ext cx="1241900" cy="966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800" kern="1200" dirty="0"/>
            </a:p>
          </p:txBody>
        </p:sp>
      </p:grpSp>
      <p:sp>
        <p:nvSpPr>
          <p:cNvPr id="79" name="Rectangle 78"/>
          <p:cNvSpPr/>
          <p:nvPr/>
        </p:nvSpPr>
        <p:spPr>
          <a:xfrm>
            <a:off x="7182742" y="3577523"/>
            <a:ext cx="1241900" cy="96603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3" name="Rectangle 72"/>
          <p:cNvSpPr/>
          <p:nvPr/>
        </p:nvSpPr>
        <p:spPr>
          <a:xfrm>
            <a:off x="8452414" y="4959323"/>
            <a:ext cx="1241900" cy="96603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1" name="Group 110"/>
          <p:cNvGrpSpPr/>
          <p:nvPr/>
        </p:nvGrpSpPr>
        <p:grpSpPr>
          <a:xfrm>
            <a:off x="2240748" y="3138365"/>
            <a:ext cx="1707537" cy="1195220"/>
            <a:chOff x="5703915" y="1573110"/>
            <a:chExt cx="1707537" cy="1195220"/>
          </a:xfrm>
        </p:grpSpPr>
        <p:sp>
          <p:nvSpPr>
            <p:cNvPr id="112" name="Rounded Rectangle 111"/>
            <p:cNvSpPr/>
            <p:nvPr/>
          </p:nvSpPr>
          <p:spPr>
            <a:xfrm>
              <a:off x="5703915" y="1573110"/>
              <a:ext cx="1707537" cy="1195220"/>
            </a:xfrm>
            <a:prstGeom prst="roundRect">
              <a:avLst>
                <a:gd name="adj" fmla="val 1667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3" name="Rounded Rectangle 4"/>
            <p:cNvSpPr txBox="1"/>
            <p:nvPr/>
          </p:nvSpPr>
          <p:spPr>
            <a:xfrm>
              <a:off x="5762271" y="1631466"/>
              <a:ext cx="1590825" cy="1078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/>
                <a:t>Understanding the processes involved in bringing about the change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850389" y="507426"/>
            <a:ext cx="91633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  <a:cs typeface="Arial" pitchFamily="34" charset="0"/>
              </a:rPr>
              <a:t>Theories </a:t>
            </a:r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  <a:cs typeface="Arial" pitchFamily="34" charset="0"/>
              </a:rPr>
              <a:t>of change</a:t>
            </a:r>
            <a:endParaRPr lang="en-GB" sz="4400" dirty="0">
              <a:solidFill>
                <a:srgbClr val="71438D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3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Freire’s notion of ‘praxis’ fundamental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activities taking place within </a:t>
            </a:r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a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 field or context</a:t>
            </a:r>
            <a:endParaRPr lang="en-GB" sz="3600" dirty="0" smtClean="0">
              <a:solidFill>
                <a:schemeClr val="accent5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pPr>
              <a:buFontTx/>
              <a:buChar char="-"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Practitioners &amp; Policy makers often unaware of theory &amp; research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misrecognition</a:t>
            </a:r>
          </a:p>
          <a:p>
            <a:pPr>
              <a:buFontTx/>
              <a:buChar char="-"/>
            </a:pPr>
            <a:r>
              <a:rPr lang="en-GB" sz="3600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s</a:t>
            </a: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implistic solutions</a:t>
            </a:r>
            <a:endParaRPr lang="en-GB" sz="3600" dirty="0" smtClean="0">
              <a:solidFill>
                <a:schemeClr val="accent5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deficit models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Researchers </a:t>
            </a:r>
            <a:r>
              <a:rPr lang="en-GB" sz="3600" dirty="0" err="1" smtClean="0">
                <a:solidFill>
                  <a:srgbClr val="7030A0"/>
                </a:solidFill>
                <a:latin typeface="Gill Sans MT" panose="020B0502020104020203" pitchFamily="34" charset="0"/>
              </a:rPr>
              <a:t>ofen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 unaware </a:t>
            </a:r>
            <a:r>
              <a:rPr lang="en-GB" sz="3600" dirty="0" smtClean="0">
                <a:solidFill>
                  <a:srgbClr val="7030A0"/>
                </a:solidFill>
                <a:latin typeface="Gill Sans MT" panose="020B0502020104020203" pitchFamily="34" charset="0"/>
              </a:rPr>
              <a:t>of: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Nuances of policy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Monitoring requirements</a:t>
            </a:r>
          </a:p>
          <a:p>
            <a:pPr>
              <a:buFontTx/>
              <a:buChar char="-"/>
            </a:pPr>
            <a:r>
              <a:rPr lang="en-GB" sz="3600" dirty="0" smtClean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</a:rPr>
              <a:t>Nature of activities &amp; interventions</a:t>
            </a:r>
          </a:p>
          <a:p>
            <a:pPr>
              <a:buFontTx/>
              <a:buChar char="-"/>
            </a:pPr>
            <a:endParaRPr lang="en-GB" sz="3600" dirty="0" smtClean="0">
              <a:solidFill>
                <a:schemeClr val="accent5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sz="3600" dirty="0">
              <a:solidFill>
                <a:schemeClr val="accent5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095" y="5715543"/>
            <a:ext cx="3260705" cy="92284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838198" y="1333086"/>
            <a:ext cx="10173237" cy="0"/>
          </a:xfrm>
          <a:prstGeom prst="line">
            <a:avLst/>
          </a:prstGeom>
          <a:ln w="38100">
            <a:solidFill>
              <a:srgbClr val="007D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67017" y="25876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Praxis</a:t>
            </a:r>
            <a:endParaRPr lang="en-GB" sz="4800" dirty="0">
              <a:solidFill>
                <a:srgbClr val="714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333086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rgbClr val="71438D"/>
              </a:buClr>
              <a:buFont typeface="Calibri" panose="020F0502020204030204" pitchFamily="34" charset="0"/>
              <a:buChar char="•"/>
            </a:pPr>
            <a:endParaRPr lang="en-GB" dirty="0" smtClean="0">
              <a:solidFill>
                <a:srgbClr val="71438D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003109" y="0"/>
            <a:ext cx="18889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799193" y="0"/>
            <a:ext cx="206062" cy="6858000"/>
          </a:xfrm>
          <a:prstGeom prst="rect">
            <a:avLst/>
          </a:prstGeom>
          <a:solidFill>
            <a:srgbClr val="714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606009" y="0"/>
            <a:ext cx="212501" cy="6858000"/>
          </a:xfrm>
          <a:prstGeom prst="rect">
            <a:avLst/>
          </a:prstGeom>
          <a:solidFill>
            <a:srgbClr val="007D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81658" y="99947"/>
            <a:ext cx="107721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Gill Sans"/>
                <a:cs typeface="Gill Sans"/>
              </a:rPr>
              <a:t>Action research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Gill Sans"/>
                <a:cs typeface="Gill Sans"/>
              </a:rPr>
              <a:t>reflective cycle for WP</a:t>
            </a:r>
            <a:endParaRPr lang="en-GB" sz="4400" dirty="0">
              <a:solidFill>
                <a:schemeClr val="accent5">
                  <a:lumMod val="75000"/>
                </a:schemeClr>
              </a:solidFill>
              <a:latin typeface="Gill Sans"/>
              <a:cs typeface="Gill San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87326" y="833884"/>
            <a:ext cx="3926541" cy="204378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71438D"/>
                </a:solidFill>
                <a:latin typeface="Gill Sans"/>
              </a:rPr>
              <a:t>ANALYSIS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theory - </a:t>
            </a:r>
            <a:r>
              <a:rPr lang="en-GB" sz="2400" dirty="0" err="1" smtClean="0">
                <a:solidFill>
                  <a:srgbClr val="007D98"/>
                </a:solidFill>
                <a:latin typeface="Gill Sans"/>
              </a:rPr>
              <a:t>OfS</a:t>
            </a:r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 policy – local context -  data - knowledge  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9" name="Oval 8"/>
          <p:cNvSpPr/>
          <p:nvPr/>
        </p:nvSpPr>
        <p:spPr>
          <a:xfrm>
            <a:off x="6953607" y="2299891"/>
            <a:ext cx="5062657" cy="178464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PLANNING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aims - targeting - interventions - evaluation strategy- </a:t>
            </a:r>
            <a:r>
              <a:rPr lang="en-GB" sz="2400" dirty="0" err="1" smtClean="0">
                <a:solidFill>
                  <a:srgbClr val="007D98"/>
                </a:solidFill>
                <a:latin typeface="Gill Sans"/>
              </a:rPr>
              <a:t>logisitics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444916" y="5058147"/>
            <a:ext cx="3926541" cy="1667436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ANALYSIS</a:t>
            </a:r>
          </a:p>
          <a:p>
            <a:pPr algn="ctr"/>
            <a:r>
              <a:rPr lang="en-GB" sz="3200" b="1" dirty="0" smtClean="0">
                <a:solidFill>
                  <a:srgbClr val="007D98"/>
                </a:solidFill>
                <a:latin typeface="Gill Sans"/>
              </a:rPr>
              <a:t>Cycle repeats</a:t>
            </a:r>
          </a:p>
        </p:txBody>
      </p:sp>
      <p:sp>
        <p:nvSpPr>
          <p:cNvPr id="13" name="Oval 12"/>
          <p:cNvSpPr/>
          <p:nvPr/>
        </p:nvSpPr>
        <p:spPr>
          <a:xfrm>
            <a:off x="2217458" y="4826298"/>
            <a:ext cx="4579122" cy="1899285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ACTION</a:t>
            </a:r>
          </a:p>
          <a:p>
            <a:pPr algn="ctr"/>
            <a:r>
              <a:rPr lang="en-GB" sz="2400" dirty="0" smtClean="0">
                <a:solidFill>
                  <a:srgbClr val="007D98"/>
                </a:solidFill>
                <a:latin typeface="Gill Sans"/>
              </a:rPr>
              <a:t>Deliver the interventions</a:t>
            </a:r>
            <a:endParaRPr lang="en-GB" sz="2400" dirty="0">
              <a:solidFill>
                <a:srgbClr val="007D98"/>
              </a:solidFill>
              <a:latin typeface="Gill San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7281" y="2537625"/>
            <a:ext cx="4748556" cy="2094060"/>
          </a:xfrm>
          <a:prstGeom prst="ellips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1438D"/>
                </a:solidFill>
                <a:latin typeface="Gill Sans"/>
              </a:rPr>
              <a:t>COLLECT DATA</a:t>
            </a:r>
          </a:p>
          <a:p>
            <a:pPr algn="ctr"/>
            <a:r>
              <a:rPr lang="en-GB" sz="2400" b="1" dirty="0" smtClean="0">
                <a:solidFill>
                  <a:srgbClr val="007D98"/>
                </a:solidFill>
                <a:latin typeface="Gill Sans"/>
              </a:rPr>
              <a:t>Monitoring – tracking – related stats – process - impact</a:t>
            </a:r>
            <a:endParaRPr lang="en-GB" sz="3600" b="1" dirty="0" smtClean="0">
              <a:solidFill>
                <a:srgbClr val="71438D"/>
              </a:solidFill>
              <a:latin typeface="Gill Sans"/>
            </a:endParaRPr>
          </a:p>
        </p:txBody>
      </p:sp>
      <p:sp>
        <p:nvSpPr>
          <p:cNvPr id="6" name="Arc 5"/>
          <p:cNvSpPr/>
          <p:nvPr/>
        </p:nvSpPr>
        <p:spPr>
          <a:xfrm>
            <a:off x="4963309" y="1611066"/>
            <a:ext cx="4500764" cy="1635339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c 14"/>
          <p:cNvSpPr/>
          <p:nvPr/>
        </p:nvSpPr>
        <p:spPr>
          <a:xfrm rot="7560000">
            <a:off x="5128693" y="1678652"/>
            <a:ext cx="5178049" cy="3120900"/>
          </a:xfrm>
          <a:prstGeom prst="arc">
            <a:avLst>
              <a:gd name="adj1" fmla="val 16200000"/>
              <a:gd name="adj2" fmla="val 20899365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/>
          <p:nvPr/>
        </p:nvSpPr>
        <p:spPr>
          <a:xfrm>
            <a:off x="662462" y="3607867"/>
            <a:ext cx="8404911" cy="3778202"/>
          </a:xfrm>
          <a:prstGeom prst="arc">
            <a:avLst>
              <a:gd name="adj1" fmla="val 16312226"/>
              <a:gd name="adj2" fmla="val 2120037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 rot="5400000" flipV="1">
            <a:off x="1001451" y="3566155"/>
            <a:ext cx="2438019" cy="1798522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5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1116</Words>
  <Application>Microsoft Office PowerPoint</Application>
  <PresentationFormat>Widescreen</PresentationFormat>
  <Paragraphs>375</Paragraphs>
  <Slides>25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ＭＳ Ｐゴシック</vt:lpstr>
      <vt:lpstr>Arial</vt:lpstr>
      <vt:lpstr>Calibri</vt:lpstr>
      <vt:lpstr>Calibri Light</vt:lpstr>
      <vt:lpstr>Comic Sans MS</vt:lpstr>
      <vt:lpstr>Gill Sans</vt:lpstr>
      <vt:lpstr>Gill Sans MT</vt:lpstr>
      <vt:lpstr>MS Mincho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 Mackintosh</dc:creator>
  <cp:lastModifiedBy>Annette Hayton</cp:lastModifiedBy>
  <cp:revision>144</cp:revision>
  <cp:lastPrinted>2018-07-13T14:45:12Z</cp:lastPrinted>
  <dcterms:created xsi:type="dcterms:W3CDTF">2019-01-11T13:50:39Z</dcterms:created>
  <dcterms:modified xsi:type="dcterms:W3CDTF">2019-01-15T16:23:16Z</dcterms:modified>
</cp:coreProperties>
</file>